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Bebas Neue" panose="020B0606020202050201" pitchFamily="34" charset="77"/>
      <p:regular r:id="rId31"/>
    </p:embeddedFont>
    <p:embeddedFont>
      <p:font typeface="Helvetica Neue" panose="02000503000000020004" pitchFamily="2" charset="0"/>
      <p:regular r:id="rId32"/>
      <p:bold r:id="rId33"/>
      <p:italic r:id="rId34"/>
      <p:boldItalic r:id="rId35"/>
    </p:embeddedFont>
    <p:embeddedFont>
      <p:font typeface="Work Sans" pitchFamily="2" charset="77"/>
      <p:regular r:id="rId36"/>
      <p:bold r:id="rId37"/>
      <p:italic r:id="rId38"/>
      <p:boldItalic r:id="rId39"/>
    </p:embeddedFont>
    <p:embeddedFont>
      <p:font typeface="Work Sans Black" panose="020F0502020204030204" pitchFamily="34" charset="0"/>
      <p:bold r:id="rId40"/>
      <p:italic r:id="rId41"/>
      <p:boldItalic r:id="rId42"/>
    </p:embeddedFont>
    <p:embeddedFont>
      <p:font typeface="Work Sans ExtraBold" panose="020F0502020204030204" pitchFamily="34" charset="0"/>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0D2D6F-43E8-42FD-9E3E-CFB6B87719AB}">
  <a:tblStyle styleId="{C20D2D6F-43E8-42FD-9E3E-CFB6B87719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3354"/>
  </p:normalViewPr>
  <p:slideViewPr>
    <p:cSldViewPr snapToGrid="0">
      <p:cViewPr>
        <p:scale>
          <a:sx n="125" d="100"/>
          <a:sy n="125" d="100"/>
        </p:scale>
        <p:origin x="1240" y="392"/>
      </p:cViewPr>
      <p:guideLst>
        <p:guide orient="horz"/>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mailto:sashalim@gmail.co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mailto:eugenelow@gmail.co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wingstop.com.sg/"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morebatter.com.sg/" TargetMode="External"/><Relationship Id="rId5" Type="http://schemas.openxmlformats.org/officeDocument/2006/relationships/hyperlink" Target="https://www.kfc.com.sg/" TargetMode="External"/><Relationship Id="rId4" Type="http://schemas.openxmlformats.org/officeDocument/2006/relationships/hyperlink" Target="https://www.4fingers.com.s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straitstimes.com/life/food/chatuchak-night-market-singapore-returns-with-180-stalls-on-feb-7"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vogue.sg/thai-pop-artists-to-know/" TargetMode="External"/><Relationship Id="rId4" Type="http://schemas.openxmlformats.org/officeDocument/2006/relationships/hyperlink" Target="https://www.asiaone.com/singapore/extremely-ridiculous-man-warns-3-hour-waiting-times-chatuchak-singapore-event-draw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hesmartlocal.com/aboutu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youtube.com/@EatbookYT/about" TargetMode="External"/><Relationship Id="rId4" Type="http://schemas.openxmlformats.org/officeDocument/2006/relationships/hyperlink" Target="https://sg.canon/en/campaign/business-insight/interview-with-clients/thesmartlocal-doing-as-the-locals-do-part-1"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www.tentagerentalsingapore.com/exhibition-panel-boards/" TargetMode="External"/><Relationship Id="rId3" Type="http://schemas.openxmlformats.org/officeDocument/2006/relationships/hyperlink" Target="https://www.sgobserver.com/high-paying-part-time-jobs-singapore/#:~:text=A%20Mascot%20is%20a%20Part%2DTime%20Job%20that%20Pays%20Quite%20Well&amp;text=You%20can%20expect%20to%20earn%20an%20hourly%20rate%20of%20%2420,do%20all%20those%20funny%20antics" TargetMode="External"/><Relationship Id="rId7" Type="http://schemas.openxmlformats.org/officeDocument/2006/relationships/hyperlink" Target="https://sethlui.com/rental-rates-shopping-mall/"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sgemcee.com/singapore-emcee-rates-and-charges-for-different-genre-of-events/" TargetMode="External"/><Relationship Id="rId5" Type="http://schemas.openxmlformats.org/officeDocument/2006/relationships/hyperlink" Target="https://botaksign.com/product/life-size-standee/" TargetMode="External"/><Relationship Id="rId4" Type="http://schemas.openxmlformats.org/officeDocument/2006/relationships/hyperlink" Target="https://www.etsy.com/sg-en/listing/1204222247/any-mascot-costume-you-want?ga_order=most_relevant&amp;ga_search_type=all&amp;ga_view_type=gallery&amp;ga_search_query=mascot+costume+custom&amp;ref=sc_gallery-1-1&amp;frs=1&amp;plkey=b4cf125109b42ad7e8abf40a7f9c266c018eb21b%3A1204222247" TargetMode="External"/><Relationship Id="rId9" Type="http://schemas.openxmlformats.org/officeDocument/2006/relationships/hyperlink" Target="https://www.carousell.sg/p/shop-front-led-screen-led-wall-digital-led-videowall-installation-led-screen-maintenance-retail-store-led-advertisement-screen-video-content-management-system-led-digital-screen-expert-1155882946/?t-id=4204697_1679663589399&amp;t-referrer_browse_type=search_results&amp;t-referrer_context=global_slp&amp;t-referrer_request_id=UTyYiSpzWumfJhq-&amp;t-referrer_search_query=led%20display%20panel&amp;t-referrer_source=search_landing&amp;t-tap_index=1"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erieri.com/salary/job/brand-ambassador/thailand"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tatlerasia.com/style/beauty/bright-vachirawit-ysl-beauty-libre-pop-up-ion-orchard-singapore-celebrities-photos" TargetMode="External"/><Relationship Id="rId5" Type="http://schemas.openxmlformats.org/officeDocument/2006/relationships/hyperlink" Target="https://sg.trip.com/flightsem/flight/dest?city=bkk" TargetMode="External"/><Relationship Id="rId4" Type="http://schemas.openxmlformats.org/officeDocument/2006/relationships/hyperlink" Target="https://www.tiktok.com/discover/bright-vachirawit?lang=e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rive.google.com/file/d/1kSeraykiMxFhWscSv2PpwBL73s0prIIG/view?usp=sharin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google.com/spreadsheets/d/1uTkt313WTIdjYLK2R4gAiWbzRC-k3uRgzX9VQhIa9ZA/edit?usp=sharin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orebatter.com.sg/#orde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parliament.gov.sg/docs/default-source/default-document-library/cop2020sr2.pdf" TargetMode="External"/><Relationship Id="rId3" Type="http://schemas.openxmlformats.org/officeDocument/2006/relationships/hyperlink" Target="https://www.moe.gov.sg/-/media/files/about-us/education-statistics-digest-2022.ashx" TargetMode="External"/><Relationship Id="rId7" Type="http://schemas.openxmlformats.org/officeDocument/2006/relationships/hyperlink" Target="https://workclass.co/singapore/blogs/average-salary-in-singapore-by-age-and-experienc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tablebuilder.singstat.gov.sg/table/TS/M182091" TargetMode="External"/><Relationship Id="rId5" Type="http://schemas.openxmlformats.org/officeDocument/2006/relationships/hyperlink" Target="https://blog.commissionfactory.com/affiliate-marketing/singapore-social-media-statistics" TargetMode="External"/><Relationship Id="rId4" Type="http://schemas.openxmlformats.org/officeDocument/2006/relationships/hyperlink" Target="https://mapletreemedia.com/singapore-social-media-statistic/"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235d364f6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235d364f6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0af97b60f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0af97b60f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Here are two profiles from each customer segment that we have interviewed.</a:t>
            </a:r>
            <a:endParaRPr lang="en" b="0" dirty="0">
              <a:solidFill>
                <a:schemeClr val="dk1"/>
              </a:solidFill>
            </a:endParaRPr>
          </a:p>
          <a:p>
            <a:pPr marL="0" lvl="0" indent="0" algn="l" rtl="0">
              <a:spcBef>
                <a:spcPts val="0"/>
              </a:spcBef>
              <a:spcAft>
                <a:spcPts val="0"/>
              </a:spcAft>
              <a:buNone/>
            </a:pPr>
            <a:endParaRPr lang="en" b="0" dirty="0">
              <a:solidFill>
                <a:schemeClr val="dk1"/>
              </a:solidFill>
            </a:endParaRPr>
          </a:p>
          <a:p>
            <a:pPr marL="457200" lvl="1" indent="0" algn="l" rtl="0">
              <a:spcBef>
                <a:spcPts val="0"/>
              </a:spcBef>
              <a:spcAft>
                <a:spcPts val="0"/>
              </a:spcAft>
              <a:buNone/>
            </a:pPr>
            <a:r>
              <a:rPr lang="en" b="1" dirty="0">
                <a:solidFill>
                  <a:schemeClr val="dk1"/>
                </a:solidFill>
              </a:rPr>
              <a:t>Sasha</a:t>
            </a:r>
            <a:endParaRPr b="1" dirty="0">
              <a:solidFill>
                <a:schemeClr val="dk1"/>
              </a:solidFill>
            </a:endParaRPr>
          </a:p>
          <a:p>
            <a:pPr marL="457200" lvl="0" indent="0" algn="l" rtl="0">
              <a:spcBef>
                <a:spcPts val="0"/>
              </a:spcBef>
              <a:spcAft>
                <a:spcPts val="0"/>
              </a:spcAft>
              <a:buNone/>
            </a:pPr>
            <a:r>
              <a:rPr lang="en" dirty="0">
                <a:solidFill>
                  <a:schemeClr val="dk1"/>
                </a:solidFill>
              </a:rPr>
              <a:t>Email: </a:t>
            </a:r>
            <a:r>
              <a:rPr lang="en" u="sng" dirty="0">
                <a:solidFill>
                  <a:schemeClr val="hlink"/>
                </a:solidFill>
                <a:hlinkClick r:id="rId3"/>
              </a:rPr>
              <a:t>sashalim@gmail.com</a:t>
            </a:r>
            <a:endParaRPr lang="en" b="0" u="sng" dirty="0">
              <a:solidFill>
                <a:schemeClr val="dk1"/>
              </a:solidFill>
            </a:endParaRPr>
          </a:p>
          <a:p>
            <a:pPr marL="457200" lvl="0" indent="0" algn="l" rtl="0">
              <a:spcBef>
                <a:spcPts val="0"/>
              </a:spcBef>
              <a:spcAft>
                <a:spcPts val="0"/>
              </a:spcAft>
              <a:buNone/>
            </a:pPr>
            <a:endParaRPr lang="en" b="0" u="sng" dirty="0">
              <a:solidFill>
                <a:schemeClr val="dk1"/>
              </a:solidFill>
            </a:endParaRPr>
          </a:p>
          <a:p>
            <a:pPr marL="457200" lvl="0" indent="0" algn="l" rtl="0">
              <a:spcBef>
                <a:spcPts val="0"/>
              </a:spcBef>
              <a:spcAft>
                <a:spcPts val="0"/>
              </a:spcAft>
              <a:buNone/>
            </a:pPr>
            <a:r>
              <a:rPr lang="en" b="1" dirty="0">
                <a:solidFill>
                  <a:schemeClr val="dk1"/>
                </a:solidFill>
              </a:rPr>
              <a:t>Eugene</a:t>
            </a:r>
            <a:endParaRPr b="1" dirty="0">
              <a:solidFill>
                <a:schemeClr val="dk1"/>
              </a:solidFill>
            </a:endParaRPr>
          </a:p>
          <a:p>
            <a:pPr marL="457200" lvl="0" indent="0" algn="l" rtl="0">
              <a:spcBef>
                <a:spcPts val="0"/>
              </a:spcBef>
              <a:spcAft>
                <a:spcPts val="0"/>
              </a:spcAft>
              <a:buNone/>
            </a:pPr>
            <a:r>
              <a:rPr lang="en" dirty="0">
                <a:solidFill>
                  <a:schemeClr val="dk1"/>
                </a:solidFill>
              </a:rPr>
              <a:t>Email: </a:t>
            </a:r>
            <a:r>
              <a:rPr lang="en" u="sng" dirty="0">
                <a:solidFill>
                  <a:schemeClr val="hlink"/>
                </a:solidFill>
                <a:hlinkClick r:id="rId4"/>
              </a:rPr>
              <a:t>eugenelow@gmail.com</a:t>
            </a:r>
            <a:endParaRPr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291c5b1eed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291c5b1ee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a list of well-known fried chicken businesses we chose for competitor analysis to highlight their strengths and weaknesses.</a:t>
            </a:r>
            <a:endParaRPr dirty="0"/>
          </a:p>
          <a:p>
            <a:pPr marL="0" lvl="0" indent="0" algn="l" rtl="0">
              <a:spcBef>
                <a:spcPts val="0"/>
              </a:spcBef>
              <a:spcAft>
                <a:spcPts val="0"/>
              </a:spcAft>
              <a:buNone/>
            </a:pPr>
            <a:r>
              <a:rPr lang="en" dirty="0">
                <a:solidFill>
                  <a:schemeClr val="dk1"/>
                </a:solidFill>
              </a:rPr>
              <a:t>All the brands have boneless fried chicken options in their menu, which More Batter focuses on.</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b="1" dirty="0" err="1"/>
              <a:t>Wingstop</a:t>
            </a:r>
            <a:r>
              <a:rPr lang="en" b="1" dirty="0"/>
              <a:t> </a:t>
            </a:r>
            <a:endParaRPr dirty="0"/>
          </a:p>
          <a:p>
            <a:pPr marL="0" lvl="0" indent="0" algn="l" rtl="0">
              <a:spcBef>
                <a:spcPts val="0"/>
              </a:spcBef>
              <a:spcAft>
                <a:spcPts val="0"/>
              </a:spcAft>
              <a:buNone/>
            </a:pPr>
            <a:r>
              <a:rPr lang="en" dirty="0" err="1"/>
              <a:t>Wingstop</a:t>
            </a:r>
            <a:r>
              <a:rPr lang="en" dirty="0"/>
              <a:t> was founded in 1994 in Texas, USA. </a:t>
            </a:r>
            <a:r>
              <a:rPr lang="en" dirty="0" err="1"/>
              <a:t>Wingstop</a:t>
            </a:r>
            <a:r>
              <a:rPr lang="en" dirty="0"/>
              <a:t> entered the Singaporean market in 2013 and has been well-received by Singaporean customers, who appreciate the chain's high-quality wings and unique </a:t>
            </a:r>
            <a:r>
              <a:rPr lang="en" dirty="0" err="1"/>
              <a:t>flavours</a:t>
            </a:r>
            <a:r>
              <a:rPr lang="en" dirty="0"/>
              <a:t>.</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 b="1" dirty="0"/>
              <a:t>Market and Industry</a:t>
            </a:r>
            <a:endParaRPr b="1" dirty="0"/>
          </a:p>
          <a:p>
            <a:pPr marL="457200" lvl="0" indent="0" algn="l" rtl="0">
              <a:spcBef>
                <a:spcPts val="0"/>
              </a:spcBef>
              <a:spcAft>
                <a:spcPts val="0"/>
              </a:spcAft>
              <a:buNone/>
            </a:pPr>
            <a:r>
              <a:rPr lang="en" dirty="0" err="1"/>
              <a:t>Wingstop</a:t>
            </a:r>
            <a:r>
              <a:rPr lang="en" dirty="0"/>
              <a:t> </a:t>
            </a:r>
            <a:r>
              <a:rPr lang="en" dirty="0" err="1"/>
              <a:t>specialises</a:t>
            </a:r>
            <a:r>
              <a:rPr lang="en" dirty="0"/>
              <a:t> in wings and offers a wide range of </a:t>
            </a:r>
            <a:r>
              <a:rPr lang="en" dirty="0" err="1"/>
              <a:t>flavours</a:t>
            </a:r>
            <a:r>
              <a:rPr lang="en" dirty="0"/>
              <a:t>, including Texas Buffalo, Teriyaki, Mango Habanero, Hickory Smoked BBQ, Inferno, Lemon Pepper, </a:t>
            </a:r>
            <a:r>
              <a:rPr lang="en" dirty="0" err="1"/>
              <a:t>Kecap</a:t>
            </a:r>
            <a:r>
              <a:rPr lang="en" dirty="0"/>
              <a:t> Manis, Garlic Parmesan, and Louisiana Rub.</a:t>
            </a:r>
            <a:endParaRPr dirty="0"/>
          </a:p>
          <a:p>
            <a:pPr marL="457200" lvl="0" indent="0" algn="l" rtl="0">
              <a:spcBef>
                <a:spcPts val="0"/>
              </a:spcBef>
              <a:spcAft>
                <a:spcPts val="0"/>
              </a:spcAft>
              <a:buNone/>
            </a:pPr>
            <a:endParaRPr dirty="0"/>
          </a:p>
          <a:p>
            <a:pPr marL="457200" lvl="0" indent="-298450" algn="l" rtl="0">
              <a:spcBef>
                <a:spcPts val="0"/>
              </a:spcBef>
              <a:spcAft>
                <a:spcPts val="0"/>
              </a:spcAft>
              <a:buSzPts val="1100"/>
              <a:buChar char="●"/>
            </a:pPr>
            <a:r>
              <a:rPr lang="en" b="1" dirty="0"/>
              <a:t>Branding and Marketing</a:t>
            </a:r>
            <a:endParaRPr b="1" dirty="0"/>
          </a:p>
          <a:p>
            <a:pPr marL="457200" lvl="0" indent="0" algn="l" rtl="0">
              <a:spcBef>
                <a:spcPts val="0"/>
              </a:spcBef>
              <a:spcAft>
                <a:spcPts val="0"/>
              </a:spcAft>
              <a:buNone/>
            </a:pPr>
            <a:r>
              <a:rPr lang="en" dirty="0" err="1"/>
              <a:t>Wingstop</a:t>
            </a:r>
            <a:r>
              <a:rPr lang="en" dirty="0"/>
              <a:t> has a distinctive brand identity centered around its wings and </a:t>
            </a:r>
            <a:r>
              <a:rPr lang="en" dirty="0" err="1"/>
              <a:t>flavours</a:t>
            </a:r>
            <a:r>
              <a:rPr lang="en" dirty="0"/>
              <a:t>. It also has a strong social media presence, using platforms like Twitter and Instagram to engage with customers and promote its products. In addition, </a:t>
            </a:r>
            <a:r>
              <a:rPr lang="en" dirty="0" err="1"/>
              <a:t>Wingstop</a:t>
            </a:r>
            <a:r>
              <a:rPr lang="en" dirty="0"/>
              <a:t> has partnered with sports teams and events to reach a wider audience.</a:t>
            </a:r>
            <a:endParaRPr dirty="0"/>
          </a:p>
          <a:p>
            <a:pPr marL="457200" lvl="0" indent="0" algn="l" rtl="0">
              <a:spcBef>
                <a:spcPts val="0"/>
              </a:spcBef>
              <a:spcAft>
                <a:spcPts val="0"/>
              </a:spcAft>
              <a:buNone/>
            </a:pPr>
            <a:endParaRPr dirty="0"/>
          </a:p>
          <a:p>
            <a:pPr marL="457200" lvl="0" indent="-298450" algn="l" rtl="0">
              <a:spcBef>
                <a:spcPts val="0"/>
              </a:spcBef>
              <a:spcAft>
                <a:spcPts val="0"/>
              </a:spcAft>
              <a:buSzPts val="1100"/>
              <a:buChar char="●"/>
            </a:pPr>
            <a:r>
              <a:rPr lang="en" b="1" dirty="0"/>
              <a:t>Menu and Product Innovation</a:t>
            </a:r>
            <a:endParaRPr b="1" dirty="0"/>
          </a:p>
          <a:p>
            <a:pPr marL="457200" lvl="0" indent="0" algn="l" rtl="0">
              <a:spcBef>
                <a:spcPts val="0"/>
              </a:spcBef>
              <a:spcAft>
                <a:spcPts val="0"/>
              </a:spcAft>
              <a:buNone/>
            </a:pPr>
            <a:r>
              <a:rPr lang="en" dirty="0" err="1"/>
              <a:t>Wingstop’s</a:t>
            </a:r>
            <a:r>
              <a:rPr lang="en" dirty="0"/>
              <a:t> menu is focused on wings, but it also offers other items like fries, sides, and dips. The company has a reputation for its unique </a:t>
            </a:r>
            <a:r>
              <a:rPr lang="en" dirty="0" err="1"/>
              <a:t>flavours</a:t>
            </a:r>
            <a:r>
              <a:rPr lang="en" dirty="0"/>
              <a:t>, which are frequently updated and expanded. In recent years, </a:t>
            </a:r>
            <a:r>
              <a:rPr lang="en" dirty="0" err="1"/>
              <a:t>Wingstop</a:t>
            </a:r>
            <a:r>
              <a:rPr lang="en" dirty="0"/>
              <a:t> has also </a:t>
            </a:r>
            <a:r>
              <a:rPr lang="en" b="1" dirty="0"/>
              <a:t>experimented with new products like boneless wings and chicken sandwiches</a:t>
            </a:r>
            <a:r>
              <a:rPr lang="en" dirty="0"/>
              <a:t>. A </a:t>
            </a:r>
            <a:r>
              <a:rPr lang="en" dirty="0">
                <a:solidFill>
                  <a:schemeClr val="dk1"/>
                </a:solidFill>
              </a:rPr>
              <a:t>popular boneless chicken menu option that </a:t>
            </a:r>
            <a:r>
              <a:rPr lang="en" dirty="0" err="1">
                <a:solidFill>
                  <a:schemeClr val="dk1"/>
                </a:solidFill>
              </a:rPr>
              <a:t>Wingstop</a:t>
            </a:r>
            <a:r>
              <a:rPr lang="en" dirty="0">
                <a:solidFill>
                  <a:schemeClr val="dk1"/>
                </a:solidFill>
              </a:rPr>
              <a:t> provides is the </a:t>
            </a:r>
            <a:r>
              <a:rPr lang="en" b="1" dirty="0">
                <a:solidFill>
                  <a:schemeClr val="dk1"/>
                </a:solidFill>
              </a:rPr>
              <a:t>6 or 8 piece Boneless Wing Combo</a:t>
            </a:r>
            <a:r>
              <a:rPr lang="en" dirty="0">
                <a:solidFill>
                  <a:schemeClr val="dk1"/>
                </a:solidFill>
              </a:rPr>
              <a:t>, priced on the steeper side at S$12.25 and S$14.25 respectively.</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b="1" dirty="0">
                <a:solidFill>
                  <a:schemeClr val="dk1"/>
                </a:solidFill>
              </a:rPr>
              <a:t>Physical Stores and Online Delivery</a:t>
            </a:r>
            <a:endParaRPr b="1" dirty="0">
              <a:solidFill>
                <a:schemeClr val="dk1"/>
              </a:solidFill>
            </a:endParaRPr>
          </a:p>
          <a:p>
            <a:pPr marL="457200" lvl="0" indent="0" algn="l" rtl="0">
              <a:spcBef>
                <a:spcPts val="0"/>
              </a:spcBef>
              <a:spcAft>
                <a:spcPts val="0"/>
              </a:spcAft>
              <a:buNone/>
            </a:pPr>
            <a:r>
              <a:rPr lang="en" dirty="0">
                <a:solidFill>
                  <a:schemeClr val="dk1"/>
                </a:solidFill>
              </a:rPr>
              <a:t>There are 11 </a:t>
            </a:r>
            <a:r>
              <a:rPr lang="en" dirty="0" err="1">
                <a:solidFill>
                  <a:schemeClr val="dk1"/>
                </a:solidFill>
              </a:rPr>
              <a:t>Wingstop</a:t>
            </a:r>
            <a:r>
              <a:rPr lang="en" dirty="0">
                <a:solidFill>
                  <a:schemeClr val="dk1"/>
                </a:solidFill>
              </a:rPr>
              <a:t> restaurants in Singapore. </a:t>
            </a:r>
            <a:r>
              <a:rPr lang="en" dirty="0" err="1">
                <a:solidFill>
                  <a:schemeClr val="dk1"/>
                </a:solidFill>
              </a:rPr>
              <a:t>Wingstop</a:t>
            </a:r>
            <a:r>
              <a:rPr lang="en" dirty="0">
                <a:solidFill>
                  <a:schemeClr val="dk1"/>
                </a:solidFill>
              </a:rPr>
              <a:t> also offers online delivery and partners with food delivery platforms such as </a:t>
            </a:r>
            <a:r>
              <a:rPr lang="en" dirty="0" err="1">
                <a:solidFill>
                  <a:schemeClr val="dk1"/>
                </a:solidFill>
              </a:rPr>
              <a:t>GrabFood</a:t>
            </a:r>
            <a:r>
              <a:rPr lang="en" dirty="0">
                <a:solidFill>
                  <a:schemeClr val="dk1"/>
                </a:solidFill>
              </a:rPr>
              <a:t>, Deliveroo, and </a:t>
            </a:r>
            <a:r>
              <a:rPr lang="en" dirty="0" err="1">
                <a:solidFill>
                  <a:schemeClr val="dk1"/>
                </a:solidFill>
              </a:rPr>
              <a:t>FoodPanda</a:t>
            </a:r>
            <a:r>
              <a:rPr lang="en" dirty="0">
                <a:solidFill>
                  <a:schemeClr val="dk1"/>
                </a:solidFill>
              </a:rPr>
              <a:t>.</a:t>
            </a:r>
            <a:endParaRPr dirty="0">
              <a:solidFill>
                <a:schemeClr val="dk1"/>
              </a:solidFill>
            </a:endParaRPr>
          </a:p>
          <a:p>
            <a:pPr marL="0" lvl="0" indent="0" algn="l" rtl="0">
              <a:spcBef>
                <a:spcPts val="0"/>
              </a:spcBef>
              <a:spcAft>
                <a:spcPts val="0"/>
              </a:spcAft>
              <a:buNone/>
            </a:pPr>
            <a:endParaRPr b="1" dirty="0"/>
          </a:p>
          <a:p>
            <a:pPr marL="0" lvl="0" indent="0" algn="l" rtl="0">
              <a:spcBef>
                <a:spcPts val="0"/>
              </a:spcBef>
              <a:spcAft>
                <a:spcPts val="0"/>
              </a:spcAft>
              <a:buNone/>
            </a:pPr>
            <a:r>
              <a:rPr lang="en" b="1" dirty="0"/>
              <a:t>4Fingers</a:t>
            </a:r>
            <a:endParaRPr b="1" dirty="0"/>
          </a:p>
          <a:p>
            <a:pPr marL="0" lvl="0" indent="0" algn="l" rtl="0">
              <a:spcBef>
                <a:spcPts val="0"/>
              </a:spcBef>
              <a:spcAft>
                <a:spcPts val="0"/>
              </a:spcAft>
              <a:buNone/>
            </a:pPr>
            <a:r>
              <a:rPr lang="en" dirty="0"/>
              <a:t>4Fingers is a Singaporean fast-food restaurant chain that </a:t>
            </a:r>
            <a:r>
              <a:rPr lang="en" dirty="0" err="1"/>
              <a:t>specialises</a:t>
            </a:r>
            <a:r>
              <a:rPr lang="en" dirty="0"/>
              <a:t> in crispy fried chicken, offering a range of </a:t>
            </a:r>
            <a:r>
              <a:rPr lang="en" dirty="0" err="1"/>
              <a:t>flavours</a:t>
            </a:r>
            <a:r>
              <a:rPr lang="en" dirty="0"/>
              <a:t> and sides. It was founded in 2016 and has since expanded to several locations across Singapore, as well as in Malaysia, Thailand, and Indonesia. The company offers </a:t>
            </a:r>
            <a:r>
              <a:rPr lang="en" b="1" dirty="0"/>
              <a:t>a variety of wings, from classic bone-in wings to boneless wings</a:t>
            </a:r>
            <a:r>
              <a:rPr lang="en" dirty="0"/>
              <a:t>, and offers a wide range of unique and distinctive </a:t>
            </a:r>
            <a:r>
              <a:rPr lang="en" dirty="0" err="1"/>
              <a:t>flavours</a:t>
            </a:r>
            <a:r>
              <a:rPr lang="en" dirty="0"/>
              <a:t>, such as salted egg yolk, soy garlic, and hot sauce. </a:t>
            </a:r>
            <a:r>
              <a:rPr lang="en" b="1" dirty="0"/>
              <a:t>4Fingers' wings are also known for being crispy and juicy</a:t>
            </a:r>
            <a:r>
              <a:rPr lang="en" dirty="0"/>
              <a:t>, and the company prides itself in using </a:t>
            </a:r>
            <a:r>
              <a:rPr lang="en" b="1" dirty="0"/>
              <a:t>hormone-free and antibiotic-free chicken</a:t>
            </a:r>
            <a:r>
              <a:rPr lang="en" dirty="0"/>
              <a:t>.</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 b="1" dirty="0"/>
              <a:t>Market and Industry</a:t>
            </a:r>
            <a:endParaRPr b="1" dirty="0">
              <a:solidFill>
                <a:schemeClr val="dk1"/>
              </a:solidFill>
            </a:endParaRPr>
          </a:p>
          <a:p>
            <a:pPr marL="457200" lvl="0" indent="0" algn="l" rtl="0">
              <a:spcBef>
                <a:spcPts val="0"/>
              </a:spcBef>
              <a:spcAft>
                <a:spcPts val="0"/>
              </a:spcAft>
              <a:buNone/>
            </a:pPr>
            <a:r>
              <a:rPr lang="en" dirty="0"/>
              <a:t>4Fingers </a:t>
            </a:r>
            <a:r>
              <a:rPr lang="en" dirty="0" err="1"/>
              <a:t>specialises</a:t>
            </a:r>
            <a:r>
              <a:rPr lang="en" dirty="0"/>
              <a:t> in wings and offering a unique mix of Asian and Western </a:t>
            </a:r>
            <a:r>
              <a:rPr lang="en" dirty="0" err="1"/>
              <a:t>flavours</a:t>
            </a:r>
            <a:r>
              <a:rPr lang="en" dirty="0"/>
              <a:t>.</a:t>
            </a:r>
            <a:endParaRPr dirty="0"/>
          </a:p>
          <a:p>
            <a:pPr marL="457200" lvl="0" indent="0" algn="l" rtl="0">
              <a:spcBef>
                <a:spcPts val="0"/>
              </a:spcBef>
              <a:spcAft>
                <a:spcPts val="0"/>
              </a:spcAft>
              <a:buNone/>
            </a:pPr>
            <a:endParaRPr dirty="0"/>
          </a:p>
          <a:p>
            <a:pPr marL="457200" lvl="0" indent="-298450" algn="l" rtl="0">
              <a:spcBef>
                <a:spcPts val="0"/>
              </a:spcBef>
              <a:spcAft>
                <a:spcPts val="0"/>
              </a:spcAft>
              <a:buSzPts val="1100"/>
              <a:buChar char="●"/>
            </a:pPr>
            <a:r>
              <a:rPr lang="en" b="1" dirty="0"/>
              <a:t>Branding and Marketing</a:t>
            </a:r>
            <a:endParaRPr b="1" dirty="0">
              <a:solidFill>
                <a:schemeClr val="dk1"/>
              </a:solidFill>
            </a:endParaRPr>
          </a:p>
          <a:p>
            <a:pPr marL="457200" lvl="0" indent="0" algn="l" rtl="0">
              <a:spcBef>
                <a:spcPts val="0"/>
              </a:spcBef>
              <a:spcAft>
                <a:spcPts val="0"/>
              </a:spcAft>
              <a:buNone/>
            </a:pPr>
            <a:r>
              <a:rPr lang="en" dirty="0"/>
              <a:t>4Fingers has a distinctive brand identity centered around its slogan "crispy, juicy, and </a:t>
            </a:r>
            <a:r>
              <a:rPr lang="en" dirty="0" err="1"/>
              <a:t>flavourful</a:t>
            </a:r>
            <a:r>
              <a:rPr lang="en" dirty="0"/>
              <a:t>." The company has also cultivated a strong social media presence, using platforms like Facebook and Instagram to engage with customers and promote its products. 4Fingers has also expanded its reach through partnerships with food delivery services and catering.</a:t>
            </a:r>
            <a:endParaRPr dirty="0"/>
          </a:p>
          <a:p>
            <a:pPr marL="457200" lvl="0" indent="0" algn="l" rtl="0">
              <a:spcBef>
                <a:spcPts val="0"/>
              </a:spcBef>
              <a:spcAft>
                <a:spcPts val="0"/>
              </a:spcAft>
              <a:buNone/>
            </a:pPr>
            <a:endParaRPr dirty="0"/>
          </a:p>
          <a:p>
            <a:pPr marL="457200" lvl="0" indent="-298450" algn="l" rtl="0">
              <a:spcBef>
                <a:spcPts val="0"/>
              </a:spcBef>
              <a:spcAft>
                <a:spcPts val="0"/>
              </a:spcAft>
              <a:buSzPts val="1100"/>
              <a:buChar char="●"/>
            </a:pPr>
            <a:r>
              <a:rPr lang="en" b="1" dirty="0"/>
              <a:t>Menu and Product Innovation</a:t>
            </a:r>
            <a:endParaRPr b="1" dirty="0"/>
          </a:p>
          <a:p>
            <a:pPr marL="457200" lvl="0" indent="0" algn="l" rtl="0">
              <a:spcBef>
                <a:spcPts val="0"/>
              </a:spcBef>
              <a:spcAft>
                <a:spcPts val="0"/>
              </a:spcAft>
              <a:buNone/>
            </a:pPr>
            <a:r>
              <a:rPr lang="en" dirty="0"/>
              <a:t>4Fingers' menu is focused on chicken wings, with a variety of </a:t>
            </a:r>
            <a:r>
              <a:rPr lang="en" dirty="0" err="1"/>
              <a:t>flavours</a:t>
            </a:r>
            <a:r>
              <a:rPr lang="en" dirty="0"/>
              <a:t> to choose from, including salted egg yolk, soy garlic, and hot sauce. In addition, the company has also added in other items like fries, burgers, and drinks to its menu to provide a more complete fast-food experience. 4Fingers is also known for its </a:t>
            </a:r>
            <a:r>
              <a:rPr lang="en" b="1" dirty="0"/>
              <a:t>sustainable approach to sourcing for ingredients, using hormone-free and antibiotic-free chicken</a:t>
            </a:r>
            <a:r>
              <a:rPr lang="en" dirty="0"/>
              <a:t>. A </a:t>
            </a:r>
            <a:r>
              <a:rPr lang="en" dirty="0">
                <a:solidFill>
                  <a:schemeClr val="dk1"/>
                </a:solidFill>
              </a:rPr>
              <a:t>popular b</a:t>
            </a:r>
            <a:r>
              <a:rPr lang="en" dirty="0"/>
              <a:t>oneless chicken menu option that 4Fingers provides is its </a:t>
            </a:r>
            <a:r>
              <a:rPr lang="en" b="1" dirty="0">
                <a:solidFill>
                  <a:schemeClr val="dk1"/>
                </a:solidFill>
              </a:rPr>
              <a:t>6, 12, and 18 piece Boneless chicken bites</a:t>
            </a:r>
            <a:r>
              <a:rPr lang="en" dirty="0">
                <a:solidFill>
                  <a:schemeClr val="dk1"/>
                </a:solidFill>
              </a:rPr>
              <a:t>, priced from S$10.30, S$18.70, and S$25.40 onwards respectively.</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b="1" dirty="0">
                <a:solidFill>
                  <a:schemeClr val="dk1"/>
                </a:solidFill>
              </a:rPr>
              <a:t>Physical Stores and Online Delivery</a:t>
            </a:r>
            <a:endParaRPr b="1" dirty="0">
              <a:solidFill>
                <a:schemeClr val="dk1"/>
              </a:solidFill>
            </a:endParaRPr>
          </a:p>
          <a:p>
            <a:pPr marL="457200" lvl="0" indent="0" algn="l" rtl="0">
              <a:spcBef>
                <a:spcPts val="0"/>
              </a:spcBef>
              <a:spcAft>
                <a:spcPts val="0"/>
              </a:spcAft>
              <a:buNone/>
            </a:pPr>
            <a:r>
              <a:rPr lang="en" dirty="0">
                <a:solidFill>
                  <a:schemeClr val="dk1"/>
                </a:solidFill>
              </a:rPr>
              <a:t>There are 21 4Fingers restaurants in Singapore. 4Fingers also offers online delivery and partners with food delivery platforms such as </a:t>
            </a:r>
            <a:r>
              <a:rPr lang="en" dirty="0" err="1">
                <a:solidFill>
                  <a:schemeClr val="dk1"/>
                </a:solidFill>
              </a:rPr>
              <a:t>GrabFood</a:t>
            </a:r>
            <a:r>
              <a:rPr lang="en" dirty="0">
                <a:solidFill>
                  <a:schemeClr val="dk1"/>
                </a:solidFill>
              </a:rPr>
              <a:t>, Deliveroo, and </a:t>
            </a:r>
            <a:r>
              <a:rPr lang="en" dirty="0" err="1">
                <a:solidFill>
                  <a:schemeClr val="dk1"/>
                </a:solidFill>
              </a:rPr>
              <a:t>FoodPanda</a:t>
            </a:r>
            <a:r>
              <a:rPr lang="en" dirty="0">
                <a:solidFill>
                  <a:schemeClr val="dk1"/>
                </a:solidFill>
              </a:rPr>
              <a:t>.</a:t>
            </a:r>
            <a:endParaRPr dirty="0">
              <a:solidFill>
                <a:schemeClr val="dk1"/>
              </a:solidFill>
            </a:endParaRPr>
          </a:p>
          <a:p>
            <a:pPr marL="0" lvl="0" indent="0" algn="l" rtl="0">
              <a:spcBef>
                <a:spcPts val="0"/>
              </a:spcBef>
              <a:spcAft>
                <a:spcPts val="0"/>
              </a:spcAft>
              <a:buNone/>
            </a:pPr>
            <a:endParaRPr u="sng" dirty="0">
              <a:solidFill>
                <a:schemeClr val="dk1"/>
              </a:solidFill>
            </a:endParaRPr>
          </a:p>
          <a:p>
            <a:pPr marL="0" lvl="0" indent="0" algn="l" rtl="0">
              <a:spcBef>
                <a:spcPts val="0"/>
              </a:spcBef>
              <a:spcAft>
                <a:spcPts val="0"/>
              </a:spcAft>
              <a:buNone/>
            </a:pPr>
            <a:r>
              <a:rPr lang="en" b="1" dirty="0"/>
              <a:t>KFC</a:t>
            </a:r>
            <a:endParaRPr dirty="0"/>
          </a:p>
          <a:p>
            <a:pPr marL="0" lvl="0" indent="0" algn="l" rtl="0">
              <a:spcBef>
                <a:spcPts val="0"/>
              </a:spcBef>
              <a:spcAft>
                <a:spcPts val="0"/>
              </a:spcAft>
              <a:buNone/>
            </a:pPr>
            <a:r>
              <a:rPr lang="en" dirty="0"/>
              <a:t>KFC, also known as Kentucky Fried Chicken, is a fast-food chain </a:t>
            </a:r>
            <a:r>
              <a:rPr lang="en" dirty="0" err="1"/>
              <a:t>specialising</a:t>
            </a:r>
            <a:r>
              <a:rPr lang="en" dirty="0"/>
              <a:t> in fried chicken. Founded in 1930, KFC first entered the Singaporean market in 1977. KFC Singapore has established a reputation for its high-quality fried chicken, innovative </a:t>
            </a:r>
            <a:r>
              <a:rPr lang="en" dirty="0" err="1"/>
              <a:t>flavour</a:t>
            </a:r>
            <a:r>
              <a:rPr lang="en" dirty="0"/>
              <a:t> offerings, and convenience, which have helped it become a popular fast-food chain in Singapore.</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Char char="●"/>
            </a:pPr>
            <a:r>
              <a:rPr lang="en" b="1" dirty="0"/>
              <a:t>Market and Industry</a:t>
            </a:r>
            <a:endParaRPr b="1" dirty="0">
              <a:solidFill>
                <a:schemeClr val="dk1"/>
              </a:solidFill>
            </a:endParaRPr>
          </a:p>
          <a:p>
            <a:pPr marL="457200" lvl="0" indent="0" algn="l" rtl="0">
              <a:spcBef>
                <a:spcPts val="0"/>
              </a:spcBef>
              <a:spcAft>
                <a:spcPts val="0"/>
              </a:spcAft>
              <a:buNone/>
            </a:pPr>
            <a:r>
              <a:rPr lang="en" dirty="0"/>
              <a:t>KFC focuses on Western bone-in fried chicken, and has a global presence with over 22,000 locations in more than 135 countries.</a:t>
            </a:r>
            <a:endParaRPr dirty="0"/>
          </a:p>
          <a:p>
            <a:pPr marL="457200" lvl="0" indent="0" algn="l" rtl="0">
              <a:spcBef>
                <a:spcPts val="0"/>
              </a:spcBef>
              <a:spcAft>
                <a:spcPts val="0"/>
              </a:spcAft>
              <a:buNone/>
            </a:pPr>
            <a:endParaRPr dirty="0"/>
          </a:p>
          <a:p>
            <a:pPr marL="457200" lvl="0" indent="-298450" algn="l" rtl="0">
              <a:spcBef>
                <a:spcPts val="0"/>
              </a:spcBef>
              <a:spcAft>
                <a:spcPts val="0"/>
              </a:spcAft>
              <a:buSzPts val="1100"/>
              <a:buChar char="●"/>
            </a:pPr>
            <a:r>
              <a:rPr lang="en" b="1" dirty="0"/>
              <a:t>Branding and Marketing</a:t>
            </a:r>
            <a:endParaRPr b="1" dirty="0">
              <a:solidFill>
                <a:schemeClr val="dk1"/>
              </a:solidFill>
            </a:endParaRPr>
          </a:p>
          <a:p>
            <a:pPr marL="457200" lvl="0" indent="0" algn="l" rtl="0">
              <a:spcBef>
                <a:spcPts val="0"/>
              </a:spcBef>
              <a:spcAft>
                <a:spcPts val="0"/>
              </a:spcAft>
              <a:buNone/>
            </a:pPr>
            <a:r>
              <a:rPr lang="en" dirty="0"/>
              <a:t>KFC has a strong brand identity centered around its Colonel Sanders mascot, its "finger-</a:t>
            </a:r>
            <a:r>
              <a:rPr lang="en" dirty="0" err="1"/>
              <a:t>lickin</a:t>
            </a:r>
            <a:r>
              <a:rPr lang="en" dirty="0"/>
              <a:t>' good" slogan, and its iconic red and white logo. The company has also </a:t>
            </a:r>
            <a:r>
              <a:rPr lang="en" dirty="0" err="1"/>
              <a:t>utilised</a:t>
            </a:r>
            <a:r>
              <a:rPr lang="en" dirty="0"/>
              <a:t> advertising and social media to promote its products and engage with customers.</a:t>
            </a:r>
            <a:endParaRPr dirty="0"/>
          </a:p>
          <a:p>
            <a:pPr marL="457200" lvl="0" indent="0" algn="l" rtl="0">
              <a:spcBef>
                <a:spcPts val="0"/>
              </a:spcBef>
              <a:spcAft>
                <a:spcPts val="0"/>
              </a:spcAft>
              <a:buNone/>
            </a:pPr>
            <a:endParaRPr dirty="0"/>
          </a:p>
          <a:p>
            <a:pPr marL="457200" lvl="0" indent="-298450" algn="l" rtl="0">
              <a:spcBef>
                <a:spcPts val="0"/>
              </a:spcBef>
              <a:spcAft>
                <a:spcPts val="0"/>
              </a:spcAft>
              <a:buSzPts val="1100"/>
              <a:buChar char="●"/>
            </a:pPr>
            <a:r>
              <a:rPr lang="en" b="1" dirty="0"/>
              <a:t>Menu and Product Innovation</a:t>
            </a:r>
            <a:endParaRPr b="1" dirty="0"/>
          </a:p>
          <a:p>
            <a:pPr marL="457200" lvl="0" indent="0" algn="l" rtl="0">
              <a:spcBef>
                <a:spcPts val="0"/>
              </a:spcBef>
              <a:spcAft>
                <a:spcPts val="0"/>
              </a:spcAft>
              <a:buNone/>
            </a:pPr>
            <a:r>
              <a:rPr lang="en" dirty="0"/>
              <a:t>KFC's menu is focused on fried chicken, with a variety of different </a:t>
            </a:r>
            <a:r>
              <a:rPr lang="en" dirty="0" err="1"/>
              <a:t>flavours</a:t>
            </a:r>
            <a:r>
              <a:rPr lang="en" dirty="0"/>
              <a:t> and meal options. In addition, the company has added in items like sandwiches, salads, and sides to its menu to provide a more complete fast-food experience. KFC is also known for its innovation, such as the </a:t>
            </a:r>
            <a:r>
              <a:rPr lang="en" b="1" dirty="0"/>
              <a:t>introduction of the Double Down sandwich and its plant-based chicken options</a:t>
            </a:r>
            <a:r>
              <a:rPr lang="en" dirty="0"/>
              <a:t>. A</a:t>
            </a:r>
            <a:r>
              <a:rPr lang="en" dirty="0">
                <a:solidFill>
                  <a:schemeClr val="dk1"/>
                </a:solidFill>
              </a:rPr>
              <a:t> popular boneless chicken menu option that KFC provides is the </a:t>
            </a:r>
            <a:r>
              <a:rPr lang="en" b="1" dirty="0">
                <a:solidFill>
                  <a:schemeClr val="dk1"/>
                </a:solidFill>
              </a:rPr>
              <a:t>Zinger Burger</a:t>
            </a:r>
            <a:r>
              <a:rPr lang="en" dirty="0">
                <a:solidFill>
                  <a:schemeClr val="dk1"/>
                </a:solidFill>
              </a:rPr>
              <a:t>, priced from S$6.90 onwards.</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b="1" dirty="0">
                <a:solidFill>
                  <a:schemeClr val="dk1"/>
                </a:solidFill>
              </a:rPr>
              <a:t>Physical Stores and Online Delivery</a:t>
            </a:r>
            <a:endParaRPr b="1" dirty="0">
              <a:solidFill>
                <a:schemeClr val="dk1"/>
              </a:solidFill>
            </a:endParaRPr>
          </a:p>
          <a:p>
            <a:pPr marL="457200" lvl="0" indent="0" algn="l" rtl="0">
              <a:spcBef>
                <a:spcPts val="0"/>
              </a:spcBef>
              <a:spcAft>
                <a:spcPts val="0"/>
              </a:spcAft>
              <a:buNone/>
            </a:pPr>
            <a:r>
              <a:rPr lang="en" dirty="0">
                <a:solidFill>
                  <a:schemeClr val="dk1"/>
                </a:solidFill>
              </a:rPr>
              <a:t>There are 84 KFC restaurants in Singapore. 4Fingers also offers online delivery and partners with food delivery platforms such as </a:t>
            </a:r>
            <a:r>
              <a:rPr lang="en" dirty="0" err="1">
                <a:solidFill>
                  <a:schemeClr val="dk1"/>
                </a:solidFill>
              </a:rPr>
              <a:t>GrabFood</a:t>
            </a:r>
            <a:r>
              <a:rPr lang="en" dirty="0">
                <a:solidFill>
                  <a:schemeClr val="dk1"/>
                </a:solidFill>
              </a:rPr>
              <a:t>, Deliveroo, and </a:t>
            </a:r>
            <a:r>
              <a:rPr lang="en" dirty="0" err="1">
                <a:solidFill>
                  <a:schemeClr val="dk1"/>
                </a:solidFill>
              </a:rPr>
              <a:t>FoodPanda</a:t>
            </a: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Coming back to our brand.</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b="1" dirty="0">
                <a:solidFill>
                  <a:schemeClr val="dk1"/>
                </a:solidFill>
              </a:rPr>
              <a:t>More Batter</a:t>
            </a:r>
            <a:endParaRPr dirty="0">
              <a:solidFill>
                <a:schemeClr val="dk1"/>
              </a:solidFill>
            </a:endParaRPr>
          </a:p>
          <a:p>
            <a:pPr marL="0" lvl="0" indent="0" algn="l" rtl="0">
              <a:spcBef>
                <a:spcPts val="0"/>
              </a:spcBef>
              <a:spcAft>
                <a:spcPts val="0"/>
              </a:spcAft>
              <a:buNone/>
            </a:pPr>
            <a:r>
              <a:rPr lang="en" dirty="0">
                <a:solidFill>
                  <a:schemeClr val="dk1"/>
                </a:solidFill>
              </a:rPr>
              <a:t>More Batter was first launched in September 2022. It is an online food brand that mainly focuses on boneless fried chicken delivered through third-party delivery platforms.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457200" lvl="0" indent="-298450" algn="l" rtl="0">
              <a:spcBef>
                <a:spcPts val="0"/>
              </a:spcBef>
              <a:spcAft>
                <a:spcPts val="0"/>
              </a:spcAft>
              <a:buClr>
                <a:schemeClr val="dk1"/>
              </a:buClr>
              <a:buSzPts val="1100"/>
              <a:buChar char="●"/>
            </a:pPr>
            <a:r>
              <a:rPr lang="en" b="1" dirty="0">
                <a:solidFill>
                  <a:schemeClr val="dk1"/>
                </a:solidFill>
              </a:rPr>
              <a:t>Market and Industry</a:t>
            </a:r>
            <a:endParaRPr b="1" dirty="0">
              <a:solidFill>
                <a:schemeClr val="dk1"/>
              </a:solidFill>
            </a:endParaRPr>
          </a:p>
          <a:p>
            <a:pPr marL="457200" lvl="0" indent="0" algn="l" rtl="0">
              <a:spcBef>
                <a:spcPts val="0"/>
              </a:spcBef>
              <a:spcAft>
                <a:spcPts val="0"/>
              </a:spcAft>
              <a:buNone/>
            </a:pPr>
            <a:r>
              <a:rPr lang="en" dirty="0">
                <a:solidFill>
                  <a:schemeClr val="dk1"/>
                </a:solidFill>
              </a:rPr>
              <a:t>More Batter focuses on boneless fried chicken. The brand aims to take customers on a journey to different places in the world (“Customer Journeying”) – one fried chicken at a time, by theming each season to a particular locale’s cuisine. For its first season, More Batter has adopted a South Korean theming.</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b="1" dirty="0">
                <a:solidFill>
                  <a:schemeClr val="dk1"/>
                </a:solidFill>
              </a:rPr>
              <a:t>Branding and Marketing</a:t>
            </a:r>
            <a:endParaRPr b="1" dirty="0">
              <a:solidFill>
                <a:schemeClr val="dk1"/>
              </a:solidFill>
            </a:endParaRPr>
          </a:p>
          <a:p>
            <a:pPr marL="457200" lvl="0" indent="0" algn="l" rtl="0">
              <a:spcBef>
                <a:spcPts val="0"/>
              </a:spcBef>
              <a:spcAft>
                <a:spcPts val="0"/>
              </a:spcAft>
              <a:buNone/>
            </a:pPr>
            <a:r>
              <a:rPr lang="en" dirty="0">
                <a:solidFill>
                  <a:schemeClr val="dk1"/>
                </a:solidFill>
              </a:rPr>
              <a:t>More Batter’s boneless fried chicken is served in a slim, compact box for ease of sharing, transporting and photo taking. More Batter also came up with slogans for its first season: </a:t>
            </a:r>
            <a:r>
              <a:rPr lang="en" i="1" dirty="0">
                <a:solidFill>
                  <a:schemeClr val="dk1"/>
                </a:solidFill>
              </a:rPr>
              <a:t>Together with authentic Korean sauces, it definitely makes you want to say “”</a:t>
            </a:r>
            <a:r>
              <a:rPr lang="en" i="1" dirty="0" err="1">
                <a:solidFill>
                  <a:schemeClr val="dk1"/>
                </a:solidFill>
              </a:rPr>
              <a:t>완전대박</a:t>
            </a:r>
            <a:r>
              <a:rPr lang="en" i="1" dirty="0">
                <a:solidFill>
                  <a:schemeClr val="dk1"/>
                </a:solidFill>
              </a:rPr>
              <a:t>! </a:t>
            </a:r>
            <a:r>
              <a:rPr lang="en" i="1" dirty="0" err="1">
                <a:solidFill>
                  <a:schemeClr val="dk1"/>
                </a:solidFill>
              </a:rPr>
              <a:t>순살치킨</a:t>
            </a:r>
            <a:r>
              <a:rPr lang="en" i="1" dirty="0">
                <a:solidFill>
                  <a:schemeClr val="dk1"/>
                </a:solidFill>
              </a:rPr>
              <a:t>” (</a:t>
            </a:r>
            <a:r>
              <a:rPr lang="en" i="1" dirty="0" err="1">
                <a:solidFill>
                  <a:schemeClr val="dk1"/>
                </a:solidFill>
              </a:rPr>
              <a:t>Wanjeon</a:t>
            </a:r>
            <a:r>
              <a:rPr lang="en" i="1" dirty="0">
                <a:solidFill>
                  <a:schemeClr val="dk1"/>
                </a:solidFill>
              </a:rPr>
              <a:t> </a:t>
            </a:r>
            <a:r>
              <a:rPr lang="en" i="1" dirty="0" err="1">
                <a:solidFill>
                  <a:schemeClr val="dk1"/>
                </a:solidFill>
              </a:rPr>
              <a:t>Daebak</a:t>
            </a:r>
            <a:r>
              <a:rPr lang="en" i="1" dirty="0">
                <a:solidFill>
                  <a:schemeClr val="dk1"/>
                </a:solidFill>
              </a:rPr>
              <a:t>! – which means ‘really awesome boneless fried chicken’ in Korean)</a:t>
            </a:r>
            <a:r>
              <a:rPr lang="en" dirty="0">
                <a:solidFill>
                  <a:schemeClr val="dk1"/>
                </a:solidFill>
              </a:rPr>
              <a:t>.</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b="1" dirty="0">
                <a:solidFill>
                  <a:schemeClr val="dk1"/>
                </a:solidFill>
              </a:rPr>
              <a:t>Menu and Product Innovation</a:t>
            </a:r>
            <a:endParaRPr b="1" dirty="0">
              <a:solidFill>
                <a:schemeClr val="dk1"/>
              </a:solidFill>
            </a:endParaRPr>
          </a:p>
          <a:p>
            <a:pPr marL="457200" lvl="0" indent="0" algn="l" rtl="0">
              <a:spcBef>
                <a:spcPts val="0"/>
              </a:spcBef>
              <a:spcAft>
                <a:spcPts val="0"/>
              </a:spcAft>
              <a:buNone/>
            </a:pPr>
            <a:r>
              <a:rPr lang="en" dirty="0">
                <a:solidFill>
                  <a:schemeClr val="dk1"/>
                </a:solidFill>
              </a:rPr>
              <a:t>More Batter focuses on a boneless fried chicken menu with a variety of </a:t>
            </a:r>
            <a:r>
              <a:rPr lang="en" dirty="0" err="1">
                <a:solidFill>
                  <a:schemeClr val="dk1"/>
                </a:solidFill>
              </a:rPr>
              <a:t>flavours</a:t>
            </a:r>
            <a:r>
              <a:rPr lang="en" dirty="0">
                <a:solidFill>
                  <a:schemeClr val="dk1"/>
                </a:solidFill>
              </a:rPr>
              <a:t>, including Seaweed, Honey Garlic, Cheesy Gochujang, White Slaw, Ginger Soy, and Gochujang. Popular boneless chicken menu options that More Batter provides are the </a:t>
            </a:r>
            <a:r>
              <a:rPr lang="en" b="1" dirty="0" err="1">
                <a:solidFill>
                  <a:schemeClr val="dk1"/>
                </a:solidFill>
              </a:rPr>
              <a:t>Wanjeon</a:t>
            </a:r>
            <a:r>
              <a:rPr lang="en" b="1" dirty="0">
                <a:solidFill>
                  <a:schemeClr val="dk1"/>
                </a:solidFill>
              </a:rPr>
              <a:t> </a:t>
            </a:r>
            <a:r>
              <a:rPr lang="en" b="1" dirty="0" err="1">
                <a:solidFill>
                  <a:schemeClr val="dk1"/>
                </a:solidFill>
              </a:rPr>
              <a:t>Daebak</a:t>
            </a:r>
            <a:r>
              <a:rPr lang="en" b="1" dirty="0">
                <a:solidFill>
                  <a:schemeClr val="dk1"/>
                </a:solidFill>
              </a:rPr>
              <a:t> Silks set and </a:t>
            </a:r>
            <a:r>
              <a:rPr lang="en" b="1" dirty="0" err="1">
                <a:solidFill>
                  <a:schemeClr val="dk1"/>
                </a:solidFill>
              </a:rPr>
              <a:t>Daebak</a:t>
            </a:r>
            <a:r>
              <a:rPr lang="en" b="1" dirty="0">
                <a:solidFill>
                  <a:schemeClr val="dk1"/>
                </a:solidFill>
              </a:rPr>
              <a:t> Sam set</a:t>
            </a:r>
            <a:r>
              <a:rPr lang="en" dirty="0">
                <a:solidFill>
                  <a:schemeClr val="dk1"/>
                </a:solidFill>
              </a:rPr>
              <a:t>.</a:t>
            </a:r>
            <a:endParaRPr dirty="0">
              <a:solidFill>
                <a:schemeClr val="dk1"/>
              </a:solidFill>
            </a:endParaRPr>
          </a:p>
          <a:p>
            <a:pPr marL="457200" lvl="0" indent="0" algn="l" rtl="0">
              <a:spcBef>
                <a:spcPts val="0"/>
              </a:spcBef>
              <a:spcAft>
                <a:spcPts val="0"/>
              </a:spcAft>
              <a:buClr>
                <a:schemeClr val="dk1"/>
              </a:buClr>
              <a:buSzPts val="1100"/>
              <a:buFont typeface="Arial"/>
              <a:buNone/>
            </a:pPr>
            <a:endParaRPr u="sng" dirty="0">
              <a:solidFill>
                <a:schemeClr val="dk1"/>
              </a:solidFill>
            </a:endParaRPr>
          </a:p>
          <a:p>
            <a:pPr marL="457200" lvl="0" indent="-298450" algn="l" rtl="0">
              <a:spcBef>
                <a:spcPts val="0"/>
              </a:spcBef>
              <a:spcAft>
                <a:spcPts val="0"/>
              </a:spcAft>
              <a:buClr>
                <a:schemeClr val="dk1"/>
              </a:buClr>
              <a:buSzPts val="1100"/>
              <a:buChar char="●"/>
            </a:pPr>
            <a:r>
              <a:rPr lang="en" b="1" dirty="0">
                <a:solidFill>
                  <a:schemeClr val="dk1"/>
                </a:solidFill>
              </a:rPr>
              <a:t>Physical Stores and Online Delivery</a:t>
            </a:r>
            <a:endParaRPr b="1" dirty="0">
              <a:solidFill>
                <a:schemeClr val="dk1"/>
              </a:solidFill>
            </a:endParaRPr>
          </a:p>
          <a:p>
            <a:pPr marL="457200" lvl="0" indent="0" algn="l" rtl="0">
              <a:spcBef>
                <a:spcPts val="0"/>
              </a:spcBef>
              <a:spcAft>
                <a:spcPts val="0"/>
              </a:spcAft>
              <a:buNone/>
            </a:pPr>
            <a:r>
              <a:rPr lang="en" dirty="0">
                <a:solidFill>
                  <a:schemeClr val="dk1"/>
                </a:solidFill>
              </a:rPr>
              <a:t>There are no physical restaurants in Singapore. More Batter offers online delivery and partners with food delivery platforms such as </a:t>
            </a:r>
            <a:r>
              <a:rPr lang="en" dirty="0" err="1">
                <a:solidFill>
                  <a:schemeClr val="dk1"/>
                </a:solidFill>
              </a:rPr>
              <a:t>GrabFood</a:t>
            </a:r>
            <a:r>
              <a:rPr lang="en" dirty="0">
                <a:solidFill>
                  <a:schemeClr val="dk1"/>
                </a:solidFill>
              </a:rPr>
              <a:t>, Deliveroo, and </a:t>
            </a:r>
            <a:r>
              <a:rPr lang="en" dirty="0" err="1">
                <a:solidFill>
                  <a:schemeClr val="dk1"/>
                </a:solidFill>
              </a:rPr>
              <a:t>FoodPanda</a:t>
            </a:r>
            <a:r>
              <a:rPr lang="en" dirty="0">
                <a:solidFill>
                  <a:schemeClr val="dk1"/>
                </a:solidFill>
              </a:rPr>
              <a:t>.</a:t>
            </a:r>
            <a:endParaRPr dirty="0"/>
          </a:p>
          <a:p>
            <a:pPr marL="0" lvl="0" indent="0" algn="l" rtl="0">
              <a:spcBef>
                <a:spcPts val="0"/>
              </a:spcBef>
              <a:spcAft>
                <a:spcPts val="0"/>
              </a:spcAft>
              <a:buNone/>
            </a:pPr>
            <a:endParaRPr b="1" u="sng" dirty="0"/>
          </a:p>
          <a:p>
            <a:pPr marL="0" lvl="0" indent="0" algn="l" rtl="0">
              <a:spcBef>
                <a:spcPts val="0"/>
              </a:spcBef>
              <a:spcAft>
                <a:spcPts val="0"/>
              </a:spcAft>
              <a:buNone/>
            </a:pPr>
            <a:r>
              <a:rPr lang="en" b="1" u="sng" dirty="0"/>
              <a:t>Comparison</a:t>
            </a:r>
            <a:endParaRPr b="1"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dk1"/>
                </a:solidFill>
              </a:rPr>
              <a:t>Physical Stores</a:t>
            </a:r>
            <a:endParaRPr b="1" dirty="0">
              <a:solidFill>
                <a:schemeClr val="dk1"/>
              </a:solidFill>
            </a:endParaRPr>
          </a:p>
          <a:p>
            <a:pPr marL="0" lvl="0" indent="0" algn="l" rtl="0">
              <a:spcBef>
                <a:spcPts val="0"/>
              </a:spcBef>
              <a:spcAft>
                <a:spcPts val="0"/>
              </a:spcAft>
              <a:buNone/>
            </a:pPr>
            <a:r>
              <a:rPr lang="en" dirty="0">
                <a:solidFill>
                  <a:schemeClr val="dk1"/>
                </a:solidFill>
              </a:rPr>
              <a:t>More Batter does not have a physical store. </a:t>
            </a:r>
            <a:r>
              <a:rPr lang="en" dirty="0" err="1">
                <a:solidFill>
                  <a:schemeClr val="dk1"/>
                </a:solidFill>
              </a:rPr>
              <a:t>Wingstop</a:t>
            </a:r>
            <a:r>
              <a:rPr lang="en" dirty="0">
                <a:solidFill>
                  <a:schemeClr val="dk1"/>
                </a:solidFill>
              </a:rPr>
              <a:t> and 4Fingers offer a casual dining ambiance with a focus on quick service, while KFC more closely resembles a traditional fast-food restaurant.</a:t>
            </a:r>
            <a:endParaRPr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b="1" dirty="0">
                <a:solidFill>
                  <a:schemeClr val="dk1"/>
                </a:solidFill>
              </a:rPr>
              <a:t>Online Delivery</a:t>
            </a:r>
            <a:endParaRPr b="1" dirty="0">
              <a:solidFill>
                <a:schemeClr val="dk1"/>
              </a:solidFill>
            </a:endParaRPr>
          </a:p>
          <a:p>
            <a:pPr marL="0" lvl="0" indent="0" algn="l" rtl="0">
              <a:spcBef>
                <a:spcPts val="0"/>
              </a:spcBef>
              <a:spcAft>
                <a:spcPts val="0"/>
              </a:spcAft>
              <a:buNone/>
            </a:pPr>
            <a:r>
              <a:rPr lang="en" dirty="0"/>
              <a:t>All the brands provide online delivery and partner with third-party delivery platforms.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Various </a:t>
            </a:r>
            <a:r>
              <a:rPr lang="en" b="1" dirty="0" err="1"/>
              <a:t>Flavours</a:t>
            </a:r>
            <a:endParaRPr b="1" dirty="0"/>
          </a:p>
          <a:p>
            <a:pPr marL="0" lvl="0" indent="0" algn="l" rtl="0">
              <a:spcBef>
                <a:spcPts val="0"/>
              </a:spcBef>
              <a:spcAft>
                <a:spcPts val="0"/>
              </a:spcAft>
              <a:buNone/>
            </a:pPr>
            <a:r>
              <a:rPr lang="en" dirty="0"/>
              <a:t>All the brands provide uniqueness in </a:t>
            </a:r>
            <a:r>
              <a:rPr lang="en" dirty="0" err="1"/>
              <a:t>flavours</a:t>
            </a:r>
            <a:r>
              <a:rPr lang="en" dirty="0"/>
              <a:t> and offer creativity through their wide range of menu options.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Long Standing</a:t>
            </a:r>
            <a:endParaRPr b="1" dirty="0"/>
          </a:p>
          <a:p>
            <a:pPr marL="0" lvl="0" indent="0" algn="l" rtl="0">
              <a:spcBef>
                <a:spcPts val="0"/>
              </a:spcBef>
              <a:spcAft>
                <a:spcPts val="0"/>
              </a:spcAft>
              <a:buNone/>
            </a:pPr>
            <a:r>
              <a:rPr lang="en" dirty="0"/>
              <a:t>More Batter is relatively new compared to other brands that have been around for more than 10 years.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Pricing</a:t>
            </a:r>
            <a:endParaRPr b="1" dirty="0"/>
          </a:p>
          <a:p>
            <a:pPr marL="0" lvl="0" indent="0" algn="l" rtl="0">
              <a:spcBef>
                <a:spcPts val="0"/>
              </a:spcBef>
              <a:spcAft>
                <a:spcPts val="0"/>
              </a:spcAft>
              <a:buNone/>
            </a:pPr>
            <a:r>
              <a:rPr lang="en" dirty="0"/>
              <a:t>Four Fingers and KFC are more affordable than </a:t>
            </a:r>
            <a:r>
              <a:rPr lang="en" dirty="0" err="1"/>
              <a:t>Wingstop</a:t>
            </a:r>
            <a:r>
              <a:rPr lang="en" dirty="0"/>
              <a:t> and More Batter, but the price depends on the specific items ordered. </a:t>
            </a:r>
            <a:r>
              <a:rPr lang="en" dirty="0" err="1"/>
              <a:t>Wingstop</a:t>
            </a:r>
            <a:r>
              <a:rPr lang="en" dirty="0"/>
              <a:t> is known for its premium quality chicken and unique </a:t>
            </a:r>
            <a:r>
              <a:rPr lang="en" dirty="0" err="1"/>
              <a:t>flavour</a:t>
            </a:r>
            <a:r>
              <a:rPr lang="en" dirty="0"/>
              <a:t> offerings, while More Batter is known for its boneless chicken, so it may be more expensive than other brands.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Menu Variety</a:t>
            </a:r>
            <a:endParaRPr b="1" dirty="0"/>
          </a:p>
          <a:p>
            <a:pPr marL="0" lvl="0" indent="0" algn="l" rtl="0">
              <a:spcBef>
                <a:spcPts val="0"/>
              </a:spcBef>
              <a:spcAft>
                <a:spcPts val="0"/>
              </a:spcAft>
              <a:buNone/>
            </a:pPr>
            <a:r>
              <a:rPr lang="en" dirty="0" err="1"/>
              <a:t>Wingstop</a:t>
            </a:r>
            <a:r>
              <a:rPr lang="en" dirty="0"/>
              <a:t> and Four fingers provide overall larger menu options for customers to choose from compared to More batter and KFC, with More Batter having less menu options.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By comparison, More Batter is lacking in </a:t>
            </a:r>
            <a:r>
              <a:rPr lang="en" b="1" u="sng" dirty="0"/>
              <a:t>brand identity, pricing, and menu variety</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err="1"/>
              <a:t>Wingstop</a:t>
            </a:r>
            <a:r>
              <a:rPr lang="en" dirty="0"/>
              <a:t> Restaurants, Inc. (2023) </a:t>
            </a:r>
            <a:r>
              <a:rPr lang="en" u="sng" dirty="0">
                <a:solidFill>
                  <a:schemeClr val="hlink"/>
                </a:solidFill>
                <a:hlinkClick r:id="rId3"/>
              </a:rPr>
              <a:t>https://www.wingstop.com.sg/</a:t>
            </a:r>
            <a:endParaRPr dirty="0">
              <a:solidFill>
                <a:schemeClr val="dk1"/>
              </a:solidFill>
            </a:endParaRPr>
          </a:p>
          <a:p>
            <a:pPr marL="0" lvl="0" indent="0" algn="l" rtl="0">
              <a:spcBef>
                <a:spcPts val="0"/>
              </a:spcBef>
              <a:spcAft>
                <a:spcPts val="0"/>
              </a:spcAft>
              <a:buNone/>
            </a:pPr>
            <a:r>
              <a:rPr lang="en" dirty="0">
                <a:solidFill>
                  <a:schemeClr val="dk1"/>
                </a:solidFill>
              </a:rPr>
              <a:t>4Fingers Pte. Ltd. (2023) </a:t>
            </a:r>
            <a:r>
              <a:rPr lang="en" u="sng" dirty="0">
                <a:solidFill>
                  <a:schemeClr val="hlink"/>
                </a:solidFill>
                <a:hlinkClick r:id="rId4"/>
              </a:rPr>
              <a:t>https://www.4fingers.com.sg/</a:t>
            </a:r>
            <a:endParaRPr dirty="0">
              <a:solidFill>
                <a:schemeClr val="dk1"/>
              </a:solidFill>
            </a:endParaRPr>
          </a:p>
          <a:p>
            <a:pPr marL="0" lvl="0" indent="0" algn="l" rtl="0">
              <a:spcBef>
                <a:spcPts val="0"/>
              </a:spcBef>
              <a:spcAft>
                <a:spcPts val="0"/>
              </a:spcAft>
              <a:buNone/>
            </a:pPr>
            <a:r>
              <a:rPr lang="en" dirty="0">
                <a:solidFill>
                  <a:schemeClr val="dk1"/>
                </a:solidFill>
              </a:rPr>
              <a:t>KFC Singapore. (2021) </a:t>
            </a:r>
            <a:r>
              <a:rPr lang="en" u="sng" dirty="0">
                <a:solidFill>
                  <a:schemeClr val="hlink"/>
                </a:solidFill>
                <a:hlinkClick r:id="rId5"/>
              </a:rPr>
              <a:t>https://www.kfc.com.sg/</a:t>
            </a:r>
            <a:endParaRPr dirty="0">
              <a:solidFill>
                <a:schemeClr val="dk1"/>
              </a:solidFill>
            </a:endParaRPr>
          </a:p>
          <a:p>
            <a:pPr marL="0" lvl="0" indent="0" algn="l" rtl="0">
              <a:spcBef>
                <a:spcPts val="0"/>
              </a:spcBef>
              <a:spcAft>
                <a:spcPts val="0"/>
              </a:spcAft>
              <a:buNone/>
            </a:pPr>
            <a:r>
              <a:rPr lang="en" dirty="0">
                <a:solidFill>
                  <a:schemeClr val="dk1"/>
                </a:solidFill>
              </a:rPr>
              <a:t>More Batter. (2023) </a:t>
            </a:r>
            <a:r>
              <a:rPr lang="en" u="sng" dirty="0">
                <a:solidFill>
                  <a:schemeClr val="hlink"/>
                </a:solidFill>
                <a:hlinkClick r:id="rId6"/>
              </a:rPr>
              <a:t>https://morebatter.com.sg/</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12be0ed446c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12be0ed446c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As such, More Batter can draw inspiration from all 3 competitors.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err="1">
                <a:solidFill>
                  <a:schemeClr val="dk1"/>
                </a:solidFill>
              </a:rPr>
              <a:t>Wingstop</a:t>
            </a:r>
            <a:r>
              <a:rPr lang="en" dirty="0">
                <a:solidFill>
                  <a:schemeClr val="dk1"/>
                </a:solidFill>
              </a:rPr>
              <a:t>, despite only being established in Singapore in 2013, quickly became a “fan </a:t>
            </a:r>
            <a:r>
              <a:rPr lang="en" dirty="0" err="1">
                <a:solidFill>
                  <a:schemeClr val="dk1"/>
                </a:solidFill>
              </a:rPr>
              <a:t>favourite</a:t>
            </a:r>
            <a:r>
              <a:rPr lang="en" dirty="0">
                <a:solidFill>
                  <a:schemeClr val="dk1"/>
                </a:solidFill>
              </a:rPr>
              <a:t>” chicken outlet. It is therefore a relatively new brand in Singapore with exciting </a:t>
            </a:r>
            <a:r>
              <a:rPr lang="en" dirty="0" err="1">
                <a:solidFill>
                  <a:schemeClr val="dk1"/>
                </a:solidFill>
              </a:rPr>
              <a:t>flavour</a:t>
            </a:r>
            <a:r>
              <a:rPr lang="en" dirty="0">
                <a:solidFill>
                  <a:schemeClr val="dk1"/>
                </a:solidFill>
              </a:rPr>
              <a:t> combinations and </a:t>
            </a:r>
            <a:r>
              <a:rPr lang="en" dirty="0" err="1">
                <a:solidFill>
                  <a:schemeClr val="dk1"/>
                </a:solidFill>
              </a:rPr>
              <a:t>flavourful</a:t>
            </a:r>
            <a:r>
              <a:rPr lang="en" dirty="0">
                <a:solidFill>
                  <a:schemeClr val="dk1"/>
                </a:solidFill>
              </a:rPr>
              <a:t> Western sides.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On the other hand, 4Fingers is a Singaporean brand that took inspiration from Korea. It combines both Korean </a:t>
            </a:r>
            <a:r>
              <a:rPr lang="en" dirty="0" err="1">
                <a:solidFill>
                  <a:schemeClr val="dk1"/>
                </a:solidFill>
              </a:rPr>
              <a:t>flavours</a:t>
            </a:r>
            <a:r>
              <a:rPr lang="en" dirty="0">
                <a:solidFill>
                  <a:schemeClr val="dk1"/>
                </a:solidFill>
              </a:rPr>
              <a:t> and Western </a:t>
            </a:r>
            <a:r>
              <a:rPr lang="en" dirty="0" err="1">
                <a:solidFill>
                  <a:schemeClr val="dk1"/>
                </a:solidFill>
              </a:rPr>
              <a:t>flavours</a:t>
            </a:r>
            <a:r>
              <a:rPr lang="en" dirty="0">
                <a:solidFill>
                  <a:schemeClr val="dk1"/>
                </a:solidFill>
              </a:rPr>
              <a:t> to create a </a:t>
            </a:r>
            <a:r>
              <a:rPr lang="en" dirty="0" err="1">
                <a:solidFill>
                  <a:schemeClr val="dk1"/>
                </a:solidFill>
              </a:rPr>
              <a:t>colourful</a:t>
            </a:r>
            <a:r>
              <a:rPr lang="en" dirty="0">
                <a:solidFill>
                  <a:schemeClr val="dk1"/>
                </a:solidFill>
              </a:rPr>
              <a:t> menu that comprises rice boxes, rice burgers, and kimchi coleslaw. They therefore do an excellent job of fusing the familiar and unfamiliar.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When we talk about fried chicken, we cannot omit KFC, also known as the “father” of fried chicken. It has consistent and predictable </a:t>
            </a:r>
            <a:r>
              <a:rPr lang="en" dirty="0" err="1">
                <a:solidFill>
                  <a:schemeClr val="dk1"/>
                </a:solidFill>
              </a:rPr>
              <a:t>flavours</a:t>
            </a:r>
            <a:r>
              <a:rPr lang="en" dirty="0">
                <a:solidFill>
                  <a:schemeClr val="dk1"/>
                </a:solidFill>
              </a:rPr>
              <a:t> – you basically know exactly what you will be getting from them regardless of where you go, what time it is, and how old you are! It also has an iconic mascot in the form of Colonel Sanders, which is widely known by everyone around the world.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All three are considered relatively affordable chicken brands. Not the cheapest, but economical nonetheless.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From these 3 competitors, we can draw the following inspirations: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Firstly, </a:t>
            </a:r>
            <a:r>
              <a:rPr lang="en" b="1" dirty="0">
                <a:solidFill>
                  <a:schemeClr val="dk1"/>
                </a:solidFill>
              </a:rPr>
              <a:t>unique </a:t>
            </a:r>
            <a:r>
              <a:rPr lang="en" b="1" dirty="0" err="1">
                <a:solidFill>
                  <a:schemeClr val="dk1"/>
                </a:solidFill>
              </a:rPr>
              <a:t>flavours</a:t>
            </a:r>
            <a:r>
              <a:rPr lang="en" dirty="0">
                <a:solidFill>
                  <a:schemeClr val="dk1"/>
                </a:solidFill>
              </a:rPr>
              <a:t>. In order for customers to continue returning back, unique </a:t>
            </a:r>
            <a:r>
              <a:rPr lang="en" dirty="0" err="1">
                <a:solidFill>
                  <a:schemeClr val="dk1"/>
                </a:solidFill>
              </a:rPr>
              <a:t>flavours</a:t>
            </a:r>
            <a:r>
              <a:rPr lang="en" dirty="0">
                <a:solidFill>
                  <a:schemeClr val="dk1"/>
                </a:solidFill>
              </a:rPr>
              <a:t> must be constantly introduced for the menu to stay fresh.</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Secondly, </a:t>
            </a:r>
            <a:r>
              <a:rPr lang="en" b="1" dirty="0">
                <a:solidFill>
                  <a:schemeClr val="dk1"/>
                </a:solidFill>
              </a:rPr>
              <a:t>predictability</a:t>
            </a:r>
            <a:r>
              <a:rPr lang="en" dirty="0">
                <a:solidFill>
                  <a:schemeClr val="dk1"/>
                </a:solidFill>
              </a:rPr>
              <a:t>. While we do need to change things up once in a while, certain items in the menu should still be retained so that customers are able to come back to their </a:t>
            </a:r>
            <a:r>
              <a:rPr lang="en" dirty="0" err="1">
                <a:solidFill>
                  <a:schemeClr val="dk1"/>
                </a:solidFill>
              </a:rPr>
              <a:t>favourite</a:t>
            </a:r>
            <a:r>
              <a:rPr lang="en" dirty="0">
                <a:solidFill>
                  <a:schemeClr val="dk1"/>
                </a:solidFill>
              </a:rPr>
              <a:t> </a:t>
            </a:r>
            <a:r>
              <a:rPr lang="en" dirty="0" err="1">
                <a:solidFill>
                  <a:schemeClr val="dk1"/>
                </a:solidFill>
              </a:rPr>
              <a:t>flavours</a:t>
            </a:r>
            <a:r>
              <a:rPr lang="en" dirty="0">
                <a:solidFill>
                  <a:schemeClr val="dk1"/>
                </a:solidFill>
              </a:rPr>
              <a:t>, hence retaining that comforting sense of familiarity.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Thirdly, </a:t>
            </a:r>
            <a:r>
              <a:rPr lang="en" b="1" dirty="0">
                <a:solidFill>
                  <a:schemeClr val="dk1"/>
                </a:solidFill>
              </a:rPr>
              <a:t>value for money</a:t>
            </a:r>
            <a:r>
              <a:rPr lang="en" dirty="0">
                <a:solidFill>
                  <a:schemeClr val="dk1"/>
                </a:solidFill>
              </a:rPr>
              <a:t>. Customers need to be convinced that what they are getting from us is worth their money. More Batter must ensure that a certain standard is maintained in the production of fried chicken such that the price tag justifies for the quality.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And lastly, </a:t>
            </a:r>
            <a:r>
              <a:rPr lang="en" b="1" dirty="0">
                <a:solidFill>
                  <a:schemeClr val="dk1"/>
                </a:solidFill>
              </a:rPr>
              <a:t>evoking curiosity</a:t>
            </a:r>
            <a:r>
              <a:rPr lang="en" dirty="0">
                <a:solidFill>
                  <a:schemeClr val="dk1"/>
                </a:solidFill>
              </a:rPr>
              <a:t>. Unlike household brands like KFC, More Batter is still relatively unknown. In order to attract customers to give it a try, we need to evoke curiosity to pique their interest in the brand.</a:t>
            </a:r>
            <a:endParaRPr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15bd7afc6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15bd7afc69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Our </a:t>
            </a:r>
            <a:r>
              <a:rPr lang="en" b="1" dirty="0">
                <a:solidFill>
                  <a:schemeClr val="dk1"/>
                </a:solidFill>
              </a:rPr>
              <a:t>value proposition </a:t>
            </a:r>
            <a:r>
              <a:rPr lang="en" dirty="0">
                <a:solidFill>
                  <a:schemeClr val="dk1"/>
                </a:solidFill>
              </a:rPr>
              <a:t>describes how our fried chicken products and services can be made attractive to customers.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At More Batter, we aim to </a:t>
            </a:r>
            <a:r>
              <a:rPr lang="en" b="1" dirty="0">
                <a:solidFill>
                  <a:schemeClr val="dk1"/>
                </a:solidFill>
              </a:rPr>
              <a:t>provide an “all-in-one” sensory gastronomical experience worth every dollar, where customers will get to learn and play beyond enjoying fried chicken</a:t>
            </a: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To achieve this, we have adopted some gain creators and pain relievers.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dk1"/>
                </a:solidFill>
              </a:rPr>
              <a:t>Gain creators</a:t>
            </a:r>
            <a:r>
              <a:rPr lang="en" dirty="0">
                <a:solidFill>
                  <a:schemeClr val="dk1"/>
                </a:solidFill>
              </a:rPr>
              <a:t> show how our product and service creates customer gains and how it offers added value to customers.</a:t>
            </a:r>
            <a:endParaRPr dirty="0">
              <a:solidFill>
                <a:schemeClr val="dk1"/>
              </a:solidFill>
            </a:endParaRPr>
          </a:p>
          <a:p>
            <a:pPr marL="0" lvl="0" indent="0" algn="l" rtl="0">
              <a:spcBef>
                <a:spcPts val="0"/>
              </a:spcBef>
              <a:spcAft>
                <a:spcPts val="0"/>
              </a:spcAft>
              <a:buNone/>
            </a:pPr>
            <a:r>
              <a:rPr lang="en" b="1" dirty="0">
                <a:solidFill>
                  <a:schemeClr val="dk1"/>
                </a:solidFill>
              </a:rPr>
              <a:t>Pain relievers</a:t>
            </a:r>
            <a:r>
              <a:rPr lang="en" dirty="0">
                <a:solidFill>
                  <a:schemeClr val="dk1"/>
                </a:solidFill>
              </a:rPr>
              <a:t> show a description of exactly how our product and service alleviates customer pains.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Based on the gains and pains we identified earlier, we have come up with gain creators and pain relievers that directly address them. The solutions discussed later on are crafted based on the gain creators and pain relievers mentioned.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dk1"/>
                </a:solidFill>
              </a:rPr>
              <a:t>Gain Creators</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457200" lvl="0" indent="-298450" algn="l" rtl="0">
              <a:spcBef>
                <a:spcPts val="0"/>
              </a:spcBef>
              <a:spcAft>
                <a:spcPts val="0"/>
              </a:spcAft>
              <a:buClr>
                <a:schemeClr val="dk1"/>
              </a:buClr>
              <a:buSzPts val="1100"/>
            </a:pPr>
            <a:r>
              <a:rPr lang="en" b="1" dirty="0">
                <a:solidFill>
                  <a:schemeClr val="dk1"/>
                </a:solidFill>
              </a:rPr>
              <a:t>Providing value set meals, menu discounts, and free add-ons</a:t>
            </a:r>
            <a:endParaRPr b="1"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Addresses the gain of </a:t>
            </a:r>
            <a:r>
              <a:rPr lang="en" dirty="0" err="1">
                <a:solidFill>
                  <a:schemeClr val="dk1"/>
                </a:solidFill>
              </a:rPr>
              <a:t>incentivising</a:t>
            </a:r>
            <a:r>
              <a:rPr lang="en" dirty="0">
                <a:solidFill>
                  <a:schemeClr val="dk1"/>
                </a:solidFill>
              </a:rPr>
              <a:t> customers to try More Batter fried chicken.</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Solution: As mentioned above.</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pPr>
            <a:r>
              <a:rPr lang="en" b="1" dirty="0">
                <a:solidFill>
                  <a:schemeClr val="dk1"/>
                </a:solidFill>
              </a:rPr>
              <a:t>Having a new seasonal theme for the brand</a:t>
            </a:r>
            <a:endParaRPr b="1"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Addresses the gain of customers being excited to try a new trend/fried chicken </a:t>
            </a:r>
            <a:r>
              <a:rPr lang="en" dirty="0" err="1">
                <a:solidFill>
                  <a:schemeClr val="dk1"/>
                </a:solidFill>
              </a:rPr>
              <a:t>flavour</a:t>
            </a:r>
            <a:r>
              <a:rPr lang="en" dirty="0">
                <a:solidFill>
                  <a:schemeClr val="dk1"/>
                </a:solidFill>
              </a:rPr>
              <a:t>.</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Solution: The new seasonal theme will take the More Batter brand to Thailand, with Thai-styled </a:t>
            </a:r>
            <a:r>
              <a:rPr lang="en" dirty="0" err="1">
                <a:solidFill>
                  <a:schemeClr val="dk1"/>
                </a:solidFill>
              </a:rPr>
              <a:t>flavouring</a:t>
            </a:r>
            <a:r>
              <a:rPr lang="en" dirty="0">
                <a:solidFill>
                  <a:schemeClr val="dk1"/>
                </a:solidFill>
              </a:rPr>
              <a:t> and sides to pair with it. This encourages customers to try our fried chicken.</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pPr>
            <a:r>
              <a:rPr lang="en" b="1" dirty="0">
                <a:solidFill>
                  <a:schemeClr val="dk1"/>
                </a:solidFill>
              </a:rPr>
              <a:t>Creation of a mascot for marketing campaign</a:t>
            </a:r>
            <a:endParaRPr b="1"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Addresses the gain of having a </a:t>
            </a:r>
            <a:r>
              <a:rPr lang="en" dirty="0" err="1">
                <a:solidFill>
                  <a:schemeClr val="dk1"/>
                </a:solidFill>
              </a:rPr>
              <a:t>recognisable</a:t>
            </a:r>
            <a:r>
              <a:rPr lang="en" dirty="0">
                <a:solidFill>
                  <a:schemeClr val="dk1"/>
                </a:solidFill>
              </a:rPr>
              <a:t> brand icon that customers can identify with.</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Solution: As mentioned above.</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pPr>
            <a:r>
              <a:rPr lang="en" b="1" dirty="0" err="1">
                <a:solidFill>
                  <a:schemeClr val="dk1"/>
                </a:solidFill>
              </a:rPr>
              <a:t>Organising</a:t>
            </a:r>
            <a:r>
              <a:rPr lang="en" b="1" dirty="0">
                <a:solidFill>
                  <a:schemeClr val="dk1"/>
                </a:solidFill>
              </a:rPr>
              <a:t> a physical pop-up exhibition</a:t>
            </a:r>
            <a:endParaRPr b="1"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Addresses the gain of having a unique brand experience, one that goes beyond the food and is interactive and informative.</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Solution: The physical exhibition will allow customers to play fun games, win prizes (including discount vouchers and free add-ons), and also learn more about the brand through the process. Gallery panels are displayed for customers to learn more about the different Thai regions and origins of the cuisines that inspired the fried chicken </a:t>
            </a:r>
            <a:r>
              <a:rPr lang="en" dirty="0" err="1">
                <a:solidFill>
                  <a:schemeClr val="dk1"/>
                </a:solidFill>
              </a:rPr>
              <a:t>flavours</a:t>
            </a:r>
            <a:r>
              <a:rPr lang="en" dirty="0">
                <a:solidFill>
                  <a:schemeClr val="dk1"/>
                </a:solidFill>
              </a:rPr>
              <a:t> offered on the menu.</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dk1"/>
                </a:solidFill>
              </a:rPr>
              <a:t>Pain Relievers</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457200" lvl="0" indent="-298450" algn="l" rtl="0">
              <a:spcBef>
                <a:spcPts val="0"/>
              </a:spcBef>
              <a:spcAft>
                <a:spcPts val="0"/>
              </a:spcAft>
              <a:buClr>
                <a:schemeClr val="dk1"/>
              </a:buClr>
              <a:buSzPts val="1100"/>
            </a:pPr>
            <a:r>
              <a:rPr lang="en" b="1" dirty="0">
                <a:solidFill>
                  <a:schemeClr val="dk1"/>
                </a:solidFill>
              </a:rPr>
              <a:t>Providing cheaper meal options, while also having the option to </a:t>
            </a:r>
            <a:r>
              <a:rPr lang="en" b="1" dirty="0" err="1">
                <a:solidFill>
                  <a:schemeClr val="dk1"/>
                </a:solidFill>
              </a:rPr>
              <a:t>customise</a:t>
            </a:r>
            <a:r>
              <a:rPr lang="en" b="1" dirty="0">
                <a:solidFill>
                  <a:schemeClr val="dk1"/>
                </a:solidFill>
              </a:rPr>
              <a:t> the meal</a:t>
            </a:r>
            <a:endParaRPr b="1"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Addresses the problem of customers finding the fried chicken to be too expensive.</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Solution: Launching a “Build Your Own Box of 1” set, and a mini taster set. Customers can </a:t>
            </a:r>
            <a:r>
              <a:rPr lang="en" dirty="0" err="1">
                <a:solidFill>
                  <a:schemeClr val="dk1"/>
                </a:solidFill>
              </a:rPr>
              <a:t>customise</a:t>
            </a:r>
            <a:r>
              <a:rPr lang="en" dirty="0">
                <a:solidFill>
                  <a:schemeClr val="dk1"/>
                </a:solidFill>
              </a:rPr>
              <a:t> their meals by selecting the </a:t>
            </a:r>
            <a:r>
              <a:rPr lang="en" dirty="0" err="1">
                <a:solidFill>
                  <a:schemeClr val="dk1"/>
                </a:solidFill>
              </a:rPr>
              <a:t>flavour</a:t>
            </a:r>
            <a:r>
              <a:rPr lang="en" dirty="0">
                <a:solidFill>
                  <a:schemeClr val="dk1"/>
                </a:solidFill>
              </a:rPr>
              <a:t> of chicken and sides preferred.</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pPr>
            <a:r>
              <a:rPr lang="en" b="1" dirty="0">
                <a:solidFill>
                  <a:schemeClr val="dk1"/>
                </a:solidFill>
              </a:rPr>
              <a:t>Having a marketing campaign that </a:t>
            </a:r>
            <a:r>
              <a:rPr lang="en" b="1" dirty="0" err="1">
                <a:solidFill>
                  <a:schemeClr val="dk1"/>
                </a:solidFill>
              </a:rPr>
              <a:t>utilises</a:t>
            </a:r>
            <a:r>
              <a:rPr lang="en" b="1" dirty="0">
                <a:solidFill>
                  <a:schemeClr val="dk1"/>
                </a:solidFill>
              </a:rPr>
              <a:t> social media to spread awareness</a:t>
            </a:r>
            <a:endParaRPr b="1"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Addresses the problem of customers being hesitant to try the fried chicken as the brand is relatively unknown.</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Solution: Hiring Singaporean and Thai influencers that are popular in Singapore to help spread the word of the brand.</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Solution: Collaboration with </a:t>
            </a:r>
            <a:r>
              <a:rPr lang="en" dirty="0" err="1">
                <a:solidFill>
                  <a:schemeClr val="dk1"/>
                </a:solidFill>
              </a:rPr>
              <a:t>TheSmartLocal</a:t>
            </a:r>
            <a:r>
              <a:rPr lang="en" dirty="0">
                <a:solidFill>
                  <a:schemeClr val="dk1"/>
                </a:solidFill>
              </a:rPr>
              <a:t> and </a:t>
            </a:r>
            <a:r>
              <a:rPr lang="en" dirty="0" err="1">
                <a:solidFill>
                  <a:schemeClr val="dk1"/>
                </a:solidFill>
              </a:rPr>
              <a:t>Eatbook</a:t>
            </a:r>
            <a:r>
              <a:rPr lang="en" dirty="0">
                <a:solidFill>
                  <a:schemeClr val="dk1"/>
                </a:solidFill>
              </a:rPr>
              <a:t> - brand promotion in exchange for free food and content.</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pPr>
            <a:r>
              <a:rPr lang="en" b="1" dirty="0">
                <a:solidFill>
                  <a:schemeClr val="dk1"/>
                </a:solidFill>
              </a:rPr>
              <a:t>Having a variety of unique food choices for the brand</a:t>
            </a:r>
            <a:endParaRPr b="1"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Addresses the problem of lack of differentiation and customers not being convinced to return after their initial try.</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Solution: Creating 3 unique </a:t>
            </a:r>
            <a:r>
              <a:rPr lang="en" dirty="0" err="1">
                <a:solidFill>
                  <a:schemeClr val="dk1"/>
                </a:solidFill>
              </a:rPr>
              <a:t>flavour</a:t>
            </a:r>
            <a:r>
              <a:rPr lang="en" dirty="0">
                <a:solidFill>
                  <a:schemeClr val="dk1"/>
                </a:solidFill>
              </a:rPr>
              <a:t> sets for customers to try.</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pPr>
            <a:r>
              <a:rPr lang="en" b="1" dirty="0">
                <a:solidFill>
                  <a:schemeClr val="dk1"/>
                </a:solidFill>
              </a:rPr>
              <a:t>Having physical distribution points across the island</a:t>
            </a:r>
            <a:endParaRPr b="1"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Addresses the problem of customers not seeing the value of an e-commerce brand.</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Solution: As mentioned in the slides on gains and pains, there is a lack of human touch that customers would experience in a physical store. Physical distribution points will be set up across the island so that customers can visit them to collect their fried chicken.</a:t>
            </a: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132310191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132310191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Firstly, we will be launching a mascot, affectionately named “Maurice” (a rhyme on More Batter), to establish a unique brand identity that customers can associate More Batter to (Gains). The catchphrase “Maurice, the More Batter Chicken” will be used throughout our promotional events as a catchphrase that is easy to remember for customers.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Maurice, the More Batter Chicken dons a red apron with the More Batter logo emblazoned, and poses with a whisk and a bowl of batter in hand to represent the creation of the crispy BATTER – which is very on brand! The mascot is designed to be cute and adorable for customers to develop fondness and form an attachment to the character.</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2132310191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2132310191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Currently, More Batter offers two fried chicken sets, as well as two </a:t>
            </a:r>
            <a:r>
              <a:rPr lang="en" dirty="0" err="1"/>
              <a:t>customisable</a:t>
            </a:r>
            <a:r>
              <a:rPr lang="en" dirty="0"/>
              <a:t> sets for the Korean season.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u="sng" dirty="0"/>
              <a:t>Fried Chicken Sets</a:t>
            </a:r>
            <a:endParaRPr b="1" u="sng" dirty="0"/>
          </a:p>
          <a:p>
            <a:pPr marL="0" lvl="0" indent="0" algn="l" rtl="0">
              <a:spcBef>
                <a:spcPts val="0"/>
              </a:spcBef>
              <a:spcAft>
                <a:spcPts val="0"/>
              </a:spcAft>
              <a:buNone/>
            </a:pPr>
            <a:endParaRPr b="1" dirty="0"/>
          </a:p>
          <a:p>
            <a:pPr marL="457200" lvl="0" indent="-298450" algn="l" rtl="0">
              <a:spcBef>
                <a:spcPts val="0"/>
              </a:spcBef>
              <a:spcAft>
                <a:spcPts val="0"/>
              </a:spcAft>
              <a:buSzPts val="1100"/>
            </a:pPr>
            <a:r>
              <a:rPr lang="en" b="1" dirty="0" err="1"/>
              <a:t>Daebak</a:t>
            </a:r>
            <a:r>
              <a:rPr lang="en" b="1" dirty="0"/>
              <a:t> Sam Set (S$22.70)</a:t>
            </a:r>
            <a:endParaRPr b="1" dirty="0"/>
          </a:p>
          <a:p>
            <a:pPr marL="914400" lvl="0" indent="-298450" algn="l" rtl="0">
              <a:spcBef>
                <a:spcPts val="0"/>
              </a:spcBef>
              <a:spcAft>
                <a:spcPts val="0"/>
              </a:spcAft>
              <a:buSzPts val="1100"/>
              <a:buChar char="●"/>
            </a:pPr>
            <a:r>
              <a:rPr lang="en" dirty="0"/>
              <a:t>Suitable for 1 to 3 pax</a:t>
            </a:r>
            <a:endParaRPr dirty="0"/>
          </a:p>
          <a:p>
            <a:pPr marL="914400" lvl="0" indent="-298450" algn="l" rtl="0">
              <a:spcBef>
                <a:spcPts val="0"/>
              </a:spcBef>
              <a:spcAft>
                <a:spcPts val="0"/>
              </a:spcAft>
              <a:buSzPts val="1100"/>
              <a:buChar char="●"/>
            </a:pPr>
            <a:r>
              <a:rPr lang="en" dirty="0"/>
              <a:t>Includes White Slaw fried chicken, Honey Garlic fried chicken, and seaweed fries</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pPr>
            <a:r>
              <a:rPr lang="en" b="1" dirty="0" err="1"/>
              <a:t>Wanjeon</a:t>
            </a:r>
            <a:r>
              <a:rPr lang="en" b="1" dirty="0"/>
              <a:t> </a:t>
            </a:r>
            <a:r>
              <a:rPr lang="en" b="1" dirty="0" err="1"/>
              <a:t>Daebak</a:t>
            </a:r>
            <a:r>
              <a:rPr lang="en" b="1" dirty="0"/>
              <a:t> </a:t>
            </a:r>
            <a:r>
              <a:rPr lang="en" b="1" dirty="0" err="1"/>
              <a:t>Siks</a:t>
            </a:r>
            <a:r>
              <a:rPr lang="en" b="1" dirty="0"/>
              <a:t> Set (S$44.40)</a:t>
            </a:r>
            <a:endParaRPr b="1" dirty="0"/>
          </a:p>
          <a:p>
            <a:pPr marL="914400" lvl="0" indent="-298450" algn="l" rtl="0">
              <a:spcBef>
                <a:spcPts val="0"/>
              </a:spcBef>
              <a:spcAft>
                <a:spcPts val="0"/>
              </a:spcAft>
              <a:buSzPts val="1100"/>
              <a:buChar char="●"/>
            </a:pPr>
            <a:r>
              <a:rPr lang="en" dirty="0"/>
              <a:t>Suitable for 3 to 6 pax</a:t>
            </a:r>
            <a:endParaRPr dirty="0"/>
          </a:p>
          <a:p>
            <a:pPr marL="914400" lvl="0" indent="-298450" algn="l" rtl="0">
              <a:spcBef>
                <a:spcPts val="0"/>
              </a:spcBef>
              <a:spcAft>
                <a:spcPts val="0"/>
              </a:spcAft>
              <a:buSzPts val="1100"/>
              <a:buChar char="●"/>
            </a:pPr>
            <a:r>
              <a:rPr lang="en" dirty="0"/>
              <a:t>Includes White Slaw fried chicken, Honey Garlic fried chicken, Ginger Soy fried chicken, Gochujang fried chicken, original fries, and seaweed fries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u="sng" dirty="0" err="1"/>
              <a:t>Customisable</a:t>
            </a:r>
            <a:r>
              <a:rPr lang="en" b="1" u="sng" dirty="0"/>
              <a:t> Sets</a:t>
            </a:r>
            <a:endParaRPr b="1" u="sng" dirty="0"/>
          </a:p>
          <a:p>
            <a:pPr marL="0" lvl="0" indent="0" algn="l" rtl="0">
              <a:spcBef>
                <a:spcPts val="0"/>
              </a:spcBef>
              <a:spcAft>
                <a:spcPts val="0"/>
              </a:spcAft>
              <a:buNone/>
            </a:pPr>
            <a:endParaRPr b="1" i="1" dirty="0"/>
          </a:p>
          <a:p>
            <a:pPr marL="457200" lvl="0" indent="-298450" algn="l" rtl="0">
              <a:spcBef>
                <a:spcPts val="0"/>
              </a:spcBef>
              <a:spcAft>
                <a:spcPts val="0"/>
              </a:spcAft>
              <a:buSzPts val="1100"/>
            </a:pPr>
            <a:r>
              <a:rPr lang="en" b="1" dirty="0"/>
              <a:t>Build Your Own Box of 3 Set (From S$19.70)</a:t>
            </a:r>
            <a:endParaRPr b="1" dirty="0"/>
          </a:p>
          <a:p>
            <a:pPr marL="914400" lvl="0" indent="-298450" algn="l" rtl="0">
              <a:spcBef>
                <a:spcPts val="0"/>
              </a:spcBef>
              <a:spcAft>
                <a:spcPts val="0"/>
              </a:spcAft>
              <a:buSzPts val="1100"/>
              <a:buChar char="●"/>
            </a:pPr>
            <a:r>
              <a:rPr lang="en" dirty="0"/>
              <a:t>Suitable for 1 to 3 pax</a:t>
            </a:r>
            <a:endParaRPr dirty="0"/>
          </a:p>
          <a:p>
            <a:pPr marL="914400" lvl="0" indent="-298450" algn="l" rtl="0">
              <a:spcBef>
                <a:spcPts val="0"/>
              </a:spcBef>
              <a:spcAft>
                <a:spcPts val="0"/>
              </a:spcAft>
              <a:buSzPts val="1100"/>
              <a:buChar char="●"/>
            </a:pPr>
            <a:r>
              <a:rPr lang="en" dirty="0"/>
              <a:t>2 rows x fried chicken</a:t>
            </a:r>
            <a:endParaRPr dirty="0"/>
          </a:p>
          <a:p>
            <a:pPr marL="914400" lvl="0" indent="-298450" algn="l" rtl="0">
              <a:spcBef>
                <a:spcPts val="0"/>
              </a:spcBef>
              <a:spcAft>
                <a:spcPts val="0"/>
              </a:spcAft>
              <a:buSzPts val="1100"/>
              <a:buChar char="●"/>
            </a:pPr>
            <a:r>
              <a:rPr lang="en" dirty="0"/>
              <a:t>1 rows x fries</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pPr>
            <a:r>
              <a:rPr lang="en" b="1" dirty="0"/>
              <a:t>Build Your Own Box of 6 Set (From S$39.40)</a:t>
            </a:r>
            <a:endParaRPr b="1" dirty="0"/>
          </a:p>
          <a:p>
            <a:pPr marL="914400" lvl="0" indent="-298450" algn="l" rtl="0">
              <a:spcBef>
                <a:spcPts val="0"/>
              </a:spcBef>
              <a:spcAft>
                <a:spcPts val="0"/>
              </a:spcAft>
              <a:buSzPts val="1100"/>
              <a:buChar char="●"/>
            </a:pPr>
            <a:r>
              <a:rPr lang="en" dirty="0"/>
              <a:t>Suitable for 3 to 6 pax</a:t>
            </a:r>
            <a:endParaRPr dirty="0"/>
          </a:p>
          <a:p>
            <a:pPr marL="914400" lvl="0" indent="-298450" algn="l" rtl="0">
              <a:spcBef>
                <a:spcPts val="0"/>
              </a:spcBef>
              <a:spcAft>
                <a:spcPts val="0"/>
              </a:spcAft>
              <a:buSzPts val="1100"/>
              <a:buChar char="●"/>
            </a:pPr>
            <a:r>
              <a:rPr lang="en" dirty="0"/>
              <a:t>4 rows x fried chicken</a:t>
            </a:r>
            <a:endParaRPr dirty="0"/>
          </a:p>
          <a:p>
            <a:pPr marL="914400" lvl="0" indent="-298450" algn="l" rtl="0">
              <a:spcBef>
                <a:spcPts val="0"/>
              </a:spcBef>
              <a:spcAft>
                <a:spcPts val="0"/>
              </a:spcAft>
              <a:buSzPts val="1100"/>
              <a:buChar char="●"/>
            </a:pPr>
            <a:r>
              <a:rPr lang="en" dirty="0"/>
              <a:t>2 rows x fries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However, many customers have reflected that the price points of More Batter’s fried chicken are too high, as seen from the responses in our survey. (Refer to Survey Results in Annex - Most customers are only willing to pay lower price ranges for More Batter’s products.) This is one of the factors that prevents them from trying or revisiting the brand. To address this issue, our team will be proposing two new fried chicken sets with lower price points for greater flexibility of choice.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Build Your Own Box of 1 (From S$10)</a:t>
            </a:r>
            <a:r>
              <a:rPr lang="en" dirty="0"/>
              <a:t> - For those who are strapped for cash but still wish to treat themselves</a:t>
            </a:r>
            <a:endParaRPr dirty="0"/>
          </a:p>
          <a:p>
            <a:pPr marL="457200" lvl="0" indent="-298450" algn="l" rtl="0">
              <a:spcBef>
                <a:spcPts val="0"/>
              </a:spcBef>
              <a:spcAft>
                <a:spcPts val="0"/>
              </a:spcAft>
              <a:buSzPts val="1100"/>
              <a:buChar char="●"/>
            </a:pPr>
            <a:r>
              <a:rPr lang="en" dirty="0"/>
              <a:t>Suitable for 1 pax</a:t>
            </a:r>
            <a:endParaRPr dirty="0"/>
          </a:p>
          <a:p>
            <a:pPr marL="457200" lvl="0" indent="-298450" algn="l" rtl="0">
              <a:spcBef>
                <a:spcPts val="0"/>
              </a:spcBef>
              <a:spcAft>
                <a:spcPts val="0"/>
              </a:spcAft>
              <a:buSzPts val="1100"/>
              <a:buChar char="●"/>
            </a:pPr>
            <a:r>
              <a:rPr lang="en" dirty="0"/>
              <a:t>1 row x fried chicken</a:t>
            </a:r>
            <a:endParaRPr dirty="0"/>
          </a:p>
          <a:p>
            <a:pPr marL="457200" lvl="0" indent="-298450" algn="l" rtl="0">
              <a:spcBef>
                <a:spcPts val="0"/>
              </a:spcBef>
              <a:spcAft>
                <a:spcPts val="0"/>
              </a:spcAft>
              <a:buSzPts val="1100"/>
              <a:buChar char="●"/>
            </a:pPr>
            <a:r>
              <a:rPr lang="en" dirty="0"/>
              <a:t>1 row x side dish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We innovated on More Batter’s current packaging to include Maurice, the More Batter Chicken. The </a:t>
            </a:r>
            <a:r>
              <a:rPr lang="en" dirty="0" err="1">
                <a:solidFill>
                  <a:schemeClr val="dk1"/>
                </a:solidFill>
              </a:rPr>
              <a:t>colour</a:t>
            </a:r>
            <a:r>
              <a:rPr lang="en" dirty="0">
                <a:solidFill>
                  <a:schemeClr val="dk1"/>
                </a:solidFill>
              </a:rPr>
              <a:t> of the box was changed to orange in order to make the packaging extremely striking and memorable. Their original Korean catchphrase was retained.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Mini Taster Box (S$8) </a:t>
            </a:r>
            <a:r>
              <a:rPr lang="en" dirty="0"/>
              <a:t>- For new customers to try a greater variety of fried chicken </a:t>
            </a:r>
            <a:r>
              <a:rPr lang="en" dirty="0" err="1"/>
              <a:t>flavours</a:t>
            </a:r>
            <a:endParaRPr dirty="0"/>
          </a:p>
          <a:p>
            <a:pPr marL="457200" lvl="0" indent="-298450" algn="l" rtl="0">
              <a:spcBef>
                <a:spcPts val="0"/>
              </a:spcBef>
              <a:spcAft>
                <a:spcPts val="0"/>
              </a:spcAft>
              <a:buSzPts val="1100"/>
              <a:buChar char="●"/>
            </a:pPr>
            <a:r>
              <a:rPr lang="en" dirty="0"/>
              <a:t>Suitable for 1 pax</a:t>
            </a:r>
            <a:endParaRPr dirty="0"/>
          </a:p>
          <a:p>
            <a:pPr marL="457200" lvl="0" indent="-298450" algn="l" rtl="0">
              <a:spcBef>
                <a:spcPts val="0"/>
              </a:spcBef>
              <a:spcAft>
                <a:spcPts val="0"/>
              </a:spcAft>
              <a:buSzPts val="1100"/>
              <a:buChar char="●"/>
            </a:pPr>
            <a:r>
              <a:rPr lang="en" dirty="0"/>
              <a:t>4 compartments</a:t>
            </a:r>
            <a:endParaRPr dirty="0"/>
          </a:p>
          <a:p>
            <a:pPr marL="457200" lvl="0" indent="-298450" algn="l" rtl="0">
              <a:spcBef>
                <a:spcPts val="0"/>
              </a:spcBef>
              <a:spcAft>
                <a:spcPts val="0"/>
              </a:spcAft>
              <a:buSzPts val="1100"/>
              <a:buChar char="●"/>
            </a:pPr>
            <a:r>
              <a:rPr lang="en" dirty="0"/>
              <a:t>2 pieces of fried chicken per compartment (of the customer’s </a:t>
            </a:r>
            <a:r>
              <a:rPr lang="en" dirty="0" err="1"/>
              <a:t>flavour</a:t>
            </a:r>
            <a:r>
              <a:rPr lang="en" dirty="0"/>
              <a:t> of choice)</a:t>
            </a: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design of the mini taster box depicts baby Maurice, the More Batter Chicken to show exactly what this set is – mini! When consumers open the box up, another little Maurice, the More Batter Chicken will be waiting to greet them.</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Through the implementation of these adorable designs depicting Maurice, the More Batter Chicken, we hope to entice more customers into purchasing these boxes.</a:t>
            </a:r>
            <a:endParaRPr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2132310191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2132310191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country that we have chosen for More Batter’s next season is </a:t>
            </a:r>
            <a:r>
              <a:rPr lang="en" b="1" dirty="0"/>
              <a:t>Thailand</a:t>
            </a:r>
            <a:r>
              <a:rPr lang="en" dirty="0"/>
              <a:t>. The main reason for this is due to Singaporeans’ unwavering love for Thai culture, which are demonstrated in the following examples:</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pPr>
            <a:r>
              <a:rPr lang="en" b="1" dirty="0" err="1"/>
              <a:t>Chatuchak</a:t>
            </a:r>
            <a:r>
              <a:rPr lang="en" b="1" dirty="0"/>
              <a:t> Night Market Singapore</a:t>
            </a:r>
            <a:endParaRPr dirty="0"/>
          </a:p>
          <a:p>
            <a:pPr marL="457200" lvl="0" indent="0" algn="l" rtl="0">
              <a:spcBef>
                <a:spcPts val="0"/>
              </a:spcBef>
              <a:spcAft>
                <a:spcPts val="0"/>
              </a:spcAft>
              <a:buNone/>
            </a:pPr>
            <a:r>
              <a:rPr lang="en" dirty="0" err="1"/>
              <a:t>Chatuchak</a:t>
            </a:r>
            <a:r>
              <a:rPr lang="en" dirty="0"/>
              <a:t> Night Market is the largest and arguably the most popular weekend market in Bangkok, Thailand. The night market has recently touched base again in Singapore at The Grandstand, and will be open from 7 February to 2 April 2023. Hosting a total of 180 vendors selling a variety of Thai delicacies such as Boat Noodles, Pork Skewers, and Coconut Shakes (Khoo, 2023), the event drew hoards of Singaporeans who had to wait 1-3 hours to queue for their food (Teo, 2023).</a:t>
            </a:r>
            <a:endParaRPr b="1" dirty="0"/>
          </a:p>
          <a:p>
            <a:pPr marL="457200" lvl="0" indent="0" algn="l" rtl="0">
              <a:spcBef>
                <a:spcPts val="0"/>
              </a:spcBef>
              <a:spcAft>
                <a:spcPts val="0"/>
              </a:spcAft>
              <a:buNone/>
            </a:pPr>
            <a:endParaRPr dirty="0"/>
          </a:p>
          <a:p>
            <a:pPr marL="457200" lvl="0" indent="-298450" algn="l" rtl="0">
              <a:spcBef>
                <a:spcPts val="0"/>
              </a:spcBef>
              <a:spcAft>
                <a:spcPts val="0"/>
              </a:spcAft>
              <a:buSzPts val="1100"/>
            </a:pPr>
            <a:r>
              <a:rPr lang="en" b="1" dirty="0"/>
              <a:t>Thai Food Establishments in Singapore</a:t>
            </a:r>
            <a:endParaRPr b="1" dirty="0"/>
          </a:p>
          <a:p>
            <a:pPr marL="457200" lvl="0" indent="0" algn="l" rtl="0">
              <a:spcBef>
                <a:spcPts val="0"/>
              </a:spcBef>
              <a:spcAft>
                <a:spcPts val="0"/>
              </a:spcAft>
              <a:buNone/>
            </a:pPr>
            <a:r>
              <a:rPr lang="en" dirty="0"/>
              <a:t>Numerous restaurants and fast food chains such as Nakhon Kitchen, </a:t>
            </a:r>
            <a:r>
              <a:rPr lang="en" dirty="0" err="1"/>
              <a:t>Sanook</a:t>
            </a:r>
            <a:r>
              <a:rPr lang="en" dirty="0"/>
              <a:t> Kitchen, and </a:t>
            </a:r>
            <a:r>
              <a:rPr lang="en" dirty="0" err="1"/>
              <a:t>Saap</a:t>
            </a:r>
            <a:r>
              <a:rPr lang="en" dirty="0"/>
              <a:t> </a:t>
            </a:r>
            <a:r>
              <a:rPr lang="en" dirty="0" err="1"/>
              <a:t>Saap</a:t>
            </a:r>
            <a:r>
              <a:rPr lang="en" dirty="0"/>
              <a:t> Thai have found relative success offering Thai cuisines to Singaporeans. </a:t>
            </a:r>
            <a:r>
              <a:rPr lang="en" dirty="0" err="1"/>
              <a:t>Mookata</a:t>
            </a:r>
            <a:r>
              <a:rPr lang="en" dirty="0"/>
              <a:t> has also been gaining prominence in Singapore, with many stalls </a:t>
            </a:r>
            <a:r>
              <a:rPr lang="en" dirty="0" err="1"/>
              <a:t>islandwide</a:t>
            </a:r>
            <a:r>
              <a:rPr lang="en" dirty="0"/>
              <a:t> such as Siam Square </a:t>
            </a:r>
            <a:r>
              <a:rPr lang="en" dirty="0" err="1"/>
              <a:t>Mookata</a:t>
            </a:r>
            <a:r>
              <a:rPr lang="en" dirty="0"/>
              <a:t> providing an avenue for Singaporeans to dine in and enjoy the steamboat. The high supply of Thai food establishments showcases that there is a high market demand for Thai cuisines that cater to local tastebuds.</a:t>
            </a:r>
            <a:endParaRPr dirty="0"/>
          </a:p>
          <a:p>
            <a:pPr marL="457200" lvl="0" indent="0" algn="l" rtl="0">
              <a:spcBef>
                <a:spcPts val="0"/>
              </a:spcBef>
              <a:spcAft>
                <a:spcPts val="0"/>
              </a:spcAft>
              <a:buNone/>
            </a:pPr>
            <a:endParaRPr dirty="0"/>
          </a:p>
          <a:p>
            <a:pPr marL="457200" lvl="0" indent="-298450" algn="l" rtl="0">
              <a:spcBef>
                <a:spcPts val="0"/>
              </a:spcBef>
              <a:spcAft>
                <a:spcPts val="0"/>
              </a:spcAft>
              <a:buSzPts val="1100"/>
            </a:pPr>
            <a:r>
              <a:rPr lang="en" b="1" dirty="0"/>
              <a:t>Thai Drama and Pop Wave</a:t>
            </a:r>
            <a:endParaRPr b="1" dirty="0"/>
          </a:p>
          <a:p>
            <a:pPr marL="457200" lvl="0" indent="0" algn="l" rtl="0">
              <a:spcBef>
                <a:spcPts val="0"/>
              </a:spcBef>
              <a:spcAft>
                <a:spcPts val="0"/>
              </a:spcAft>
              <a:buNone/>
            </a:pPr>
            <a:r>
              <a:rPr lang="en" dirty="0"/>
              <a:t>There has been a rise in popularity of Thai dramas and music in the entertainment scene. Dramas such as </a:t>
            </a:r>
            <a:r>
              <a:rPr lang="en" i="1" dirty="0"/>
              <a:t>2gether</a:t>
            </a:r>
            <a:r>
              <a:rPr lang="en" dirty="0"/>
              <a:t> and </a:t>
            </a:r>
            <a:r>
              <a:rPr lang="en" i="1" dirty="0"/>
              <a:t>F4 Thailand: Boys over Flowers </a:t>
            </a:r>
            <a:r>
              <a:rPr lang="en" dirty="0"/>
              <a:t>have garnered an avid fan base for actors such as </a:t>
            </a:r>
            <a:r>
              <a:rPr lang="en" i="1" dirty="0"/>
              <a:t>Bright </a:t>
            </a:r>
            <a:r>
              <a:rPr lang="en" i="1" dirty="0" err="1"/>
              <a:t>Vachirawit</a:t>
            </a:r>
            <a:r>
              <a:rPr lang="en" i="1" dirty="0"/>
              <a:t> </a:t>
            </a:r>
            <a:r>
              <a:rPr lang="en" dirty="0"/>
              <a:t>and </a:t>
            </a:r>
            <a:r>
              <a:rPr lang="en" i="1" dirty="0"/>
              <a:t>Win </a:t>
            </a:r>
            <a:r>
              <a:rPr lang="en" i="1" dirty="0" err="1"/>
              <a:t>Metawin</a:t>
            </a:r>
            <a:r>
              <a:rPr lang="en" dirty="0"/>
              <a:t>. Thai musicians such as </a:t>
            </a:r>
            <a:r>
              <a:rPr lang="en" i="1" dirty="0"/>
              <a:t>Tilly Birds </a:t>
            </a:r>
            <a:r>
              <a:rPr lang="en" dirty="0"/>
              <a:t>and </a:t>
            </a:r>
            <a:r>
              <a:rPr lang="en" i="1" dirty="0"/>
              <a:t>Milli </a:t>
            </a:r>
            <a:r>
              <a:rPr lang="en" dirty="0"/>
              <a:t>are up-and-coming as well (Tan, 2022). These are potential influencers whom we can tap into for our promotional activities for the new season.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Going with the Thai theming, we will be proposing the following recommended </a:t>
            </a:r>
            <a:r>
              <a:rPr lang="en" dirty="0" err="1"/>
              <a:t>flavours</a:t>
            </a:r>
            <a:r>
              <a:rPr lang="en" dirty="0"/>
              <a:t> in the following sets. These sets are also </a:t>
            </a:r>
            <a:r>
              <a:rPr lang="en" dirty="0" err="1"/>
              <a:t>customisable</a:t>
            </a:r>
            <a:r>
              <a:rPr lang="en" dirty="0"/>
              <a:t> under the </a:t>
            </a:r>
            <a:r>
              <a:rPr lang="en" b="1" dirty="0"/>
              <a:t>Build Your Own Box of 1, 3, or 6 Sets, and the Mini Taster Box.</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b="1" dirty="0"/>
              <a:t>Set 1: </a:t>
            </a:r>
            <a:r>
              <a:rPr lang="en" i="1" dirty="0"/>
              <a:t>Creamy Green Curry Chicken with Papaya Salad </a:t>
            </a:r>
            <a:r>
              <a:rPr lang="en" dirty="0"/>
              <a:t>- for those who enjoy rich </a:t>
            </a:r>
            <a:r>
              <a:rPr lang="en" dirty="0" err="1"/>
              <a:t>flavours</a:t>
            </a:r>
            <a:r>
              <a:rPr lang="en" dirty="0"/>
              <a:t> (S$12)</a:t>
            </a:r>
            <a:endParaRPr dirty="0"/>
          </a:p>
          <a:p>
            <a:pPr marL="0" lvl="0" indent="0" algn="l" rtl="0">
              <a:spcBef>
                <a:spcPts val="0"/>
              </a:spcBef>
              <a:spcAft>
                <a:spcPts val="0"/>
              </a:spcAft>
              <a:buClr>
                <a:schemeClr val="dk1"/>
              </a:buClr>
              <a:buSzPts val="1100"/>
              <a:buFont typeface="Arial"/>
              <a:buNone/>
            </a:pPr>
            <a:r>
              <a:rPr lang="en" b="1" dirty="0">
                <a:solidFill>
                  <a:schemeClr val="dk1"/>
                </a:solidFill>
              </a:rPr>
              <a:t>Set 2: </a:t>
            </a:r>
            <a:r>
              <a:rPr lang="en" i="1" dirty="0">
                <a:solidFill>
                  <a:schemeClr val="dk1"/>
                </a:solidFill>
              </a:rPr>
              <a:t>Spicy Tom Yum Chicken</a:t>
            </a:r>
            <a:r>
              <a:rPr lang="en" dirty="0">
                <a:solidFill>
                  <a:schemeClr val="dk1"/>
                </a:solidFill>
              </a:rPr>
              <a:t> </a:t>
            </a:r>
            <a:r>
              <a:rPr lang="en" i="1" dirty="0">
                <a:solidFill>
                  <a:schemeClr val="dk1"/>
                </a:solidFill>
              </a:rPr>
              <a:t>with Pineapple Fried Rice </a:t>
            </a:r>
            <a:r>
              <a:rPr lang="en" dirty="0">
                <a:solidFill>
                  <a:schemeClr val="dk1"/>
                </a:solidFill>
              </a:rPr>
              <a:t>- for those who love a spicy kick (S$12)</a:t>
            </a:r>
            <a:endParaRPr dirty="0"/>
          </a:p>
          <a:p>
            <a:pPr marL="0" lvl="0" indent="0" algn="l" rtl="0">
              <a:spcBef>
                <a:spcPts val="0"/>
              </a:spcBef>
              <a:spcAft>
                <a:spcPts val="0"/>
              </a:spcAft>
              <a:buNone/>
            </a:pPr>
            <a:r>
              <a:rPr lang="en" b="1" dirty="0"/>
              <a:t>Set 3: </a:t>
            </a:r>
            <a:r>
              <a:rPr lang="en" i="1" dirty="0"/>
              <a:t>Tangy Mango Glazed Chicken with Thai Crepes </a:t>
            </a:r>
            <a:r>
              <a:rPr lang="en" dirty="0"/>
              <a:t>- for those with a sweet tooth (S$12)</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When buying a set of 3 or 6, customers can look forward to our limited edition Thai themed packaging! The top and bottom borders of the box depict the </a:t>
            </a:r>
            <a:r>
              <a:rPr lang="en" dirty="0" err="1"/>
              <a:t>colours</a:t>
            </a:r>
            <a:r>
              <a:rPr lang="en" dirty="0"/>
              <a:t> of the Thai flag, and in the </a:t>
            </a:r>
            <a:r>
              <a:rPr lang="en" dirty="0" err="1"/>
              <a:t>centre</a:t>
            </a:r>
            <a:r>
              <a:rPr lang="en" dirty="0"/>
              <a:t> – fan-</a:t>
            </a:r>
            <a:r>
              <a:rPr lang="en" dirty="0" err="1"/>
              <a:t>favourite</a:t>
            </a:r>
            <a:r>
              <a:rPr lang="en" dirty="0"/>
              <a:t> Thai actor and potential brand ambassador, </a:t>
            </a:r>
            <a:r>
              <a:rPr lang="en" dirty="0">
                <a:solidFill>
                  <a:schemeClr val="dk1"/>
                </a:solidFill>
              </a:rPr>
              <a:t>Bright </a:t>
            </a:r>
            <a:r>
              <a:rPr lang="en" dirty="0" err="1">
                <a:solidFill>
                  <a:schemeClr val="dk1"/>
                </a:solidFill>
              </a:rPr>
              <a:t>Vachirawit</a:t>
            </a:r>
            <a:r>
              <a:rPr lang="en" dirty="0">
                <a:solidFill>
                  <a:schemeClr val="dk1"/>
                </a:solidFill>
              </a:rPr>
              <a:t>, alongside Maurice, the More Batter Chicken.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fried chicken sets would meet the desires of customers looking for tenderness, crispiness and juiciness in fried chicken, as seen from the responses in our survey (Refer to Customer Profiles and Survey Results in Appendix - The top 3 things that customers look for in fried chicken are tenderness, crispiness, and juiciness).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celebrate the new season launch, we will also be releasing a limited edition set to attract more customers.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Limited Edition Set: </a:t>
            </a:r>
            <a:r>
              <a:rPr lang="en" i="1" dirty="0" err="1"/>
              <a:t>Savoury</a:t>
            </a:r>
            <a:r>
              <a:rPr lang="en" i="1" dirty="0"/>
              <a:t> Thai Fish Cakes with Pad Thai </a:t>
            </a:r>
            <a:r>
              <a:rPr lang="en" dirty="0"/>
              <a:t>- for those who prefer an alternative source of protein (S$10)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limited edition set would also allow us to pilot test the popularity of fish as an alternative food offering at More Batter.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Khoo, H. </a:t>
            </a:r>
            <a:r>
              <a:rPr lang="en" i="1" dirty="0" err="1"/>
              <a:t>Chatuchak</a:t>
            </a:r>
            <a:r>
              <a:rPr lang="en" i="1" dirty="0"/>
              <a:t> Night Market Singapore returns with 180 stalls on Feb 7</a:t>
            </a:r>
            <a:r>
              <a:rPr lang="en" dirty="0"/>
              <a:t>. The Straits Times. </a:t>
            </a:r>
            <a:r>
              <a:rPr lang="en" u="sng" dirty="0">
                <a:solidFill>
                  <a:schemeClr val="hlink"/>
                </a:solidFill>
                <a:hlinkClick r:id="rId3"/>
              </a:rPr>
              <a:t>https://www.straitstimes.com/life/food/chatuchak-night-market-singapore-returns-with-180-stalls-on-feb-7</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Teo, M. </a:t>
            </a:r>
            <a:r>
              <a:rPr lang="en" i="1" dirty="0"/>
              <a:t>'Extremely ridiculous': Man warns of 3-hour waiting times at </a:t>
            </a:r>
            <a:r>
              <a:rPr lang="en" i="1" dirty="0" err="1"/>
              <a:t>Chatuchak</a:t>
            </a:r>
            <a:r>
              <a:rPr lang="en" i="1" dirty="0"/>
              <a:t> Singapore as event draws massive crowds</a:t>
            </a:r>
            <a:r>
              <a:rPr lang="en" dirty="0"/>
              <a:t>. </a:t>
            </a:r>
            <a:r>
              <a:rPr lang="en" dirty="0" err="1"/>
              <a:t>AsiaOne</a:t>
            </a:r>
            <a:r>
              <a:rPr lang="en" dirty="0"/>
              <a:t>. </a:t>
            </a:r>
            <a:r>
              <a:rPr lang="en" u="sng" dirty="0">
                <a:solidFill>
                  <a:schemeClr val="hlink"/>
                </a:solidFill>
                <a:hlinkClick r:id="rId4"/>
              </a:rPr>
              <a:t>https://www.asiaone.com/singapore/extremely-ridiculous-man-warns-3-hour-waiting-times-chatuchak-singapore-event-draws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Tan, A. </a:t>
            </a:r>
            <a:r>
              <a:rPr lang="en" i="1" dirty="0"/>
              <a:t>Thai pop is on the rise—here are 5 artists to know of</a:t>
            </a:r>
            <a:r>
              <a:rPr lang="en" dirty="0"/>
              <a:t>. Vogue Singapore. </a:t>
            </a:r>
            <a:r>
              <a:rPr lang="en" u="sng" dirty="0">
                <a:solidFill>
                  <a:schemeClr val="hlink"/>
                </a:solidFill>
                <a:hlinkClick r:id="rId5"/>
              </a:rPr>
              <a:t>https://vogue.sg/thai-pop-artists-to-know/</a:t>
            </a:r>
            <a:endParaRPr dirty="0">
              <a:highlight>
                <a:schemeClr val="accent4"/>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2132310191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2132310191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have selected a total of 5 distribution points. These locations were carefully selected to cover different regions of Singapore. The rationale for each chosen location are stated below.</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pPr>
            <a:r>
              <a:rPr lang="en" b="1" dirty="0"/>
              <a:t>Jurong Point (West - Boon Lay MRT Station)</a:t>
            </a:r>
            <a:endParaRPr b="1" dirty="0"/>
          </a:p>
          <a:p>
            <a:pPr marL="914400" lvl="0" indent="-298450" algn="l" rtl="0">
              <a:spcBef>
                <a:spcPts val="0"/>
              </a:spcBef>
              <a:spcAft>
                <a:spcPts val="0"/>
              </a:spcAft>
              <a:buSzPts val="1100"/>
              <a:buChar char="●"/>
            </a:pPr>
            <a:r>
              <a:rPr lang="en" dirty="0"/>
              <a:t>Near to NTU (Boon Lay)</a:t>
            </a:r>
            <a:endParaRPr dirty="0"/>
          </a:p>
          <a:p>
            <a:pPr marL="914400" lvl="0" indent="-298450" algn="l" rtl="0">
              <a:spcBef>
                <a:spcPts val="0"/>
              </a:spcBef>
              <a:spcAft>
                <a:spcPts val="0"/>
              </a:spcAft>
              <a:buSzPts val="1100"/>
              <a:buChar char="●"/>
            </a:pPr>
            <a:r>
              <a:rPr lang="en" dirty="0"/>
              <a:t>Near to NUS (Clementi)</a:t>
            </a:r>
            <a:endParaRPr dirty="0"/>
          </a:p>
          <a:p>
            <a:pPr marL="914400" lvl="0" indent="-298450" algn="l" rtl="0">
              <a:spcBef>
                <a:spcPts val="0"/>
              </a:spcBef>
              <a:spcAft>
                <a:spcPts val="0"/>
              </a:spcAft>
              <a:buSzPts val="1100"/>
              <a:buChar char="●"/>
            </a:pPr>
            <a:r>
              <a:rPr lang="en" dirty="0"/>
              <a:t>Near to Queenstown and Bukit Merah (where most Young Working Adults work)</a:t>
            </a:r>
            <a:endParaRPr dirty="0"/>
          </a:p>
          <a:p>
            <a:pPr marL="914400" lvl="0" indent="-298450" algn="l" rtl="0">
              <a:spcBef>
                <a:spcPts val="0"/>
              </a:spcBef>
              <a:spcAft>
                <a:spcPts val="0"/>
              </a:spcAft>
              <a:buSzPts val="1100"/>
              <a:buChar char="●"/>
            </a:pPr>
            <a:r>
              <a:rPr lang="en" dirty="0"/>
              <a:t>Most popular among survey respondents (Refer to Survey Results in Annex)</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pPr>
            <a:r>
              <a:rPr lang="en" b="1" dirty="0"/>
              <a:t>Tampines Mall (East - Tampines MRT Station)</a:t>
            </a:r>
            <a:endParaRPr dirty="0"/>
          </a:p>
          <a:p>
            <a:pPr marL="914400" lvl="0" indent="-298450" algn="l" rtl="0">
              <a:spcBef>
                <a:spcPts val="0"/>
              </a:spcBef>
              <a:spcAft>
                <a:spcPts val="0"/>
              </a:spcAft>
              <a:buSzPts val="1100"/>
              <a:buChar char="●"/>
            </a:pPr>
            <a:r>
              <a:rPr lang="en" dirty="0"/>
              <a:t>Near to SUTD (Upper Changi)</a:t>
            </a:r>
            <a:endParaRPr dirty="0"/>
          </a:p>
          <a:p>
            <a:pPr marL="914400" lvl="0" indent="-298450" algn="l" rtl="0">
              <a:spcBef>
                <a:spcPts val="0"/>
              </a:spcBef>
              <a:spcAft>
                <a:spcPts val="0"/>
              </a:spcAft>
              <a:buSzPts val="1100"/>
              <a:buChar char="●"/>
            </a:pPr>
            <a:r>
              <a:rPr lang="en" dirty="0"/>
              <a:t>Near to Tampines (where most Young Working Adults work)</a:t>
            </a:r>
            <a:endParaRPr dirty="0"/>
          </a:p>
          <a:p>
            <a:pPr marL="914400" lvl="0" indent="-298450" algn="l" rtl="0">
              <a:spcBef>
                <a:spcPts val="0"/>
              </a:spcBef>
              <a:spcAft>
                <a:spcPts val="0"/>
              </a:spcAft>
              <a:buSzPts val="1100"/>
              <a:buChar char="●"/>
            </a:pPr>
            <a:r>
              <a:rPr lang="en" dirty="0"/>
              <a:t>Second most popular among survey respondents (Refer to Survey Results in Annex)</a:t>
            </a:r>
            <a:endParaRPr dirty="0"/>
          </a:p>
          <a:p>
            <a:pPr marL="0" lvl="0" indent="0" algn="l" rtl="0">
              <a:spcBef>
                <a:spcPts val="0"/>
              </a:spcBef>
              <a:spcAft>
                <a:spcPts val="0"/>
              </a:spcAft>
              <a:buNone/>
            </a:pPr>
            <a:endParaRPr dirty="0"/>
          </a:p>
          <a:p>
            <a:pPr marL="457200" lvl="0" indent="-298450" algn="l" rtl="0">
              <a:spcBef>
                <a:spcPts val="0"/>
              </a:spcBef>
              <a:spcAft>
                <a:spcPts val="0"/>
              </a:spcAft>
              <a:buClr>
                <a:schemeClr val="dk1"/>
              </a:buClr>
              <a:buSzPts val="1100"/>
            </a:pPr>
            <a:r>
              <a:rPr lang="en" b="1" dirty="0">
                <a:solidFill>
                  <a:schemeClr val="dk1"/>
                </a:solidFill>
              </a:rPr>
              <a:t>Jewel Changi Airport (East - Changi Airport MRT Station)</a:t>
            </a:r>
            <a:endParaRPr b="1"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Third most popular among survey respondents, tied with </a:t>
            </a:r>
            <a:r>
              <a:rPr lang="en" dirty="0" err="1">
                <a:solidFill>
                  <a:schemeClr val="dk1"/>
                </a:solidFill>
              </a:rPr>
              <a:t>Nex</a:t>
            </a:r>
            <a:r>
              <a:rPr lang="en" dirty="0">
                <a:solidFill>
                  <a:schemeClr val="dk1"/>
                </a:solidFill>
              </a:rPr>
              <a:t> and Plaza Singapura (Refer to Survey Results in Annex)</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Possibility of attracting more customers due to large volume of tourists and Singaporeans alike visiting the mall</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Potential for the brand to gain international attention, paving the way for global expansion in the future</a:t>
            </a:r>
            <a:endParaRPr dirty="0">
              <a:solidFill>
                <a:schemeClr val="dk1"/>
              </a:solidFill>
            </a:endParaRPr>
          </a:p>
          <a:p>
            <a:pPr marL="0" lvl="0" indent="0" algn="l" rtl="0">
              <a:spcBef>
                <a:spcPts val="0"/>
              </a:spcBef>
              <a:spcAft>
                <a:spcPts val="0"/>
              </a:spcAft>
              <a:buNone/>
            </a:pPr>
            <a:endParaRPr dirty="0"/>
          </a:p>
          <a:p>
            <a:pPr marL="457200" lvl="0" indent="-298450" algn="l" rtl="0">
              <a:spcBef>
                <a:spcPts val="0"/>
              </a:spcBef>
              <a:spcAft>
                <a:spcPts val="0"/>
              </a:spcAft>
              <a:buSzPts val="1100"/>
            </a:pPr>
            <a:r>
              <a:rPr lang="en" b="1" dirty="0"/>
              <a:t>Plaza Singapura (Central - </a:t>
            </a:r>
            <a:r>
              <a:rPr lang="en" b="1" dirty="0" err="1"/>
              <a:t>Dhoby</a:t>
            </a:r>
            <a:r>
              <a:rPr lang="en" b="1" dirty="0"/>
              <a:t> </a:t>
            </a:r>
            <a:r>
              <a:rPr lang="en" b="1" dirty="0" err="1"/>
              <a:t>Ghaut</a:t>
            </a:r>
            <a:r>
              <a:rPr lang="en" b="1" dirty="0"/>
              <a:t> MRT Station)</a:t>
            </a:r>
            <a:endParaRPr b="1" dirty="0"/>
          </a:p>
          <a:p>
            <a:pPr marL="914400" lvl="0" indent="-298450" algn="l" rtl="0">
              <a:spcBef>
                <a:spcPts val="0"/>
              </a:spcBef>
              <a:spcAft>
                <a:spcPts val="0"/>
              </a:spcAft>
              <a:buSzPts val="1100"/>
              <a:buChar char="●"/>
            </a:pPr>
            <a:r>
              <a:rPr lang="en" dirty="0"/>
              <a:t>Near to SMU (City Hall)</a:t>
            </a:r>
            <a:endParaRPr dirty="0"/>
          </a:p>
          <a:p>
            <a:pPr marL="914400" lvl="0" indent="-298450" algn="l" rtl="0">
              <a:spcBef>
                <a:spcPts val="0"/>
              </a:spcBef>
              <a:spcAft>
                <a:spcPts val="0"/>
              </a:spcAft>
              <a:buSzPts val="1100"/>
              <a:buChar char="●"/>
            </a:pPr>
            <a:r>
              <a:rPr lang="en" dirty="0"/>
              <a:t>Near to CBD (where most Young Working Adults work)</a:t>
            </a:r>
            <a:endParaRPr dirty="0"/>
          </a:p>
          <a:p>
            <a:pPr marL="914400" lvl="0" indent="-298450" algn="l" rtl="0">
              <a:spcBef>
                <a:spcPts val="0"/>
              </a:spcBef>
              <a:spcAft>
                <a:spcPts val="0"/>
              </a:spcAft>
              <a:buSzPts val="1100"/>
              <a:buChar char="●"/>
            </a:pPr>
            <a:r>
              <a:rPr lang="en" dirty="0"/>
              <a:t>Third most popular among survey respondents, tied with </a:t>
            </a:r>
            <a:r>
              <a:rPr lang="en" dirty="0" err="1"/>
              <a:t>Nex</a:t>
            </a:r>
            <a:r>
              <a:rPr lang="en" dirty="0"/>
              <a:t> and Jewel Changi Airport</a:t>
            </a:r>
            <a:endParaRPr dirty="0"/>
          </a:p>
          <a:p>
            <a:pPr marL="914400" lvl="0" indent="-298450" algn="l" rtl="0">
              <a:spcBef>
                <a:spcPts val="0"/>
              </a:spcBef>
              <a:spcAft>
                <a:spcPts val="0"/>
              </a:spcAft>
              <a:buSzPts val="1100"/>
              <a:buChar char="●"/>
            </a:pPr>
            <a:r>
              <a:rPr lang="en" dirty="0">
                <a:solidFill>
                  <a:schemeClr val="dk1"/>
                </a:solidFill>
              </a:rPr>
              <a:t>Possibility of attracting more customers as the mall is located along Orchard Road, a high-traffic area in Singapore</a:t>
            </a:r>
            <a:endParaRPr dirty="0"/>
          </a:p>
          <a:p>
            <a:pPr marL="0" lvl="0" indent="0" algn="l" rtl="0">
              <a:spcBef>
                <a:spcPts val="0"/>
              </a:spcBef>
              <a:spcAft>
                <a:spcPts val="0"/>
              </a:spcAft>
              <a:buNone/>
            </a:pPr>
            <a:endParaRPr b="1" dirty="0"/>
          </a:p>
          <a:p>
            <a:pPr marL="457200" lvl="0" indent="-298450" algn="l" rtl="0">
              <a:spcBef>
                <a:spcPts val="0"/>
              </a:spcBef>
              <a:spcAft>
                <a:spcPts val="0"/>
              </a:spcAft>
              <a:buSzPts val="1100"/>
            </a:pPr>
            <a:r>
              <a:rPr lang="en" b="1" dirty="0"/>
              <a:t>Causeway Point (North - Woodlands MRT Station)</a:t>
            </a:r>
            <a:endParaRPr b="1" dirty="0"/>
          </a:p>
          <a:p>
            <a:pPr marL="914400" lvl="0" indent="-298450" algn="l" rtl="0">
              <a:spcBef>
                <a:spcPts val="0"/>
              </a:spcBef>
              <a:spcAft>
                <a:spcPts val="0"/>
              </a:spcAft>
              <a:buSzPts val="1100"/>
              <a:buChar char="●"/>
            </a:pPr>
            <a:r>
              <a:rPr lang="en" dirty="0"/>
              <a:t>Having selected shopping malls in the west, east, and central, Causeway Point would be an ideal fifth location situated in the North to ensure a good spread of distribution points</a:t>
            </a:r>
            <a:endParaRPr dirty="0"/>
          </a:p>
          <a:p>
            <a:pPr marL="914400" lvl="0" indent="-298450" algn="l" rtl="0">
              <a:spcBef>
                <a:spcPts val="0"/>
              </a:spcBef>
              <a:spcAft>
                <a:spcPts val="0"/>
              </a:spcAft>
              <a:buClr>
                <a:schemeClr val="dk1"/>
              </a:buClr>
              <a:buSzPts val="1100"/>
              <a:buChar char="●"/>
            </a:pPr>
            <a:r>
              <a:rPr lang="en" dirty="0">
                <a:solidFill>
                  <a:schemeClr val="dk1"/>
                </a:solidFill>
              </a:rPr>
              <a:t>Possibility of attracting more customers as Causeway Point is frequented by Malaysians travelling across the nearby Woodlands Causeway</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Potential for the brand to gain international attention, paving the way for global expansion in the future</a:t>
            </a:r>
            <a:endParaRPr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132310191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2132310191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will be conducting a pop-up exhibition at each of the mall locations selected. Aptly named “The Gastronomical Experience”, the pop-up exhibition would last for </a:t>
            </a:r>
            <a:r>
              <a:rPr lang="en" b="1" dirty="0"/>
              <a:t>three months</a:t>
            </a:r>
            <a:r>
              <a:rPr lang="en" dirty="0"/>
              <a:t>. It would allow customers to learn more about Thai history and cuisines. In addition, customers can engage in numerous interactive activities that would allow them to earn rewards. The pop-up would serve as an ideal venue for customers to take photos and post their experiences through various social media platforms, further increasing brand awareness and promotion.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Emcee: Glenn Yong</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In order to promote More Batter’s presence, we will be hiring Singapore </a:t>
            </a:r>
            <a:r>
              <a:rPr lang="en" dirty="0" err="1"/>
              <a:t>Mediacorp</a:t>
            </a:r>
            <a:r>
              <a:rPr lang="en" dirty="0"/>
              <a:t> actor Glenn Yong, who has recently been rising in fame, to be our event host. His Instagram account boosts a total of 148k followers as of March 2023. He is the most suitable candidate who can help to increase awareness for More Batter since he has a personal fan account page called </a:t>
            </a:r>
            <a:r>
              <a:rPr lang="en" dirty="0" err="1"/>
              <a:t>HangBaoBao</a:t>
            </a:r>
            <a:r>
              <a:rPr lang="en" dirty="0"/>
              <a:t>, where fans will turn up for events that he is scheduled to be at. He will appeal to young Singaporeans who are also within the range of our target group. Hence, this would help to boost the turn up rate and create buzz.</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Glenn will be gracing the stage </a:t>
            </a:r>
            <a:r>
              <a:rPr lang="en" b="1" dirty="0"/>
              <a:t>every Sunday, from 12.00pm to 2.00pm</a:t>
            </a:r>
            <a:r>
              <a:rPr lang="en" dirty="0"/>
              <a:t>, at one of the mall locations (which will be rotated every week). On stage, he will be providing fun facts on More Batter and Thai culture, giving regular updates on the pop-up activities available, and announcing the winners for the carnival activities listed below. His presence and popularity among young Singaporeans will serve to draw in crowds.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Gallery</a:t>
            </a:r>
            <a:endParaRPr b="1" dirty="0"/>
          </a:p>
          <a:p>
            <a:pPr marL="0" lvl="0" indent="0" algn="l" rtl="0">
              <a:spcBef>
                <a:spcPts val="1000"/>
              </a:spcBef>
              <a:spcAft>
                <a:spcPts val="0"/>
              </a:spcAft>
              <a:buNone/>
            </a:pPr>
            <a:r>
              <a:rPr lang="en" dirty="0"/>
              <a:t>A gallery of panels will be put up, with vivid descriptions and photos showcasing:</a:t>
            </a:r>
            <a:endParaRPr dirty="0"/>
          </a:p>
          <a:p>
            <a:pPr marL="457200" lvl="0" indent="-298450" algn="l" rtl="0">
              <a:spcBef>
                <a:spcPts val="1000"/>
              </a:spcBef>
              <a:spcAft>
                <a:spcPts val="0"/>
              </a:spcAft>
              <a:buSzPts val="1100"/>
              <a:buChar char="●"/>
            </a:pPr>
            <a:r>
              <a:rPr lang="en" dirty="0"/>
              <a:t>The history of various Thai regions;</a:t>
            </a:r>
            <a:endParaRPr dirty="0"/>
          </a:p>
          <a:p>
            <a:pPr marL="457200" lvl="0" indent="-298450" algn="l" rtl="0">
              <a:spcBef>
                <a:spcPts val="0"/>
              </a:spcBef>
              <a:spcAft>
                <a:spcPts val="0"/>
              </a:spcAft>
              <a:buSzPts val="1100"/>
              <a:buChar char="●"/>
            </a:pPr>
            <a:r>
              <a:rPr lang="en" dirty="0"/>
              <a:t>The cultural significance of famous Thai cuisines such as Green Curry, Tom Yum, and Mango Sticky Rice (</a:t>
            </a:r>
            <a:r>
              <a:rPr lang="en" dirty="0" err="1"/>
              <a:t>flavours</a:t>
            </a:r>
            <a:r>
              <a:rPr lang="en" dirty="0"/>
              <a:t> we have adopted for the upcoming season); and</a:t>
            </a:r>
            <a:endParaRPr dirty="0"/>
          </a:p>
          <a:p>
            <a:pPr marL="457200" lvl="0" indent="-298450" algn="l" rtl="0">
              <a:spcBef>
                <a:spcPts val="0"/>
              </a:spcBef>
              <a:spcAft>
                <a:spcPts val="0"/>
              </a:spcAft>
              <a:buSzPts val="1100"/>
              <a:buChar char="●"/>
            </a:pPr>
            <a:r>
              <a:rPr lang="en" dirty="0"/>
              <a:t>How More Batter sourced for ingredients to create an authentic taste for the fried chicken.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 LED screen will be mounted in the gallery, playing videos such as footages of Thai attractions, clips of Thai cuisines, and documentation of the More Batter food manufacturing process, allowing for a complete educational and sensory experience.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Carnival Activities</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dirty="0"/>
              <a:t>Several carnival-style activities listed below will be available for customers to participate in and potentially stand a chance to win rewards.</a:t>
            </a:r>
            <a:endParaRPr dirty="0"/>
          </a:p>
          <a:p>
            <a:pPr marL="0" lvl="0" indent="0" algn="l" rtl="0">
              <a:spcBef>
                <a:spcPts val="0"/>
              </a:spcBef>
              <a:spcAft>
                <a:spcPts val="0"/>
              </a:spcAft>
              <a:buNone/>
            </a:pPr>
            <a:endParaRPr b="1" dirty="0"/>
          </a:p>
          <a:p>
            <a:pPr marL="0" lvl="0" indent="0" algn="l" rtl="0">
              <a:spcBef>
                <a:spcPts val="0"/>
              </a:spcBef>
              <a:spcAft>
                <a:spcPts val="0"/>
              </a:spcAft>
              <a:buNone/>
            </a:pPr>
            <a:r>
              <a:rPr lang="en" b="1" i="1" dirty="0"/>
              <a:t>Egg Toss</a:t>
            </a:r>
            <a:endParaRPr b="1" i="1" dirty="0"/>
          </a:p>
          <a:p>
            <a:pPr marL="0" lvl="0" indent="0" algn="l" rtl="0">
              <a:spcBef>
                <a:spcPts val="0"/>
              </a:spcBef>
              <a:spcAft>
                <a:spcPts val="0"/>
              </a:spcAft>
              <a:buNone/>
            </a:pPr>
            <a:endParaRPr dirty="0"/>
          </a:p>
          <a:p>
            <a:pPr marL="0" lvl="0" indent="0" algn="l" rtl="0">
              <a:spcBef>
                <a:spcPts val="0"/>
              </a:spcBef>
              <a:spcAft>
                <a:spcPts val="0"/>
              </a:spcAft>
              <a:buNone/>
            </a:pPr>
            <a:r>
              <a:rPr lang="en" i="1" dirty="0"/>
              <a:t>Egg Toss </a:t>
            </a:r>
            <a:r>
              <a:rPr lang="en" dirty="0"/>
              <a:t>is a game open on </a:t>
            </a:r>
            <a:r>
              <a:rPr lang="en" b="1" dirty="0"/>
              <a:t>every Sunday </a:t>
            </a:r>
            <a:r>
              <a:rPr lang="en" dirty="0"/>
              <a:t>where customers will stand 2 </a:t>
            </a:r>
            <a:r>
              <a:rPr lang="en" dirty="0" err="1"/>
              <a:t>metres</a:t>
            </a:r>
            <a:r>
              <a:rPr lang="en" dirty="0"/>
              <a:t> away and attempt to toss plastic eggs into the gaping mouths of the More Batter mascots. Customers would have to successfully toss in all three eggs into three openings in order to redeem </a:t>
            </a:r>
            <a:r>
              <a:rPr lang="en" b="1" dirty="0"/>
              <a:t>a voucher for a free cup of Thai Milk Tea</a:t>
            </a:r>
            <a:r>
              <a:rPr lang="en" dirty="0"/>
              <a:t> for their next online purchase.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i="1" dirty="0">
                <a:solidFill>
                  <a:schemeClr val="dk1"/>
                </a:solidFill>
              </a:rPr>
              <a:t>Voucher Grabbing Machine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Customers will also get a chance to participate in the </a:t>
            </a:r>
            <a:r>
              <a:rPr lang="en" i="1" dirty="0">
                <a:solidFill>
                  <a:schemeClr val="dk1"/>
                </a:solidFill>
              </a:rPr>
              <a:t>Voucher Grabbing Machine</a:t>
            </a:r>
            <a:r>
              <a:rPr lang="en" dirty="0">
                <a:solidFill>
                  <a:schemeClr val="dk1"/>
                </a:solidFill>
              </a:rPr>
              <a:t> in order to stand a chance to win some discount codes for their next purchase from More Batter.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a:t>
            </a:r>
            <a:r>
              <a:rPr lang="en" i="1" dirty="0">
                <a:solidFill>
                  <a:schemeClr val="dk1"/>
                </a:solidFill>
              </a:rPr>
              <a:t>Voucher Grabbing Machine</a:t>
            </a:r>
            <a:r>
              <a:rPr lang="en" dirty="0">
                <a:solidFill>
                  <a:schemeClr val="dk1"/>
                </a:solidFill>
              </a:rPr>
              <a:t> will be open on the </a:t>
            </a:r>
            <a:r>
              <a:rPr lang="en" b="1" dirty="0">
                <a:solidFill>
                  <a:schemeClr val="dk1"/>
                </a:solidFill>
              </a:rPr>
              <a:t>first Sunday of every month</a:t>
            </a:r>
            <a:r>
              <a:rPr lang="en" dirty="0">
                <a:solidFill>
                  <a:schemeClr val="dk1"/>
                </a:solidFill>
              </a:rPr>
              <a:t>, at </a:t>
            </a:r>
            <a:r>
              <a:rPr lang="en" b="1" dirty="0">
                <a:solidFill>
                  <a:schemeClr val="dk1"/>
                </a:solidFill>
              </a:rPr>
              <a:t>12.00pm</a:t>
            </a:r>
            <a:r>
              <a:rPr lang="en" dirty="0">
                <a:solidFill>
                  <a:schemeClr val="dk1"/>
                </a:solidFill>
              </a:rPr>
              <a:t>. It would be filled with </a:t>
            </a:r>
            <a:r>
              <a:rPr lang="en" b="1" dirty="0">
                <a:solidFill>
                  <a:schemeClr val="dk1"/>
                </a:solidFill>
              </a:rPr>
              <a:t>50 x “$5 off minimum spent $30” vouchers</a:t>
            </a:r>
            <a:r>
              <a:rPr lang="en" dirty="0">
                <a:solidFill>
                  <a:schemeClr val="dk1"/>
                </a:solidFill>
              </a:rPr>
              <a:t>, as well as blank paper shreds. There will be a discount code written on the voucher itself so that participants can make use of it to get $5 off on their next purchase with a minimum spending of $30. These vouchers and paper shreds would be sent flying inside the interior of the machine once it is activated.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On each day, participants will enter the machine on a </a:t>
            </a:r>
            <a:r>
              <a:rPr lang="en" b="1" dirty="0">
                <a:solidFill>
                  <a:schemeClr val="dk1"/>
                </a:solidFill>
              </a:rPr>
              <a:t>first-come-first serve basis</a:t>
            </a:r>
            <a:r>
              <a:rPr lang="en" dirty="0">
                <a:solidFill>
                  <a:schemeClr val="dk1"/>
                </a:solidFill>
              </a:rPr>
              <a:t>. Participants will have </a:t>
            </a:r>
            <a:r>
              <a:rPr lang="en" b="1" dirty="0">
                <a:solidFill>
                  <a:schemeClr val="dk1"/>
                </a:solidFill>
              </a:rPr>
              <a:t>30 seconds</a:t>
            </a:r>
            <a:r>
              <a:rPr lang="en" dirty="0">
                <a:solidFill>
                  <a:schemeClr val="dk1"/>
                </a:solidFill>
              </a:rPr>
              <a:t> to grab </a:t>
            </a:r>
            <a:r>
              <a:rPr lang="en" b="1" dirty="0">
                <a:solidFill>
                  <a:schemeClr val="dk1"/>
                </a:solidFill>
              </a:rPr>
              <a:t>one voucher</a:t>
            </a:r>
            <a:r>
              <a:rPr lang="en" dirty="0">
                <a:solidFill>
                  <a:schemeClr val="dk1"/>
                </a:solidFill>
              </a:rPr>
              <a:t>. There will be one participant at a time in the booth during each round. The papers and vouchers will be folded so that participants will not know what they will be grabbing. Hence, this game is entirely dependent on their luck.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Once the 50 vouchers have run out, this booth will close.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dk1"/>
                </a:solidFill>
              </a:rPr>
              <a:t>Mascot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Our mascot of Maurice, the More Batter Chicken will be walking around our event exhibition </a:t>
            </a:r>
            <a:r>
              <a:rPr lang="en" b="1" dirty="0">
                <a:solidFill>
                  <a:schemeClr val="dk1"/>
                </a:solidFill>
              </a:rPr>
              <a:t>every Sunday, from 12.00pm to 6.00pm</a:t>
            </a:r>
            <a:r>
              <a:rPr lang="en" dirty="0">
                <a:solidFill>
                  <a:schemeClr val="dk1"/>
                </a:solidFill>
              </a:rPr>
              <a:t> for customers to pose with and take photos or video shorts.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will also be having 1 life-size mascot standee (dimensions of 100cm by 180cm) at each of our mall locations. Customers can pose for a picture or create a video short together with our mascot standee, and share the pictures and video shorts on social media platforms such as Instagram and </a:t>
            </a:r>
            <a:r>
              <a:rPr lang="en" dirty="0" err="1">
                <a:solidFill>
                  <a:schemeClr val="dk1"/>
                </a:solidFill>
              </a:rPr>
              <a:t>TikTok</a:t>
            </a:r>
            <a:r>
              <a:rPr lang="en" dirty="0">
                <a:solidFill>
                  <a:schemeClr val="dk1"/>
                </a:solidFill>
              </a:rPr>
              <a:t>. This would not only serve as an introduction to our brand icon, but also raise awareness of More Batter through user-generated content.</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In addition, we will also be giving out </a:t>
            </a:r>
            <a:r>
              <a:rPr lang="en" b="1" dirty="0"/>
              <a:t>vouchers for one free cup of Thai milk tea</a:t>
            </a:r>
            <a:r>
              <a:rPr lang="en" dirty="0"/>
              <a:t>, in line with the launch of our Thai cuisine-inspired fried chicken. Customers will be entitled to a </a:t>
            </a:r>
            <a:r>
              <a:rPr lang="en" b="1" dirty="0"/>
              <a:t>maximum of one voucher per person</a:t>
            </a:r>
            <a:r>
              <a:rPr lang="en" dirty="0"/>
              <a:t> when they take a picture or video short with our mascot, Maurice or standee, and upload them on Instagram or </a:t>
            </a:r>
            <a:r>
              <a:rPr lang="en" dirty="0" err="1"/>
              <a:t>Tiktok</a:t>
            </a:r>
            <a:r>
              <a:rPr lang="en" dirty="0"/>
              <a:t>. Customers are to</a:t>
            </a:r>
            <a:r>
              <a:rPr lang="en" dirty="0">
                <a:solidFill>
                  <a:schemeClr val="dk1"/>
                </a:solidFill>
              </a:rPr>
              <a:t> tag us on Instagram </a:t>
            </a:r>
            <a:r>
              <a:rPr lang="en" b="1" dirty="0">
                <a:solidFill>
                  <a:srgbClr val="475AE7"/>
                </a:solidFill>
              </a:rPr>
              <a:t>@</a:t>
            </a:r>
            <a:r>
              <a:rPr lang="en" b="1" dirty="0" err="1">
                <a:solidFill>
                  <a:srgbClr val="475AE7"/>
                </a:solidFill>
              </a:rPr>
              <a:t>morebattersg</a:t>
            </a:r>
            <a:r>
              <a:rPr lang="en" dirty="0">
                <a:solidFill>
                  <a:schemeClr val="dk1"/>
                </a:solidFill>
              </a:rPr>
              <a:t> or </a:t>
            </a:r>
            <a:r>
              <a:rPr lang="en" dirty="0" err="1">
                <a:solidFill>
                  <a:schemeClr val="dk1"/>
                </a:solidFill>
              </a:rPr>
              <a:t>TikTok</a:t>
            </a:r>
            <a:r>
              <a:rPr lang="en" dirty="0">
                <a:solidFill>
                  <a:schemeClr val="dk1"/>
                </a:solidFill>
              </a:rPr>
              <a:t> </a:t>
            </a:r>
            <a:r>
              <a:rPr lang="en" b="1" dirty="0">
                <a:solidFill>
                  <a:srgbClr val="475AE7"/>
                </a:solidFill>
              </a:rPr>
              <a:t>@</a:t>
            </a:r>
            <a:r>
              <a:rPr lang="en" b="1" dirty="0" err="1">
                <a:solidFill>
                  <a:srgbClr val="475AE7"/>
                </a:solidFill>
              </a:rPr>
              <a:t>morebatter</a:t>
            </a:r>
            <a:r>
              <a:rPr lang="en" dirty="0">
                <a:solidFill>
                  <a:schemeClr val="dk1"/>
                </a:solidFill>
              </a:rPr>
              <a:t>, with the hashtags </a:t>
            </a:r>
            <a:r>
              <a:rPr lang="en" b="1" dirty="0">
                <a:solidFill>
                  <a:srgbClr val="475AE7"/>
                </a:solidFill>
              </a:rPr>
              <a:t>#</a:t>
            </a:r>
            <a:r>
              <a:rPr lang="en" b="1" dirty="0" err="1">
                <a:solidFill>
                  <a:srgbClr val="475AE7"/>
                </a:solidFill>
              </a:rPr>
              <a:t>MoreBatterSG</a:t>
            </a:r>
            <a:r>
              <a:rPr lang="en" b="1" dirty="0">
                <a:solidFill>
                  <a:srgbClr val="475AE7"/>
                </a:solidFill>
              </a:rPr>
              <a:t> #</a:t>
            </a:r>
            <a:r>
              <a:rPr lang="en" b="1" dirty="0" err="1">
                <a:solidFill>
                  <a:srgbClr val="475AE7"/>
                </a:solidFill>
              </a:rPr>
              <a:t>TheGastronomicalExperience</a:t>
            </a:r>
            <a:r>
              <a:rPr lang="en" dirty="0"/>
              <a:t>. Afterwards, our staff will verify the above steps before issuing them a voucher with a voucher code that can be used on any More Batter delivery platforms for their next purchase.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More Batter Samples Booth</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During our physical exhibition, we will be having a pop-up booth that provides samples of More Batter fried chicken. These samples will include the original staples which More Batter already offers, as well as our newly launched Thai </a:t>
            </a:r>
            <a:r>
              <a:rPr lang="en" dirty="0" err="1"/>
              <a:t>flavoured</a:t>
            </a:r>
            <a:r>
              <a:rPr lang="en" dirty="0"/>
              <a:t> fried chicken.</a:t>
            </a:r>
            <a:endParaRPr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Instagram Advertisements</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To raise awareness of More Batter and promote The Gastronomical Experience, posters will be uploaded on the official More Batter Instagram page </a:t>
            </a:r>
            <a:r>
              <a:rPr lang="en" b="1" dirty="0">
                <a:solidFill>
                  <a:srgbClr val="475AE7"/>
                </a:solidFill>
              </a:rPr>
              <a:t>@</a:t>
            </a:r>
            <a:r>
              <a:rPr lang="en" b="1" dirty="0" err="1">
                <a:solidFill>
                  <a:srgbClr val="475AE7"/>
                </a:solidFill>
              </a:rPr>
              <a:t>morebattersg</a:t>
            </a:r>
            <a:r>
              <a:rPr lang="en" dirty="0"/>
              <a:t>.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These posters are designed to be minimalistic to draw attention and entice viewers to find out more. It focuses on the ingredients that go into each specific Thai </a:t>
            </a:r>
            <a:r>
              <a:rPr lang="en" dirty="0" err="1">
                <a:solidFill>
                  <a:schemeClr val="dk1"/>
                </a:solidFill>
              </a:rPr>
              <a:t>flavour</a:t>
            </a:r>
            <a:r>
              <a:rPr lang="en" dirty="0">
                <a:solidFill>
                  <a:schemeClr val="dk1"/>
                </a:solidFill>
              </a:rPr>
              <a:t> – in this case, shrimp, lemongrass, </a:t>
            </a:r>
            <a:r>
              <a:rPr lang="en" dirty="0" err="1">
                <a:solidFill>
                  <a:schemeClr val="dk1"/>
                </a:solidFill>
              </a:rPr>
              <a:t>chilli</a:t>
            </a:r>
            <a:r>
              <a:rPr lang="en" dirty="0">
                <a:solidFill>
                  <a:schemeClr val="dk1"/>
                </a:solidFill>
              </a:rPr>
              <a:t>, lime, and galangal, key ingredients of Tom Yum </a:t>
            </a:r>
            <a:r>
              <a:rPr lang="en" dirty="0" err="1">
                <a:solidFill>
                  <a:schemeClr val="dk1"/>
                </a:solidFill>
              </a:rPr>
              <a:t>Goong</a:t>
            </a:r>
            <a:r>
              <a:rPr lang="en" dirty="0">
                <a:solidFill>
                  <a:schemeClr val="dk1"/>
                </a:solidFill>
              </a:rPr>
              <a:t>. Three different versions of posters will be uploaded to represent the three </a:t>
            </a:r>
            <a:r>
              <a:rPr lang="en" dirty="0" err="1">
                <a:solidFill>
                  <a:schemeClr val="dk1"/>
                </a:solidFill>
              </a:rPr>
              <a:t>flavours</a:t>
            </a:r>
            <a:r>
              <a:rPr lang="en" dirty="0">
                <a:solidFill>
                  <a:schemeClr val="dk1"/>
                </a:solidFill>
              </a:rPr>
              <a:t> of the Thai season (Green Curry, Tom Yum, and Mango Glazed). The 5 mall locations of The Gastronomical Experience, as well as a QR code that redirects to the More Batter website when scanned, will also be included on the poster.</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2132310191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2132310191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tandem with The Gastronomical Experience, a </a:t>
            </a:r>
            <a:r>
              <a:rPr lang="en" dirty="0" err="1"/>
              <a:t>TikTok</a:t>
            </a:r>
            <a:r>
              <a:rPr lang="en" dirty="0"/>
              <a:t> Recipe Challenge named “Do Batter” will also be launched for </a:t>
            </a:r>
            <a:r>
              <a:rPr lang="en" b="1" dirty="0"/>
              <a:t>three months</a:t>
            </a:r>
            <a:r>
              <a:rPr lang="en" dirty="0"/>
              <a:t> as a social media marketing campaign.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Thai actor </a:t>
            </a:r>
            <a:r>
              <a:rPr lang="en" dirty="0" err="1"/>
              <a:t>Vachirawit</a:t>
            </a:r>
            <a:r>
              <a:rPr lang="en" dirty="0"/>
              <a:t> </a:t>
            </a:r>
            <a:r>
              <a:rPr lang="en" dirty="0" err="1"/>
              <a:t>Chivaaree</a:t>
            </a:r>
            <a:r>
              <a:rPr lang="en" dirty="0"/>
              <a:t>, better known as Bright, will be engaged as the spokesperson to represent this challenge. Starring in popular television series such as </a:t>
            </a:r>
            <a:r>
              <a:rPr lang="en" i="1" dirty="0"/>
              <a:t>F4 Thailand: Boys Over Flowers </a:t>
            </a:r>
            <a:r>
              <a:rPr lang="en" dirty="0"/>
              <a:t>and </a:t>
            </a:r>
            <a:r>
              <a:rPr lang="en" i="1" dirty="0"/>
              <a:t>2gether</a:t>
            </a:r>
            <a:r>
              <a:rPr lang="en" dirty="0"/>
              <a:t>, his positive image and celebrity appeal among young Singaporeans and fans of Thai dramas will help to draw user traffic to our </a:t>
            </a:r>
            <a:r>
              <a:rPr lang="en" dirty="0" err="1"/>
              <a:t>TikTok</a:t>
            </a:r>
            <a:r>
              <a:rPr lang="en" dirty="0"/>
              <a:t> posts. This would allow More Batter to gain traction and brand awareness.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the start of the challenge, Bright will appear in a post on More Batter’s </a:t>
            </a:r>
            <a:r>
              <a:rPr lang="en" dirty="0" err="1"/>
              <a:t>TikTok</a:t>
            </a:r>
            <a:r>
              <a:rPr lang="en" dirty="0"/>
              <a:t> page </a:t>
            </a:r>
            <a:r>
              <a:rPr lang="en" b="1" dirty="0">
                <a:solidFill>
                  <a:srgbClr val="475AE7"/>
                </a:solidFill>
              </a:rPr>
              <a:t>@</a:t>
            </a:r>
            <a:r>
              <a:rPr lang="en" b="1" dirty="0" err="1">
                <a:solidFill>
                  <a:srgbClr val="475AE7"/>
                </a:solidFill>
              </a:rPr>
              <a:t>morebatter</a:t>
            </a:r>
            <a:r>
              <a:rPr lang="en" dirty="0"/>
              <a:t> to introduce the rules of the challenge as well as the prize. The following will be the caption to the </a:t>
            </a:r>
            <a:r>
              <a:rPr lang="en" dirty="0" err="1"/>
              <a:t>TikTok</a:t>
            </a:r>
            <a:r>
              <a:rPr lang="en" dirty="0"/>
              <a:t> post: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i="1" u="sng" dirty="0"/>
              <a:t>More Batter's Do Batter Challenge!</a:t>
            </a:r>
            <a:r>
              <a:rPr lang="en" b="1" i="1" dirty="0"/>
              <a:t> 🍗💥</a:t>
            </a:r>
            <a:endParaRPr b="1" i="1" dirty="0"/>
          </a:p>
          <a:p>
            <a:pPr marL="457200" lvl="0" indent="0" algn="l" rtl="0">
              <a:spcBef>
                <a:spcPts val="0"/>
              </a:spcBef>
              <a:spcAft>
                <a:spcPts val="0"/>
              </a:spcAft>
              <a:buClr>
                <a:schemeClr val="dk1"/>
              </a:buClr>
              <a:buSzPts val="1100"/>
              <a:buFont typeface="Arial"/>
              <a:buNone/>
            </a:pPr>
            <a:endParaRPr i="1" dirty="0"/>
          </a:p>
          <a:p>
            <a:pPr marL="0" lvl="0" indent="0" algn="l" rtl="0">
              <a:spcBef>
                <a:spcPts val="0"/>
              </a:spcBef>
              <a:spcAft>
                <a:spcPts val="0"/>
              </a:spcAft>
              <a:buClr>
                <a:schemeClr val="dk1"/>
              </a:buClr>
              <a:buSzPts val="1100"/>
              <a:buFont typeface="Arial"/>
              <a:buNone/>
            </a:pPr>
            <a:r>
              <a:rPr lang="en" i="1" dirty="0"/>
              <a:t>More Batter has a bunch of new Thai fried chicken in stores now... But can you Do Batter? 🤔 Share your best Thai fried chicken recipe with us using the hashtag </a:t>
            </a:r>
            <a:r>
              <a:rPr lang="en" b="1" i="1" dirty="0">
                <a:solidFill>
                  <a:srgbClr val="475AE7"/>
                </a:solidFill>
              </a:rPr>
              <a:t>#</a:t>
            </a:r>
            <a:r>
              <a:rPr lang="en" b="1" i="1" dirty="0" err="1">
                <a:solidFill>
                  <a:srgbClr val="475AE7"/>
                </a:solidFill>
              </a:rPr>
              <a:t>MoreBatterDoBatter</a:t>
            </a:r>
            <a:r>
              <a:rPr lang="en" i="1" dirty="0"/>
              <a:t> ✨ Thailand's biggest heartthrob, Bright, will be judging alongside us, so make sure to give it your best shot! 😎</a:t>
            </a:r>
            <a:endParaRPr i="1" dirty="0"/>
          </a:p>
          <a:p>
            <a:pPr marL="0" lvl="0" indent="0" algn="l" rtl="0">
              <a:spcBef>
                <a:spcPts val="0"/>
              </a:spcBef>
              <a:spcAft>
                <a:spcPts val="0"/>
              </a:spcAft>
              <a:buClr>
                <a:schemeClr val="dk1"/>
              </a:buClr>
              <a:buSzPts val="1100"/>
              <a:buFont typeface="Arial"/>
              <a:buNone/>
            </a:pPr>
            <a:endParaRPr i="1" dirty="0"/>
          </a:p>
          <a:p>
            <a:pPr marL="0" lvl="0" indent="0" algn="l" rtl="0">
              <a:spcBef>
                <a:spcPts val="0"/>
              </a:spcBef>
              <a:spcAft>
                <a:spcPts val="0"/>
              </a:spcAft>
              <a:buNone/>
            </a:pPr>
            <a:r>
              <a:rPr lang="en" i="1" dirty="0"/>
              <a:t>One lucky participant will stand a chance to win a </a:t>
            </a:r>
            <a:r>
              <a:rPr lang="en" b="1" dirty="0"/>
              <a:t>two-way plane ticket to Bangkok</a:t>
            </a:r>
            <a:r>
              <a:rPr lang="en" i="1" dirty="0"/>
              <a:t>! 🤑 Join the challenge now! 🔥🔥</a:t>
            </a:r>
            <a:endParaRPr i="1" dirty="0"/>
          </a:p>
          <a:p>
            <a:pPr marL="0" lvl="0" indent="0" algn="l" rtl="0">
              <a:spcBef>
                <a:spcPts val="0"/>
              </a:spcBef>
              <a:spcAft>
                <a:spcPts val="0"/>
              </a:spcAft>
              <a:buNone/>
            </a:pPr>
            <a:endParaRPr dirty="0"/>
          </a:p>
          <a:p>
            <a:pPr marL="0" lvl="0" indent="0" algn="l" rtl="0">
              <a:spcBef>
                <a:spcPts val="0"/>
              </a:spcBef>
              <a:spcAft>
                <a:spcPts val="0"/>
              </a:spcAft>
              <a:buNone/>
            </a:pPr>
            <a:r>
              <a:rPr lang="en" dirty="0"/>
              <a:t>After three months, one lucky winner with the best recipe will be selected based on these criteria:</a:t>
            </a:r>
            <a:endParaRPr dirty="0"/>
          </a:p>
          <a:p>
            <a:pPr marL="457200" lvl="0" indent="-298450" algn="l" rtl="0">
              <a:spcBef>
                <a:spcPts val="1000"/>
              </a:spcBef>
              <a:spcAft>
                <a:spcPts val="0"/>
              </a:spcAft>
              <a:buSzPts val="1100"/>
              <a:buChar char="●"/>
            </a:pPr>
            <a:r>
              <a:rPr lang="en" dirty="0"/>
              <a:t>Creativity - How unique is the recipe?</a:t>
            </a:r>
            <a:endParaRPr dirty="0"/>
          </a:p>
          <a:p>
            <a:pPr marL="457200" lvl="0" indent="-298450" algn="l" rtl="0">
              <a:spcBef>
                <a:spcPts val="0"/>
              </a:spcBef>
              <a:spcAft>
                <a:spcPts val="0"/>
              </a:spcAft>
              <a:buSzPts val="1100"/>
              <a:buChar char="●"/>
            </a:pPr>
            <a:r>
              <a:rPr lang="en" dirty="0"/>
              <a:t>Informative - Are the recipe and the steps clear?</a:t>
            </a:r>
            <a:endParaRPr dirty="0"/>
          </a:p>
          <a:p>
            <a:pPr marL="457200" lvl="0" indent="-298450" algn="l" rtl="0">
              <a:spcBef>
                <a:spcPts val="0"/>
              </a:spcBef>
              <a:spcAft>
                <a:spcPts val="0"/>
              </a:spcAft>
              <a:buSzPts val="1100"/>
              <a:buChar char="●"/>
            </a:pPr>
            <a:r>
              <a:rPr lang="en" dirty="0"/>
              <a:t>Authenticity - How close is it to Thai cuisine?</a:t>
            </a:r>
            <a:endParaRPr dirty="0"/>
          </a:p>
          <a:p>
            <a:pPr marL="457200" lvl="0" indent="-298450" algn="l" rtl="0">
              <a:spcBef>
                <a:spcPts val="0"/>
              </a:spcBef>
              <a:spcAft>
                <a:spcPts val="0"/>
              </a:spcAft>
              <a:buSzPts val="1100"/>
              <a:buChar char="●"/>
            </a:pPr>
            <a:r>
              <a:rPr lang="en" dirty="0"/>
              <a:t>Presentation - Is the plating of the fried chicken eye-catching?</a:t>
            </a:r>
            <a:endParaRPr dirty="0"/>
          </a:p>
          <a:p>
            <a:pPr marL="457200" lvl="0" indent="-298450" algn="l" rtl="0">
              <a:spcBef>
                <a:spcPts val="0"/>
              </a:spcBef>
              <a:spcAft>
                <a:spcPts val="0"/>
              </a:spcAft>
              <a:buSzPts val="1100"/>
              <a:buChar char="●"/>
            </a:pPr>
            <a:r>
              <a:rPr lang="en" dirty="0"/>
              <a:t>Engagement - Is the </a:t>
            </a:r>
            <a:r>
              <a:rPr lang="en" dirty="0" err="1"/>
              <a:t>TikTok</a:t>
            </a:r>
            <a:r>
              <a:rPr lang="en" dirty="0"/>
              <a:t> interesting and attention-grabbing?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At the end of the challenge, Bright will appear in another post on More Batter’s </a:t>
            </a:r>
            <a:r>
              <a:rPr lang="en" dirty="0" err="1">
                <a:solidFill>
                  <a:schemeClr val="dk1"/>
                </a:solidFill>
              </a:rPr>
              <a:t>TikTok</a:t>
            </a:r>
            <a:r>
              <a:rPr lang="en" dirty="0">
                <a:solidFill>
                  <a:schemeClr val="dk1"/>
                </a:solidFill>
              </a:rPr>
              <a:t> page to announce the name of the winner, congratulate them, and provide more details on the prize as well as the mode of collection of the prize.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Through this social media campaign, More Batter can seek to gain inspiration from the recipes posted by the users, and at the same time gather insights such as trends on popular fried chicken </a:t>
            </a:r>
            <a:r>
              <a:rPr lang="en" dirty="0" err="1">
                <a:solidFill>
                  <a:schemeClr val="dk1"/>
                </a:solidFill>
              </a:rPr>
              <a:t>flavour</a:t>
            </a:r>
            <a:r>
              <a:rPr lang="en" dirty="0">
                <a:solidFill>
                  <a:schemeClr val="dk1"/>
                </a:solidFill>
              </a:rPr>
              <a:t> profiles to make improvements and prepare for the next season.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2140a90cba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2140a90cba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We will be collaborating with </a:t>
            </a:r>
            <a:r>
              <a:rPr lang="en" dirty="0" err="1">
                <a:solidFill>
                  <a:schemeClr val="dk1"/>
                </a:solidFill>
              </a:rPr>
              <a:t>TheSmartLocal</a:t>
            </a:r>
            <a:r>
              <a:rPr lang="en" dirty="0">
                <a:solidFill>
                  <a:schemeClr val="dk1"/>
                </a:solidFill>
              </a:rPr>
              <a:t> and </a:t>
            </a:r>
            <a:r>
              <a:rPr lang="en" dirty="0" err="1">
                <a:solidFill>
                  <a:schemeClr val="dk1"/>
                </a:solidFill>
              </a:rPr>
              <a:t>Eatbook</a:t>
            </a:r>
            <a:r>
              <a:rPr lang="en" dirty="0">
                <a:solidFill>
                  <a:schemeClr val="dk1"/>
                </a:solidFill>
              </a:rPr>
              <a:t> for a mutually beneficial partnership.</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err="1">
                <a:solidFill>
                  <a:schemeClr val="dk1"/>
                </a:solidFill>
              </a:rPr>
              <a:t>TheSmartLocal</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err="1">
                <a:solidFill>
                  <a:schemeClr val="dk1"/>
                </a:solidFill>
              </a:rPr>
              <a:t>TheSmartLocal</a:t>
            </a:r>
            <a:r>
              <a:rPr lang="en" dirty="0">
                <a:solidFill>
                  <a:schemeClr val="dk1"/>
                </a:solidFill>
              </a:rPr>
              <a:t> is a local media firm that publishes content on what to do in an out of Singapore, from a Singaporean perspective. Founded in 2012, it has amassed over 20 million pageviews on its blog website and 360,143 Instagram followers to date (</a:t>
            </a:r>
            <a:r>
              <a:rPr lang="en" dirty="0" err="1">
                <a:solidFill>
                  <a:schemeClr val="dk1"/>
                </a:solidFill>
              </a:rPr>
              <a:t>TheSmartLocal</a:t>
            </a:r>
            <a:r>
              <a:rPr lang="en" dirty="0">
                <a:solidFill>
                  <a:schemeClr val="dk1"/>
                </a:solidFill>
              </a:rPr>
              <a:t>, 2023).</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For our collaboration with </a:t>
            </a:r>
            <a:r>
              <a:rPr lang="en" dirty="0" err="1">
                <a:solidFill>
                  <a:schemeClr val="dk1"/>
                </a:solidFill>
              </a:rPr>
              <a:t>TheSmartLocal</a:t>
            </a:r>
            <a:r>
              <a:rPr lang="en" dirty="0">
                <a:solidFill>
                  <a:schemeClr val="dk1"/>
                </a:solidFill>
              </a:rPr>
              <a:t>, we will be reaching out to them to request talent </a:t>
            </a:r>
            <a:r>
              <a:rPr lang="en" dirty="0" err="1">
                <a:solidFill>
                  <a:schemeClr val="dk1"/>
                </a:solidFill>
              </a:rPr>
              <a:t>Fauzi</a:t>
            </a:r>
            <a:r>
              <a:rPr lang="en" dirty="0">
                <a:solidFill>
                  <a:schemeClr val="dk1"/>
                </a:solidFill>
              </a:rPr>
              <a:t> Aziz to be the host, where he will be invited to The Gastronomical Experience to participate in the pop-up activities and try the fried chicken samples. In return, </a:t>
            </a:r>
            <a:r>
              <a:rPr lang="en" dirty="0" err="1">
                <a:solidFill>
                  <a:schemeClr val="dk1"/>
                </a:solidFill>
              </a:rPr>
              <a:t>TheSmartLocal</a:t>
            </a:r>
            <a:r>
              <a:rPr lang="en" dirty="0">
                <a:solidFill>
                  <a:schemeClr val="dk1"/>
                </a:solidFill>
              </a:rPr>
              <a:t> will post their experience on Instagram and write a review article on their blog website.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would be a mutually beneficial collaboration as we provide </a:t>
            </a:r>
            <a:r>
              <a:rPr lang="en" dirty="0" err="1">
                <a:solidFill>
                  <a:schemeClr val="dk1"/>
                </a:solidFill>
              </a:rPr>
              <a:t>TheSmartLocal</a:t>
            </a:r>
            <a:r>
              <a:rPr lang="en" dirty="0">
                <a:solidFill>
                  <a:schemeClr val="dk1"/>
                </a:solidFill>
              </a:rPr>
              <a:t> with content for their blog website and Instagram page, while gaining promotion and traction for the brand. </a:t>
            </a:r>
            <a:r>
              <a:rPr lang="en" dirty="0" err="1">
                <a:solidFill>
                  <a:schemeClr val="dk1"/>
                </a:solidFill>
              </a:rPr>
              <a:t>TheSmartLocal</a:t>
            </a:r>
            <a:r>
              <a:rPr lang="en" dirty="0">
                <a:solidFill>
                  <a:schemeClr val="dk1"/>
                </a:solidFill>
              </a:rPr>
              <a:t> is an ideal partner for collaboration as all their reviews are written by locals from an “informed and accurate local perspective of a country”. They implement a stringent moderation policy to detect fake reviews effectively. On top of other credibility indicators to ensure integrity of content, all reviews are thoroughly vetted before they are posted (Canon Singapore, n.d.). This reflects their commitment to making quality content for viewers.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err="1">
                <a:solidFill>
                  <a:schemeClr val="dk1"/>
                </a:solidFill>
              </a:rPr>
              <a:t>Eatbook</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err="1">
                <a:solidFill>
                  <a:schemeClr val="dk1"/>
                </a:solidFill>
              </a:rPr>
              <a:t>Eatbook</a:t>
            </a:r>
            <a:r>
              <a:rPr lang="en" dirty="0">
                <a:solidFill>
                  <a:schemeClr val="dk1"/>
                </a:solidFill>
              </a:rPr>
              <a:t> (a brand by </a:t>
            </a:r>
            <a:r>
              <a:rPr lang="en" dirty="0" err="1">
                <a:solidFill>
                  <a:schemeClr val="dk1"/>
                </a:solidFill>
              </a:rPr>
              <a:t>TheSmartLocal</a:t>
            </a:r>
            <a:r>
              <a:rPr lang="en" dirty="0">
                <a:solidFill>
                  <a:schemeClr val="dk1"/>
                </a:solidFill>
              </a:rPr>
              <a:t>) is a popular local food and lifestyle network that offers a variety of content related to dining and food culture. It has been in the YouTube scene since 2013, amassing over 140,000 subscribers and over 65 million views to date (</a:t>
            </a:r>
            <a:r>
              <a:rPr lang="en" dirty="0" err="1">
                <a:solidFill>
                  <a:schemeClr val="dk1"/>
                </a:solidFill>
              </a:rPr>
              <a:t>Eatbook</a:t>
            </a:r>
            <a:r>
              <a:rPr lang="en" dirty="0">
                <a:solidFill>
                  <a:schemeClr val="dk1"/>
                </a:solidFill>
              </a:rPr>
              <a:t>, 2023). One popular series on their channel is </a:t>
            </a:r>
            <a:r>
              <a:rPr lang="en" dirty="0" err="1">
                <a:solidFill>
                  <a:schemeClr val="dk1"/>
                </a:solidFill>
              </a:rPr>
              <a:t>Eatbook</a:t>
            </a:r>
            <a:r>
              <a:rPr lang="en" dirty="0">
                <a:solidFill>
                  <a:schemeClr val="dk1"/>
                </a:solidFill>
              </a:rPr>
              <a:t> Tries Everything, where talents will try every food or menu item of a particular store or brand, giving their thoughts on the taste.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For our collaboration with </a:t>
            </a:r>
            <a:r>
              <a:rPr lang="en" dirty="0" err="1">
                <a:solidFill>
                  <a:schemeClr val="dk1"/>
                </a:solidFill>
              </a:rPr>
              <a:t>Eatbook</a:t>
            </a:r>
            <a:r>
              <a:rPr lang="en" dirty="0">
                <a:solidFill>
                  <a:schemeClr val="dk1"/>
                </a:solidFill>
              </a:rPr>
              <a:t>, we will be inviting the </a:t>
            </a:r>
            <a:r>
              <a:rPr lang="en" dirty="0" err="1">
                <a:solidFill>
                  <a:schemeClr val="dk1"/>
                </a:solidFill>
              </a:rPr>
              <a:t>Eatbook</a:t>
            </a:r>
            <a:r>
              <a:rPr lang="en" dirty="0">
                <a:solidFill>
                  <a:schemeClr val="dk1"/>
                </a:solidFill>
              </a:rPr>
              <a:t> Team alongside with talent Chiara as the host to film a video on “</a:t>
            </a:r>
            <a:r>
              <a:rPr lang="en" dirty="0" err="1">
                <a:solidFill>
                  <a:schemeClr val="dk1"/>
                </a:solidFill>
              </a:rPr>
              <a:t>Eatbook</a:t>
            </a:r>
            <a:r>
              <a:rPr lang="en" dirty="0">
                <a:solidFill>
                  <a:schemeClr val="dk1"/>
                </a:solidFill>
              </a:rPr>
              <a:t> Tries Everything at More Batter”. We will be sponsoring the food eaten by them entirely with no limits during the shooting day itself. In return, </a:t>
            </a:r>
            <a:r>
              <a:rPr lang="en" dirty="0" err="1">
                <a:solidFill>
                  <a:schemeClr val="dk1"/>
                </a:solidFill>
              </a:rPr>
              <a:t>Eatbook</a:t>
            </a:r>
            <a:r>
              <a:rPr lang="en" dirty="0">
                <a:solidFill>
                  <a:schemeClr val="dk1"/>
                </a:solidFill>
              </a:rPr>
              <a:t> will create a video (minimum 10 minutes in length) and put it up on their YouTube channel. The video will be on More Batter’s fried chicken and feature the newly launched Thai chicken </a:t>
            </a:r>
            <a:r>
              <a:rPr lang="en" dirty="0" err="1">
                <a:solidFill>
                  <a:schemeClr val="dk1"/>
                </a:solidFill>
              </a:rPr>
              <a:t>flavours</a:t>
            </a:r>
            <a:r>
              <a:rPr lang="en" dirty="0">
                <a:solidFill>
                  <a:schemeClr val="dk1"/>
                </a:solidFill>
              </a:rPr>
              <a:t> and sides offered.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would be a mutually beneficial collaboration as we provide </a:t>
            </a:r>
            <a:r>
              <a:rPr lang="en" dirty="0" err="1">
                <a:solidFill>
                  <a:schemeClr val="dk1"/>
                </a:solidFill>
              </a:rPr>
              <a:t>Eatbook</a:t>
            </a:r>
            <a:r>
              <a:rPr lang="en" dirty="0">
                <a:solidFill>
                  <a:schemeClr val="dk1"/>
                </a:solidFill>
              </a:rPr>
              <a:t> with free food and content for their YouTube Channel, while the good reviews featured in the video will </a:t>
            </a:r>
            <a:r>
              <a:rPr lang="en" dirty="0" err="1">
                <a:solidFill>
                  <a:schemeClr val="dk1"/>
                </a:solidFill>
              </a:rPr>
              <a:t>incentivise</a:t>
            </a:r>
            <a:r>
              <a:rPr lang="en" dirty="0">
                <a:solidFill>
                  <a:schemeClr val="dk1"/>
                </a:solidFill>
              </a:rPr>
              <a:t> viewers to purchase the fried chicken for themselves to try. As a brand promotion tool, </a:t>
            </a:r>
            <a:r>
              <a:rPr lang="en" dirty="0" err="1">
                <a:solidFill>
                  <a:schemeClr val="dk1"/>
                </a:solidFill>
              </a:rPr>
              <a:t>Eatbook</a:t>
            </a:r>
            <a:r>
              <a:rPr lang="en" dirty="0">
                <a:solidFill>
                  <a:schemeClr val="dk1"/>
                </a:solidFill>
              </a:rPr>
              <a:t> can be effective in reaching a large audience of food lovers in Singapore and providing exposure for food-related businesses like More Batter.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Collaboration Details</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will be a partnership where an invitation will be extended to </a:t>
            </a:r>
            <a:r>
              <a:rPr lang="en" dirty="0" err="1">
                <a:solidFill>
                  <a:schemeClr val="dk1"/>
                </a:solidFill>
              </a:rPr>
              <a:t>TheSmartLocal</a:t>
            </a:r>
            <a:r>
              <a:rPr lang="en" dirty="0">
                <a:solidFill>
                  <a:schemeClr val="dk1"/>
                </a:solidFill>
              </a:rPr>
              <a:t> and </a:t>
            </a:r>
            <a:r>
              <a:rPr lang="en" dirty="0" err="1">
                <a:solidFill>
                  <a:schemeClr val="dk1"/>
                </a:solidFill>
              </a:rPr>
              <a:t>Eatbook</a:t>
            </a:r>
            <a:r>
              <a:rPr lang="en" dirty="0">
                <a:solidFill>
                  <a:schemeClr val="dk1"/>
                </a:solidFill>
              </a:rPr>
              <a:t> for collaboration. As such, the cost incurred would solely be on the production cost of the chicken, sides, and drinks that will be consumed by both of our key partners.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err="1">
                <a:solidFill>
                  <a:schemeClr val="dk1"/>
                </a:solidFill>
              </a:rPr>
              <a:t>TheSmartLocal</a:t>
            </a:r>
            <a:r>
              <a:rPr lang="en" dirty="0">
                <a:solidFill>
                  <a:schemeClr val="dk1"/>
                </a:solidFill>
              </a:rPr>
              <a:t>. (2023) </a:t>
            </a:r>
            <a:r>
              <a:rPr lang="en" i="1" dirty="0">
                <a:solidFill>
                  <a:schemeClr val="dk1"/>
                </a:solidFill>
              </a:rPr>
              <a:t>About us</a:t>
            </a:r>
            <a:r>
              <a:rPr lang="en" dirty="0">
                <a:solidFill>
                  <a:schemeClr val="dk1"/>
                </a:solidFill>
              </a:rPr>
              <a:t>. </a:t>
            </a:r>
            <a:r>
              <a:rPr lang="en" u="sng" dirty="0">
                <a:solidFill>
                  <a:schemeClr val="hlink"/>
                </a:solidFill>
                <a:hlinkClick r:id="rId3"/>
              </a:rPr>
              <a:t>https://thesmartlocal.com/aboutus/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Canon Singapore. (n.d.) </a:t>
            </a:r>
            <a:r>
              <a:rPr lang="en" i="1" dirty="0" err="1">
                <a:solidFill>
                  <a:schemeClr val="dk1"/>
                </a:solidFill>
              </a:rPr>
              <a:t>TheSmartLocal</a:t>
            </a:r>
            <a:r>
              <a:rPr lang="en" i="1" dirty="0">
                <a:solidFill>
                  <a:schemeClr val="dk1"/>
                </a:solidFill>
              </a:rPr>
              <a:t>: Doing as the Locals Do (Part 1)</a:t>
            </a:r>
            <a:r>
              <a:rPr lang="en" dirty="0">
                <a:solidFill>
                  <a:schemeClr val="dk1"/>
                </a:solidFill>
              </a:rPr>
              <a:t>. </a:t>
            </a:r>
            <a:r>
              <a:rPr lang="en" u="sng" dirty="0">
                <a:solidFill>
                  <a:schemeClr val="hlink"/>
                </a:solidFill>
                <a:hlinkClick r:id="rId4"/>
              </a:rPr>
              <a:t>https://sg.canon/en/campaign/business-insight/interview-with-clients/thesmartlocal-doing-as-the-locals-do-part-1</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err="1">
                <a:solidFill>
                  <a:schemeClr val="dk1"/>
                </a:solidFill>
              </a:rPr>
              <a:t>Eatbook</a:t>
            </a:r>
            <a:r>
              <a:rPr lang="en" dirty="0">
                <a:solidFill>
                  <a:schemeClr val="dk1"/>
                </a:solidFill>
              </a:rPr>
              <a:t>. (2023) </a:t>
            </a:r>
            <a:r>
              <a:rPr lang="en" i="1" dirty="0">
                <a:solidFill>
                  <a:schemeClr val="dk1"/>
                </a:solidFill>
              </a:rPr>
              <a:t>About</a:t>
            </a:r>
            <a:r>
              <a:rPr lang="en" dirty="0">
                <a:solidFill>
                  <a:schemeClr val="dk1"/>
                </a:solidFill>
              </a:rPr>
              <a:t>. YouTube. </a:t>
            </a:r>
            <a:r>
              <a:rPr lang="en" u="sng" dirty="0">
                <a:solidFill>
                  <a:schemeClr val="hlink"/>
                </a:solidFill>
                <a:hlinkClick r:id="rId5"/>
              </a:rPr>
              <a:t>https://www.youtube.com/@EatbookYT/about</a:t>
            </a: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2132310191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2132310191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the end of the marketing campaign, an open-ended poll will be posted as an Instagram story on More Batter’s official Instagram page </a:t>
            </a:r>
            <a:r>
              <a:rPr lang="en" b="1">
                <a:solidFill>
                  <a:srgbClr val="475AE7"/>
                </a:solidFill>
              </a:rPr>
              <a:t>@morebattersg</a:t>
            </a:r>
            <a:r>
              <a:rPr lang="en">
                <a:solidFill>
                  <a:schemeClr val="dk1"/>
                </a:solidFill>
              </a:rPr>
              <a:t>, with the following captions:</a:t>
            </a:r>
            <a:endParaRPr/>
          </a:p>
          <a:p>
            <a:pPr marL="0" lvl="0" indent="0" algn="l" rtl="0">
              <a:spcBef>
                <a:spcPts val="0"/>
              </a:spcBef>
              <a:spcAft>
                <a:spcPts val="0"/>
              </a:spcAft>
              <a:buNone/>
            </a:pPr>
            <a:endParaRPr/>
          </a:p>
          <a:p>
            <a:pPr marL="0" lvl="0" indent="0" algn="l" rtl="0">
              <a:spcBef>
                <a:spcPts val="0"/>
              </a:spcBef>
              <a:spcAft>
                <a:spcPts val="0"/>
              </a:spcAft>
              <a:buNone/>
            </a:pPr>
            <a:r>
              <a:rPr lang="en" i="1"/>
              <a:t>We’ve brought you to Thailand,</a:t>
            </a:r>
            <a:endParaRPr i="1"/>
          </a:p>
          <a:p>
            <a:pPr marL="0" lvl="0" indent="0" algn="l" rtl="0">
              <a:spcBef>
                <a:spcPts val="0"/>
              </a:spcBef>
              <a:spcAft>
                <a:spcPts val="0"/>
              </a:spcAft>
              <a:buNone/>
            </a:pPr>
            <a:r>
              <a:rPr lang="en" i="1"/>
              <a:t>Where to next?</a:t>
            </a:r>
            <a:endParaRPr i="1"/>
          </a:p>
          <a:p>
            <a:pPr marL="0" lvl="0" indent="0" algn="l" rtl="0">
              <a:spcBef>
                <a:spcPts val="0"/>
              </a:spcBef>
              <a:spcAft>
                <a:spcPts val="0"/>
              </a:spcAft>
              <a:buNone/>
            </a:pPr>
            <a:r>
              <a:rPr lang="en" i="1"/>
              <a:t>Suggest a country!</a:t>
            </a:r>
            <a:endParaRPr i="1"/>
          </a:p>
          <a:p>
            <a:pPr marL="0" lvl="0" indent="0" algn="l" rtl="0">
              <a:spcBef>
                <a:spcPts val="0"/>
              </a:spcBef>
              <a:spcAft>
                <a:spcPts val="0"/>
              </a:spcAft>
              <a:buNone/>
            </a:pPr>
            <a:endParaRPr/>
          </a:p>
          <a:p>
            <a:pPr marL="0" lvl="0" indent="0" algn="l" rtl="0">
              <a:spcBef>
                <a:spcPts val="0"/>
              </a:spcBef>
              <a:spcAft>
                <a:spcPts val="0"/>
              </a:spcAft>
              <a:buNone/>
            </a:pPr>
            <a:r>
              <a:rPr lang="en"/>
              <a:t>The poll serves to gather feedback on the country themes customers hope More Batter would embark on moving forward. This closes the loop for the marketing campaign as More Batter prepares for the next season.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1291c5b1eed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1291c5b1eed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Cost of Implementation</a:t>
            </a:r>
            <a:endParaRPr dirty="0">
              <a:solidFill>
                <a:srgbClr val="12202F"/>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Mascot</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Based on our research, we found that the cost of hiring people to be in a mascot costume would cost S$20 - 30 per hour (S$25 per hour on average) (SG Observer, n.d.). Since we will be having 1 mascot each in our 5 mall locations, we will hire up to 5 people for the job. Our mascot will be walking around our event exhibition every Sunday from 12.00pm to 6.00pm, and this would last for a total of 3 months. Thus, the expenses incurred for hiring would be </a:t>
            </a:r>
            <a:r>
              <a:rPr lang="en" b="1" dirty="0">
                <a:solidFill>
                  <a:schemeClr val="dk1"/>
                </a:solidFill>
              </a:rPr>
              <a:t>6 hours x 4 Sundays x 3 months x 5 locations x S$25 = </a:t>
            </a:r>
            <a:r>
              <a:rPr lang="en" b="1" u="sng" dirty="0">
                <a:solidFill>
                  <a:schemeClr val="dk1"/>
                </a:solidFill>
              </a:rPr>
              <a:t>S$9,000</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addition, according to a listing on Etsy, the cost for a custom-made mascot costume is </a:t>
            </a:r>
            <a:r>
              <a:rPr lang="en" b="1" dirty="0">
                <a:solidFill>
                  <a:schemeClr val="dk1"/>
                </a:solidFill>
              </a:rPr>
              <a:t>S$478.17 (Prices may fluctuate) </a:t>
            </a:r>
            <a:r>
              <a:rPr lang="en" dirty="0">
                <a:solidFill>
                  <a:schemeClr val="dk1"/>
                </a:solidFill>
              </a:rPr>
              <a:t>(Murat, n.d.). Since we will be having a total of 5 mascots across our 5 different mall locations, the total cost for the costumes will be </a:t>
            </a:r>
            <a:r>
              <a:rPr lang="en" b="1" dirty="0">
                <a:solidFill>
                  <a:schemeClr val="dk1"/>
                </a:solidFill>
              </a:rPr>
              <a:t>5 costumes x S$478.17 = </a:t>
            </a:r>
            <a:r>
              <a:rPr lang="en" b="1" u="sng" dirty="0">
                <a:solidFill>
                  <a:schemeClr val="dk1"/>
                </a:solidFill>
              </a:rPr>
              <a:t>$2,390.85</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will also be having 1 life-size mascot standee (dimensions of 100cm by 180cm) at each of our mall locations. The total printing cost incurred as seen from </a:t>
            </a:r>
            <a:r>
              <a:rPr lang="en" dirty="0" err="1">
                <a:solidFill>
                  <a:schemeClr val="dk1"/>
                </a:solidFill>
              </a:rPr>
              <a:t>Botak</a:t>
            </a:r>
            <a:r>
              <a:rPr lang="en" dirty="0">
                <a:solidFill>
                  <a:schemeClr val="dk1"/>
                </a:solidFill>
              </a:rPr>
              <a:t> Sign is </a:t>
            </a:r>
            <a:r>
              <a:rPr lang="en" b="1" dirty="0">
                <a:solidFill>
                  <a:schemeClr val="dk1"/>
                </a:solidFill>
              </a:rPr>
              <a:t>5 locations x S$78.70 = </a:t>
            </a:r>
            <a:r>
              <a:rPr lang="en" b="1" u="sng" dirty="0">
                <a:solidFill>
                  <a:schemeClr val="dk1"/>
                </a:solidFill>
              </a:rPr>
              <a:t>S$393.50</a:t>
            </a:r>
            <a:r>
              <a:rPr lang="en" dirty="0">
                <a:solidFill>
                  <a:schemeClr val="dk1"/>
                </a:solidFill>
              </a:rPr>
              <a:t> (</a:t>
            </a:r>
            <a:r>
              <a:rPr lang="en" dirty="0" err="1">
                <a:solidFill>
                  <a:schemeClr val="dk1"/>
                </a:solidFill>
              </a:rPr>
              <a:t>Botak</a:t>
            </a:r>
            <a:r>
              <a:rPr lang="en" dirty="0">
                <a:solidFill>
                  <a:schemeClr val="dk1"/>
                </a:solidFill>
              </a:rPr>
              <a:t> Sign, n.d.).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Thus, the total costs incurred with the usage of our mascots is </a:t>
            </a:r>
            <a:r>
              <a:rPr lang="en" b="1" dirty="0">
                <a:solidFill>
                  <a:schemeClr val="dk1"/>
                </a:solidFill>
              </a:rPr>
              <a:t>S$9,000 + S$2390.85 + S$393.50 = </a:t>
            </a:r>
            <a:r>
              <a:rPr lang="en" b="1" u="sng" dirty="0">
                <a:solidFill>
                  <a:schemeClr val="dk1"/>
                </a:solidFill>
              </a:rPr>
              <a:t>$11,784.35</a:t>
            </a: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dk1"/>
                </a:solidFill>
              </a:rPr>
              <a:t>Fried Chicken Samples and Free Thai Milk Tea Redemption</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As these are part of food production costs, they will be accounted for under Operating Cost.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dk1"/>
                </a:solidFill>
              </a:rPr>
              <a:t>Micro-Influencer: Glenn Yong</a:t>
            </a:r>
            <a:endParaRPr b="1"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According to SGEMCEE.COM, the ballpark estimates provided for a roadshow emcee is S$100 - 250 per hour (S$175 per hour on average)</a:t>
            </a:r>
            <a:r>
              <a:rPr lang="en" b="1" dirty="0">
                <a:solidFill>
                  <a:schemeClr val="dk1"/>
                </a:solidFill>
              </a:rPr>
              <a:t> </a:t>
            </a:r>
            <a:r>
              <a:rPr lang="en" dirty="0">
                <a:solidFill>
                  <a:schemeClr val="dk1"/>
                </a:solidFill>
              </a:rPr>
              <a:t>(SGEMCEE.COM, 2023).</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Since we will be hiring </a:t>
            </a:r>
            <a:r>
              <a:rPr lang="en" dirty="0" err="1">
                <a:solidFill>
                  <a:schemeClr val="dk1"/>
                </a:solidFill>
              </a:rPr>
              <a:t>Mediacorp</a:t>
            </a:r>
            <a:r>
              <a:rPr lang="en" dirty="0">
                <a:solidFill>
                  <a:schemeClr val="dk1"/>
                </a:solidFill>
              </a:rPr>
              <a:t> actor Glenn Yong to host the event every Sunday from 12pm - 2pm (2 hours), the total cost will be </a:t>
            </a:r>
            <a:r>
              <a:rPr lang="en" b="1" dirty="0">
                <a:solidFill>
                  <a:schemeClr val="dk1"/>
                </a:solidFill>
              </a:rPr>
              <a:t>2 hours x 4 Sundays x 3 months x S$175 = </a:t>
            </a:r>
            <a:r>
              <a:rPr lang="en" b="1" u="sng" dirty="0">
                <a:solidFill>
                  <a:schemeClr val="dk1"/>
                </a:solidFill>
              </a:rPr>
              <a:t>S$4,200</a:t>
            </a: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dk1"/>
                </a:solidFill>
              </a:rPr>
              <a:t>Voucher Budget</a:t>
            </a:r>
            <a:endParaRPr b="1" dirty="0">
              <a:solidFill>
                <a:schemeClr val="dk1"/>
              </a:solidFill>
            </a:endParaRPr>
          </a:p>
          <a:p>
            <a:pPr marL="0" lvl="0" indent="0" algn="l" rtl="0">
              <a:spcBef>
                <a:spcPts val="0"/>
              </a:spcBef>
              <a:spcAft>
                <a:spcPts val="0"/>
              </a:spcAft>
              <a:buNone/>
            </a:pPr>
            <a:endParaRPr b="1" dirty="0">
              <a:solidFill>
                <a:schemeClr val="dk1"/>
              </a:solidFill>
            </a:endParaRPr>
          </a:p>
          <a:p>
            <a:pPr marL="0" lvl="0" indent="0" algn="l" rtl="0">
              <a:spcBef>
                <a:spcPts val="0"/>
              </a:spcBef>
              <a:spcAft>
                <a:spcPts val="0"/>
              </a:spcAft>
              <a:buNone/>
            </a:pPr>
            <a:r>
              <a:rPr lang="en" dirty="0">
                <a:solidFill>
                  <a:schemeClr val="dk1"/>
                </a:solidFill>
              </a:rPr>
              <a:t>The total value of the “$5 off minimum spent $30” vouchers that will be put inside the </a:t>
            </a:r>
            <a:r>
              <a:rPr lang="en" i="1" dirty="0">
                <a:solidFill>
                  <a:schemeClr val="dk1"/>
                </a:solidFill>
              </a:rPr>
              <a:t>Voucher Grabbing Machine</a:t>
            </a:r>
            <a:r>
              <a:rPr lang="en" dirty="0">
                <a:solidFill>
                  <a:schemeClr val="dk1"/>
                </a:solidFill>
              </a:rPr>
              <a:t> would be </a:t>
            </a:r>
            <a:r>
              <a:rPr lang="en" b="1" dirty="0">
                <a:solidFill>
                  <a:schemeClr val="dk1"/>
                </a:solidFill>
              </a:rPr>
              <a:t>50 vouchers x 5 locations x 3 months x S$5 = </a:t>
            </a:r>
            <a:r>
              <a:rPr lang="en" b="1" u="sng" dirty="0">
                <a:solidFill>
                  <a:schemeClr val="dk1"/>
                </a:solidFill>
              </a:rPr>
              <a:t>S$3,750</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Game Rental: Egg Toss</a:t>
            </a: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Based on The Carnival Fair SG, the vendor which we have contacted directly, we found that the cost of renting the Egg Toss game will be S$100 </a:t>
            </a:r>
            <a:r>
              <a:rPr lang="en" dirty="0" err="1">
                <a:solidFill>
                  <a:schemeClr val="dk1"/>
                </a:solidFill>
              </a:rPr>
              <a:t>nett</a:t>
            </a:r>
            <a:r>
              <a:rPr lang="en" dirty="0">
                <a:solidFill>
                  <a:schemeClr val="dk1"/>
                </a:solidFill>
              </a:rPr>
              <a:t> per day. An additional S$250 will be incurred for </a:t>
            </a:r>
            <a:r>
              <a:rPr lang="en" dirty="0" err="1">
                <a:solidFill>
                  <a:schemeClr val="dk1"/>
                </a:solidFill>
              </a:rPr>
              <a:t>customisation</a:t>
            </a:r>
            <a:r>
              <a:rPr lang="en" dirty="0">
                <a:solidFill>
                  <a:schemeClr val="dk1"/>
                </a:solidFill>
              </a:rPr>
              <a:t> of the game design to include our mascot. Since we will be having the game every Sunday for a total of 3 months, the total cost will be </a:t>
            </a:r>
            <a:r>
              <a:rPr lang="en" b="1" dirty="0">
                <a:solidFill>
                  <a:schemeClr val="dk1"/>
                </a:solidFill>
              </a:rPr>
              <a:t>(4 Sundays x 3 months x 5 locations x S$100) + (S$250 x 5 locations) = </a:t>
            </a:r>
            <a:r>
              <a:rPr lang="en" b="1" u="sng" dirty="0">
                <a:solidFill>
                  <a:schemeClr val="dk1"/>
                </a:solidFill>
              </a:rPr>
              <a:t>S$7,250</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rgbClr val="E52D0E"/>
              </a:solidFill>
            </a:endParaRPr>
          </a:p>
          <a:p>
            <a:pPr marL="0" lvl="0" indent="0" algn="l" rtl="0">
              <a:spcBef>
                <a:spcPts val="0"/>
              </a:spcBef>
              <a:spcAft>
                <a:spcPts val="0"/>
              </a:spcAft>
              <a:buClr>
                <a:schemeClr val="dk1"/>
              </a:buClr>
              <a:buSzPts val="1100"/>
              <a:buFont typeface="Arial"/>
              <a:buNone/>
            </a:pPr>
            <a:r>
              <a:rPr lang="en" b="1" dirty="0">
                <a:solidFill>
                  <a:schemeClr val="dk1"/>
                </a:solidFill>
              </a:rPr>
              <a:t>Game Rental: Voucher Grabbing Machine</a:t>
            </a: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Based on The Carnival Fair SG, the vendor which we have contacted directly, we found that the cost of renting an Inflatable Cash Flow machine (Voucher Grabbing Machine) will be $750 </a:t>
            </a:r>
            <a:r>
              <a:rPr lang="en" dirty="0" err="1">
                <a:solidFill>
                  <a:schemeClr val="dk1"/>
                </a:solidFill>
              </a:rPr>
              <a:t>nett</a:t>
            </a:r>
            <a:r>
              <a:rPr lang="en" dirty="0">
                <a:solidFill>
                  <a:schemeClr val="dk1"/>
                </a:solidFill>
              </a:rPr>
              <a:t> per day. Since we will be having the machine every Sunday of the first month, the total cost will be </a:t>
            </a:r>
            <a:r>
              <a:rPr lang="en" b="1" dirty="0">
                <a:solidFill>
                  <a:schemeClr val="dk1"/>
                </a:solidFill>
              </a:rPr>
              <a:t>3 months x 5 locations x S$750 = </a:t>
            </a:r>
            <a:r>
              <a:rPr lang="en" b="1" u="sng" dirty="0">
                <a:solidFill>
                  <a:schemeClr val="dk1"/>
                </a:solidFill>
              </a:rPr>
              <a:t>S$11,250</a:t>
            </a:r>
            <a:r>
              <a:rPr lang="en" dirty="0">
                <a:solidFill>
                  <a:schemeClr val="dk1"/>
                </a:solidFill>
              </a:rPr>
              <a:t>.</a:t>
            </a:r>
            <a:endParaRPr b="1" dirty="0">
              <a:highlight>
                <a:schemeClr val="accent2"/>
              </a:highlight>
            </a:endParaRPr>
          </a:p>
          <a:p>
            <a:pPr marL="0" lvl="0" indent="0" algn="l" rtl="0">
              <a:spcBef>
                <a:spcPts val="0"/>
              </a:spcBef>
              <a:spcAft>
                <a:spcPts val="0"/>
              </a:spcAft>
              <a:buNone/>
            </a:pPr>
            <a:endParaRPr b="1" dirty="0"/>
          </a:p>
          <a:p>
            <a:pPr marL="0" lvl="0" indent="0" algn="l" rtl="0">
              <a:spcBef>
                <a:spcPts val="0"/>
              </a:spcBef>
              <a:spcAft>
                <a:spcPts val="0"/>
              </a:spcAft>
              <a:buNone/>
            </a:pPr>
            <a:r>
              <a:rPr lang="en" b="1" dirty="0"/>
              <a:t>Space Rental Cost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estimate that the exhibition would take up 600 square feet per mall location. An estimated rental rate of S$30 per square foot was provided by Seth Lui for malls under </a:t>
            </a:r>
            <a:r>
              <a:rPr lang="en" dirty="0" err="1"/>
              <a:t>Capitamalls</a:t>
            </a:r>
            <a:r>
              <a:rPr lang="en" dirty="0"/>
              <a:t>, which most of our mall locations fall under (Tampines Mall, Jewel Changi Airport, and Plaza Singapura) (Seth Lui, 2013). The specific locations used would be </a:t>
            </a:r>
            <a:r>
              <a:rPr lang="en" dirty="0">
                <a:solidFill>
                  <a:schemeClr val="dk1"/>
                </a:solidFill>
              </a:rPr>
              <a:t>Jurong Point’s Event Hall on Level 3, Tampines Mall’s Event Hall on Level 4, the Jewel Atrium on Basement 1, Plaza Singapura’s Event Hall on Level 1, and Causeway Point’s Event Hall on Level 2. The total space rental cost comes out to be </a:t>
            </a:r>
            <a:r>
              <a:rPr lang="en" b="1" dirty="0">
                <a:solidFill>
                  <a:schemeClr val="dk1"/>
                </a:solidFill>
              </a:rPr>
              <a:t>600sqft x 5 locations x S$30 = </a:t>
            </a:r>
            <a:r>
              <a:rPr lang="en" b="1" u="sng" dirty="0">
                <a:solidFill>
                  <a:schemeClr val="dk1"/>
                </a:solidFill>
              </a:rPr>
              <a:t>S$90,000</a:t>
            </a:r>
            <a:r>
              <a:rPr lang="en" dirty="0">
                <a:solidFill>
                  <a:schemeClr val="dk1"/>
                </a:solidFill>
              </a:rPr>
              <a:t> for a total of 3,000 square feet across the 5 locations.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figure is, of course, an estimated one. It is up to More Batter’s discretion to negotiate with the respective mall managements on the cost, as well as whether or not they want to </a:t>
            </a:r>
            <a:r>
              <a:rPr lang="en" dirty="0" err="1"/>
              <a:t>utilise</a:t>
            </a:r>
            <a:r>
              <a:rPr lang="en" dirty="0"/>
              <a:t> the figure of 600 square feet for each exhibition.</a:t>
            </a:r>
            <a:endParaRPr b="1" dirty="0">
              <a:solidFill>
                <a:srgbClr val="E52D0E"/>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b="1" dirty="0"/>
              <a:t>Gallery Panels and LED Screen</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dirty="0"/>
              <a:t>According to Tentage Rental Singapore, the rental cost of exhibition display panels costs S$45 monthly, with a setup and dismantle fee of S$300 (Tentage Rental Singapore, n.d.). We will be renting 10 boards per location to display the information required.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Hence, the total cost would be </a:t>
            </a:r>
            <a:r>
              <a:rPr lang="en" b="1" dirty="0"/>
              <a:t>(3 months x 5 locations x 10 boards x S$45) + (5 locations x S$300) = </a:t>
            </a:r>
            <a:r>
              <a:rPr lang="en" b="1" u="sng" dirty="0"/>
              <a:t>S$8,250</a:t>
            </a:r>
            <a:r>
              <a:rPr lang="en" dirty="0"/>
              <a:t>.</a:t>
            </a:r>
            <a:endParaRPr dirty="0"/>
          </a:p>
          <a:p>
            <a:pPr marL="0" lvl="0" indent="0" algn="l" rtl="0">
              <a:spcBef>
                <a:spcPts val="0"/>
              </a:spcBef>
              <a:spcAft>
                <a:spcPts val="0"/>
              </a:spcAft>
              <a:buNone/>
            </a:pPr>
            <a:endParaRPr b="1" dirty="0"/>
          </a:p>
          <a:p>
            <a:pPr marL="0" lvl="0" indent="0" algn="l" rtl="0">
              <a:spcBef>
                <a:spcPts val="0"/>
              </a:spcBef>
              <a:spcAft>
                <a:spcPts val="0"/>
              </a:spcAft>
              <a:buNone/>
            </a:pPr>
            <a:r>
              <a:rPr lang="en" dirty="0"/>
              <a:t>For the LED screens, the rental cost will be S$2,000 per panel based on </a:t>
            </a:r>
            <a:r>
              <a:rPr lang="en" dirty="0" err="1"/>
              <a:t>Carousell</a:t>
            </a:r>
            <a:r>
              <a:rPr lang="en" dirty="0"/>
              <a:t> (AV Solution, 2023). Since we will be having 1 gallery panel per location, the total cost will be </a:t>
            </a:r>
            <a:r>
              <a:rPr lang="en" b="1" dirty="0"/>
              <a:t>5 locations x S$2000 = </a:t>
            </a:r>
            <a:r>
              <a:rPr lang="en" b="1" u="sng" dirty="0"/>
              <a:t>S$10,000</a:t>
            </a:r>
            <a:r>
              <a:rPr lang="en" dirty="0"/>
              <a:t> for a total of 3 months.</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b="1" dirty="0">
                <a:solidFill>
                  <a:schemeClr val="dk1"/>
                </a:solidFill>
              </a:rPr>
              <a:t>Total Cost</a:t>
            </a: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such, the total cost for The Gastronomical Experience is </a:t>
            </a:r>
            <a:r>
              <a:rPr lang="en" b="1" u="sng" dirty="0">
                <a:solidFill>
                  <a:schemeClr val="dk1"/>
                </a:solidFill>
              </a:rPr>
              <a:t>S$146,484.35</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SG Observer. (n.d.) 10 High Paying Part-Time Jobs in Singapore That Pay the Best. </a:t>
            </a:r>
            <a:r>
              <a:rPr lang="en" u="sng" dirty="0">
                <a:solidFill>
                  <a:schemeClr val="hlink"/>
                </a:solidFill>
                <a:hlinkClick r:id="rId3"/>
              </a:rPr>
              <a:t>https://www.sgobserver.com/high-paying-part-time-jobs-singapore/#:~:text=A%20Mascot%20is%20a%20Part%2DTime%20Job%20that%20Pays%20Quite%20Well&amp;text=You%20can%20expect%20to%20earn%20an%20hourly%20rate%20of%20%2420,do%20all%20those%20funny%20antics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Murat. (n.d.) </a:t>
            </a:r>
            <a:r>
              <a:rPr lang="en" i="1" dirty="0">
                <a:solidFill>
                  <a:schemeClr val="dk1"/>
                </a:solidFill>
              </a:rPr>
              <a:t>Any Mascot Costume You Want</a:t>
            </a:r>
            <a:r>
              <a:rPr lang="en" dirty="0">
                <a:solidFill>
                  <a:schemeClr val="dk1"/>
                </a:solidFill>
              </a:rPr>
              <a:t>. Etsy. </a:t>
            </a:r>
            <a:r>
              <a:rPr lang="en" u="sng" dirty="0">
                <a:solidFill>
                  <a:schemeClr val="hlink"/>
                </a:solidFill>
                <a:hlinkClick r:id="rId4"/>
              </a:rPr>
              <a:t>https://www.etsy.com/sg-en/listing/1204222247/any-mascot-costume-you-want?ga_order=most_relevant&amp;ga_search_type=all&amp;ga_view_type=gallery&amp;ga_search_query=mascot+costume+custom&amp;ref=sc_gallery-1-1&amp;frs=1&amp;plkey=b4cf125109b42ad7e8abf40a7f9c266c018eb21b%3A1204222247</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err="1">
                <a:solidFill>
                  <a:schemeClr val="dk1"/>
                </a:solidFill>
              </a:rPr>
              <a:t>Botak</a:t>
            </a:r>
            <a:r>
              <a:rPr lang="en" dirty="0">
                <a:solidFill>
                  <a:schemeClr val="dk1"/>
                </a:solidFill>
              </a:rPr>
              <a:t> Sign. (n.d.) Life Size Standee. </a:t>
            </a:r>
            <a:r>
              <a:rPr lang="en" u="sng" dirty="0">
                <a:solidFill>
                  <a:schemeClr val="hlink"/>
                </a:solidFill>
                <a:hlinkClick r:id="rId5"/>
              </a:rPr>
              <a:t>https://botaksign.com/product/life-size-standee/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SGEMCEE.COM. (2023) [Updated 2023] Singapore Emcee Rates and Charges for Different Types of Events. </a:t>
            </a:r>
            <a:r>
              <a:rPr lang="en" u="sng" dirty="0">
                <a:solidFill>
                  <a:schemeClr val="hlink"/>
                </a:solidFill>
                <a:hlinkClick r:id="rId6"/>
              </a:rPr>
              <a:t>https://sgemcee.com/singapore-emcee-rates-and-charges-for-different-genre-of-events/</a:t>
            </a:r>
            <a:endParaRPr dirty="0">
              <a:solidFill>
                <a:schemeClr val="dk1"/>
              </a:solidFill>
            </a:endParaRPr>
          </a:p>
          <a:p>
            <a:pPr marL="0" lvl="0" indent="0" algn="l" rtl="0">
              <a:spcBef>
                <a:spcPts val="0"/>
              </a:spcBef>
              <a:spcAft>
                <a:spcPts val="0"/>
              </a:spcAft>
              <a:buClr>
                <a:schemeClr val="dk1"/>
              </a:buClr>
              <a:buSzPts val="1100"/>
              <a:buFont typeface="Arial"/>
              <a:buNone/>
            </a:pPr>
            <a:endParaRPr b="1" strike="sngStrike" dirty="0">
              <a:solidFill>
                <a:schemeClr val="dk1"/>
              </a:solidFill>
            </a:endParaRPr>
          </a:p>
          <a:p>
            <a:pPr marL="0" lvl="0" indent="0" algn="l" rtl="0">
              <a:spcBef>
                <a:spcPts val="0"/>
              </a:spcBef>
              <a:spcAft>
                <a:spcPts val="0"/>
              </a:spcAft>
              <a:buNone/>
            </a:pPr>
            <a:r>
              <a:rPr lang="en" dirty="0"/>
              <a:t>Lui, S. (2013) </a:t>
            </a:r>
            <a:r>
              <a:rPr lang="en" i="1" dirty="0"/>
              <a:t>Guide to Rental Rates in A Shopping Mall in Singapore</a:t>
            </a:r>
            <a:r>
              <a:rPr lang="en" dirty="0"/>
              <a:t>. </a:t>
            </a:r>
            <a:r>
              <a:rPr lang="en" dirty="0" err="1"/>
              <a:t>SethLui.com</a:t>
            </a:r>
            <a:r>
              <a:rPr lang="en" dirty="0"/>
              <a:t>. </a:t>
            </a:r>
            <a:r>
              <a:rPr lang="en" u="sng" dirty="0">
                <a:solidFill>
                  <a:schemeClr val="hlink"/>
                </a:solidFill>
                <a:hlinkClick r:id="rId7"/>
              </a:rPr>
              <a:t>https://sethlui.com/rental-rates-shopping-mall/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Tentage Rental Singapore. (n.d.) </a:t>
            </a:r>
            <a:r>
              <a:rPr lang="en" i="1" dirty="0"/>
              <a:t>Exhibition Panel Boards</a:t>
            </a:r>
            <a:r>
              <a:rPr lang="en" dirty="0"/>
              <a:t>. </a:t>
            </a:r>
            <a:r>
              <a:rPr lang="en" u="sng" dirty="0">
                <a:solidFill>
                  <a:schemeClr val="hlink"/>
                </a:solidFill>
                <a:hlinkClick r:id="rId8"/>
              </a:rPr>
              <a:t>https://www.tentagerentalsingapore.com/exhibition-panel-boards/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AV Solution. (2023) </a:t>
            </a:r>
            <a:r>
              <a:rPr lang="en" i="1" dirty="0"/>
              <a:t>Shop front led screen led wall digital led videowall installation led screen maintenance, Retail store led advertisement screen, video content management system, LED Digital Screen Expert</a:t>
            </a:r>
            <a:r>
              <a:rPr lang="en" dirty="0"/>
              <a:t>. </a:t>
            </a:r>
            <a:r>
              <a:rPr lang="en" dirty="0" err="1"/>
              <a:t>Carousell</a:t>
            </a:r>
            <a:r>
              <a:rPr lang="en" dirty="0"/>
              <a:t>. </a:t>
            </a:r>
            <a:r>
              <a:rPr lang="en" u="sng" dirty="0">
                <a:solidFill>
                  <a:schemeClr val="hlink"/>
                </a:solidFill>
                <a:hlinkClick r:id="rId9"/>
              </a:rPr>
              <a:t>https://www.carousell.sg/p/shop-front-led-screen-led-wall-digital-led-videowall-installation-led-screen-maintenance-retail-store-led-advertisement-screen-video-content-management-system-led-digital-screen-expert-1155882946/?t-id=4204697_1679663589399&amp;t-referrer_browse_type=search_results&amp;t-referrer_context=global_slp&amp;t-referrer_request_id=UTyYiSpzWumfJhq-&amp;t-referrer_search_query=led%20display%20panel&amp;t-referrer_source=search_landing&amp;t-tap_index=1</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235d364f6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2235d364f6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u="sng">
                <a:solidFill>
                  <a:schemeClr val="dk1"/>
                </a:solidFill>
              </a:rPr>
              <a:t>Projected Outcome</a:t>
            </a:r>
            <a:endParaRPr b="1" u="sng">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b="1">
                <a:solidFill>
                  <a:schemeClr val="dk1"/>
                </a:solidFill>
              </a:rPr>
              <a:t>Expected Turn-up, Sales Generated, and Revenue</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 the entire event, we estimate that there will be a turn-up of approximately 20,000 people.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Since customers who obtained the voucher codes will visit More Batter in order to spend their vouchers, and more people would have been aware of More Batter, we expect 80% of these customers (16,000 customers) will return to patronise the brand.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Assuming that these 16,000 customers purchase one of the fried chicken sets from the Thai season (S$12 each), we can expect a revenue of </a:t>
            </a:r>
            <a:r>
              <a:rPr lang="en" b="1">
                <a:solidFill>
                  <a:schemeClr val="dk1"/>
                </a:solidFill>
              </a:rPr>
              <a:t>16,000 sets x S$12 = </a:t>
            </a:r>
            <a:r>
              <a:rPr lang="en" b="1" u="sng">
                <a:solidFill>
                  <a:schemeClr val="dk1"/>
                </a:solidFill>
              </a:rPr>
              <a:t>S$192,000</a:t>
            </a:r>
            <a:r>
              <a:rPr lang="en">
                <a:solidFill>
                  <a:schemeClr val="dk1"/>
                </a:solidFill>
              </a:rPr>
              <a:t> in total, resulting from the marketing efforts of The Gastronomical Experience.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1291c5b1eed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1291c5b1eed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Cost of Implementation</a:t>
            </a:r>
            <a:endParaRPr b="1" u="sng"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Brand Ambassador: Bright </a:t>
            </a:r>
            <a:r>
              <a:rPr lang="en" b="1" dirty="0" err="1"/>
              <a:t>Vachirawit</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We are proposing to hire </a:t>
            </a:r>
            <a:r>
              <a:rPr lang="en" dirty="0" err="1">
                <a:solidFill>
                  <a:srgbClr val="12202F"/>
                </a:solidFill>
              </a:rPr>
              <a:t>Vachirawit</a:t>
            </a:r>
            <a:r>
              <a:rPr lang="en" dirty="0">
                <a:solidFill>
                  <a:srgbClr val="12202F"/>
                </a:solidFill>
              </a:rPr>
              <a:t> </a:t>
            </a:r>
            <a:r>
              <a:rPr lang="en" dirty="0" err="1">
                <a:solidFill>
                  <a:srgbClr val="12202F"/>
                </a:solidFill>
              </a:rPr>
              <a:t>Chivaaree</a:t>
            </a:r>
            <a:r>
              <a:rPr lang="en" dirty="0">
                <a:solidFill>
                  <a:srgbClr val="12202F"/>
                </a:solidFill>
              </a:rPr>
              <a:t>, better known as Bright, for the face of More Batter in line with our upcoming launch of Thai-</a:t>
            </a:r>
            <a:r>
              <a:rPr lang="en" dirty="0" err="1">
                <a:solidFill>
                  <a:srgbClr val="12202F"/>
                </a:solidFill>
              </a:rPr>
              <a:t>flavoured</a:t>
            </a:r>
            <a:r>
              <a:rPr lang="en" dirty="0">
                <a:solidFill>
                  <a:srgbClr val="12202F"/>
                </a:solidFill>
              </a:rPr>
              <a:t> fried chicken. </a:t>
            </a:r>
            <a:r>
              <a:rPr lang="en" dirty="0"/>
              <a:t>As seen from Fig. 1, the Economic Research Institute states that the average cost for a Thai Brand ambassador would be THB 372,542 (Economic Research Institute, n.d.). This is an estimated cost of </a:t>
            </a:r>
            <a:r>
              <a:rPr lang="en" b="1" u="sng" dirty="0"/>
              <a:t>S$14,467</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the long run, the benefits of making use of a brand influencer would be greater than its costs. Influencer marketing is a good strategy to leverage in order to reach a larger group of audience. </a:t>
            </a:r>
            <a:r>
              <a:rPr lang="en" dirty="0">
                <a:solidFill>
                  <a:srgbClr val="12202F"/>
                </a:solidFill>
              </a:rPr>
              <a:t>The biggest selling point would be with regards to the attractiveness of the celebrity. Since we are proposing to use Bright, he would enable instant brand awareness due to his immense popularity on </a:t>
            </a:r>
            <a:r>
              <a:rPr lang="en" dirty="0" err="1">
                <a:solidFill>
                  <a:srgbClr val="12202F"/>
                </a:solidFill>
              </a:rPr>
              <a:t>TikTok</a:t>
            </a:r>
            <a:r>
              <a:rPr lang="en" dirty="0">
                <a:solidFill>
                  <a:srgbClr val="12202F"/>
                </a:solidFill>
              </a:rPr>
              <a:t> with 17.9 billion views attributed to his name (as seen from Fig. 2) (</a:t>
            </a:r>
            <a:r>
              <a:rPr lang="en" dirty="0" err="1">
                <a:solidFill>
                  <a:srgbClr val="12202F"/>
                </a:solidFill>
              </a:rPr>
              <a:t>TikTok</a:t>
            </a:r>
            <a:r>
              <a:rPr lang="en" dirty="0">
                <a:solidFill>
                  <a:srgbClr val="12202F"/>
                </a:solidFill>
              </a:rPr>
              <a:t>, 2023), enabling us to attain a huge customer reach. Celebrities significantly increase brand recognition and boost brand profits. Bright’s value will attract customers and </a:t>
            </a:r>
            <a:r>
              <a:rPr lang="en" dirty="0" err="1">
                <a:solidFill>
                  <a:srgbClr val="12202F"/>
                </a:solidFill>
              </a:rPr>
              <a:t>energise</a:t>
            </a:r>
            <a:r>
              <a:rPr lang="en" dirty="0">
                <a:solidFill>
                  <a:srgbClr val="12202F"/>
                </a:solidFill>
              </a:rPr>
              <a:t> More Batter’s image. Customers often remember brands by the name of the celebrities who endorse the brand. Hence, using Bright as our celebrity endorsement leaves a lasting impression on our marketing campaign, allowing customers to associate a positive image with the brand as they have on the celebrity.</a:t>
            </a:r>
            <a:endParaRPr dirty="0">
              <a:solidFill>
                <a:srgbClr val="12202F"/>
              </a:solidFill>
            </a:endParaRPr>
          </a:p>
          <a:p>
            <a:pPr marL="0" lvl="0" indent="0" algn="l" rtl="0">
              <a:spcBef>
                <a:spcPts val="0"/>
              </a:spcBef>
              <a:spcAft>
                <a:spcPts val="0"/>
              </a:spcAft>
              <a:buNone/>
            </a:pPr>
            <a:endParaRPr dirty="0">
              <a:solidFill>
                <a:srgbClr val="12202F"/>
              </a:solidFill>
            </a:endParaRPr>
          </a:p>
          <a:p>
            <a:pPr marL="0" lvl="0" indent="0" algn="l" rtl="0">
              <a:spcBef>
                <a:spcPts val="0"/>
              </a:spcBef>
              <a:spcAft>
                <a:spcPts val="0"/>
              </a:spcAft>
              <a:buNone/>
            </a:pPr>
            <a:r>
              <a:rPr lang="en" b="1" dirty="0">
                <a:solidFill>
                  <a:srgbClr val="12202F"/>
                </a:solidFill>
              </a:rPr>
              <a:t>Plane Ticket</a:t>
            </a:r>
            <a:endParaRPr b="1" dirty="0">
              <a:solidFill>
                <a:srgbClr val="12202F"/>
              </a:solidFill>
            </a:endParaRPr>
          </a:p>
          <a:p>
            <a:pPr marL="0" lvl="0" indent="0" algn="l" rtl="0">
              <a:spcBef>
                <a:spcPts val="0"/>
              </a:spcBef>
              <a:spcAft>
                <a:spcPts val="0"/>
              </a:spcAft>
              <a:buNone/>
            </a:pPr>
            <a:endParaRPr dirty="0">
              <a:solidFill>
                <a:srgbClr val="12202F"/>
              </a:solidFill>
            </a:endParaRPr>
          </a:p>
          <a:p>
            <a:pPr marL="0" lvl="0" indent="0" algn="l" rtl="0">
              <a:spcBef>
                <a:spcPts val="0"/>
              </a:spcBef>
              <a:spcAft>
                <a:spcPts val="0"/>
              </a:spcAft>
              <a:buNone/>
            </a:pPr>
            <a:r>
              <a:rPr lang="en" dirty="0">
                <a:solidFill>
                  <a:srgbClr val="12202F"/>
                </a:solidFill>
              </a:rPr>
              <a:t>The cost of the plane ticket awarded to the challenge winner is taken from </a:t>
            </a:r>
            <a:r>
              <a:rPr lang="en" dirty="0" err="1">
                <a:solidFill>
                  <a:srgbClr val="12202F"/>
                </a:solidFill>
              </a:rPr>
              <a:t>Trip.com</a:t>
            </a:r>
            <a:r>
              <a:rPr lang="en" dirty="0">
                <a:solidFill>
                  <a:srgbClr val="12202F"/>
                </a:solidFill>
              </a:rPr>
              <a:t>, on the 15th of every month (</a:t>
            </a:r>
            <a:r>
              <a:rPr lang="en" dirty="0" err="1">
                <a:solidFill>
                  <a:srgbClr val="12202F"/>
                </a:solidFill>
              </a:rPr>
              <a:t>Trip.com</a:t>
            </a:r>
            <a:r>
              <a:rPr lang="en" dirty="0">
                <a:solidFill>
                  <a:srgbClr val="12202F"/>
                </a:solidFill>
              </a:rPr>
              <a:t>, n.d.).</a:t>
            </a:r>
            <a:endParaRPr dirty="0">
              <a:solidFill>
                <a:srgbClr val="12202F"/>
              </a:solidFill>
            </a:endParaRPr>
          </a:p>
          <a:p>
            <a:pPr marL="0" lvl="0" indent="0" algn="l" rtl="0">
              <a:spcBef>
                <a:spcPts val="0"/>
              </a:spcBef>
              <a:spcAft>
                <a:spcPts val="0"/>
              </a:spcAft>
              <a:buNone/>
            </a:pPr>
            <a:endParaRPr dirty="0">
              <a:solidFill>
                <a:srgbClr val="12202F"/>
              </a:solidFill>
            </a:endParaRPr>
          </a:p>
          <a:p>
            <a:pPr marL="0" lvl="0" indent="0" algn="l" rtl="0">
              <a:spcBef>
                <a:spcPts val="0"/>
              </a:spcBef>
              <a:spcAft>
                <a:spcPts val="0"/>
              </a:spcAft>
              <a:buClr>
                <a:schemeClr val="dk1"/>
              </a:buClr>
              <a:buSzPts val="1100"/>
              <a:buFont typeface="Arial"/>
              <a:buNone/>
            </a:pPr>
            <a:r>
              <a:rPr lang="en" dirty="0">
                <a:solidFill>
                  <a:schemeClr val="dk1"/>
                </a:solidFill>
              </a:rPr>
              <a:t>For peak seasons during March holidays, June holidays and November to December holidays, the cost of a plane ticket to Bangkok will be S$170, S$130, S$140, and S$180 respectively for the individual periods. By taking the average cost, the approximate cost of the plane ticket will be </a:t>
            </a:r>
            <a:r>
              <a:rPr lang="en" b="1" dirty="0">
                <a:solidFill>
                  <a:schemeClr val="dk1"/>
                </a:solidFill>
              </a:rPr>
              <a:t>(S$170 + S$130 + S$140 + S$180)/4 = </a:t>
            </a:r>
            <a:r>
              <a:rPr lang="en" b="1" u="sng" dirty="0">
                <a:solidFill>
                  <a:schemeClr val="dk1"/>
                </a:solidFill>
              </a:rPr>
              <a:t>S$155</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For off-peak seasons during the rest of the other months, the cost of the plane ticket will be on average </a:t>
            </a:r>
            <a:r>
              <a:rPr lang="en" b="1" dirty="0">
                <a:solidFill>
                  <a:schemeClr val="dk1"/>
                </a:solidFill>
              </a:rPr>
              <a:t>(S$110 + S$140 + S$120 + S$118 + S$98 + S$110 + S$140 + S$150)/8 = </a:t>
            </a:r>
            <a:r>
              <a:rPr lang="en" b="1" u="sng" dirty="0">
                <a:solidFill>
                  <a:schemeClr val="dk1"/>
                </a:solidFill>
              </a:rPr>
              <a:t>$123.25</a:t>
            </a:r>
            <a:r>
              <a:rPr lang="en" dirty="0">
                <a:solidFill>
                  <a:schemeClr val="dk1"/>
                </a:solidFill>
              </a:rPr>
              <a:t>.</a:t>
            </a:r>
            <a:endParaRPr dirty="0">
              <a:solidFill>
                <a:srgbClr val="12202F"/>
              </a:solidFill>
            </a:endParaRPr>
          </a:p>
          <a:p>
            <a:pPr marL="0" lvl="0" indent="0" algn="l" rtl="0">
              <a:spcBef>
                <a:spcPts val="0"/>
              </a:spcBef>
              <a:spcAft>
                <a:spcPts val="0"/>
              </a:spcAft>
              <a:buNone/>
            </a:pPr>
            <a:endParaRPr dirty="0">
              <a:solidFill>
                <a:srgbClr val="12202F"/>
              </a:solidFill>
            </a:endParaRPr>
          </a:p>
          <a:p>
            <a:pPr marL="0" lvl="0" indent="0" algn="l" rtl="0">
              <a:spcBef>
                <a:spcPts val="0"/>
              </a:spcBef>
              <a:spcAft>
                <a:spcPts val="0"/>
              </a:spcAft>
              <a:buNone/>
            </a:pPr>
            <a:r>
              <a:rPr lang="en" b="1" u="sng" dirty="0">
                <a:solidFill>
                  <a:srgbClr val="12202F"/>
                </a:solidFill>
              </a:rPr>
              <a:t>Projected Outcome</a:t>
            </a:r>
            <a:endParaRPr b="1" u="sng" dirty="0">
              <a:solidFill>
                <a:srgbClr val="12202F"/>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b="1" dirty="0"/>
              <a:t>Viewership and Engagement</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Based on Bright’s popularity in Singapore, it is expected that his influence will be impactful in attracting people to participate in our </a:t>
            </a:r>
            <a:r>
              <a:rPr lang="en" dirty="0" err="1"/>
              <a:t>TikTok</a:t>
            </a:r>
            <a:r>
              <a:rPr lang="en" dirty="0"/>
              <a:t> challenge. Bright has a total number of 17.6 million Instagram followers as of March 2023, and he was previously invited as a guest for YSL Beauty Libre Pop-up on 22 March 2023 at ION Orchard. His appearance gathered hordes of fans who waited patiently, hoping to catch a glimpse of him (</a:t>
            </a:r>
            <a:r>
              <a:rPr lang="en" dirty="0" err="1"/>
              <a:t>Cambe</a:t>
            </a:r>
            <a:r>
              <a:rPr lang="en" dirty="0"/>
              <a:t>, 2023). Thus, we can estimate that by using Bright as More Batter’s brand ambassador, we can achieve similar results.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a:t>
            </a:r>
            <a:r>
              <a:rPr lang="en" dirty="0" err="1"/>
              <a:t>TikTok</a:t>
            </a:r>
            <a:r>
              <a:rPr lang="en" dirty="0"/>
              <a:t> challenge, which gives participants a chance to win a round trip plane ticket to Bangkok, will help More Batter to increase brand awareness and also generate user content. It is estimated that there will be </a:t>
            </a:r>
            <a:r>
              <a:rPr lang="en" b="1" dirty="0"/>
              <a:t>30,000 likes</a:t>
            </a:r>
            <a:r>
              <a:rPr lang="en" dirty="0"/>
              <a:t> for each </a:t>
            </a:r>
            <a:r>
              <a:rPr lang="en" dirty="0" err="1"/>
              <a:t>TikTok</a:t>
            </a:r>
            <a:r>
              <a:rPr lang="en" dirty="0"/>
              <a:t> post from Bright on More Batter’s </a:t>
            </a:r>
            <a:r>
              <a:rPr lang="en" dirty="0" err="1"/>
              <a:t>TikTok</a:t>
            </a:r>
            <a:r>
              <a:rPr lang="en" dirty="0"/>
              <a:t> page </a:t>
            </a:r>
            <a:r>
              <a:rPr lang="en" b="1" dirty="0">
                <a:solidFill>
                  <a:srgbClr val="475AE7"/>
                </a:solidFill>
              </a:rPr>
              <a:t>@</a:t>
            </a:r>
            <a:r>
              <a:rPr lang="en" b="1" dirty="0" err="1">
                <a:solidFill>
                  <a:srgbClr val="475AE7"/>
                </a:solidFill>
              </a:rPr>
              <a:t>morebatter</a:t>
            </a:r>
            <a:r>
              <a:rPr lang="en" dirty="0">
                <a:solidFill>
                  <a:schemeClr val="dk1"/>
                </a:solidFill>
              </a:rPr>
              <a:t>. Out of the 30,000 viewers who liked the post, it is estimated that</a:t>
            </a:r>
            <a:r>
              <a:rPr lang="en" dirty="0"/>
              <a:t> </a:t>
            </a:r>
            <a:r>
              <a:rPr lang="en" b="1" dirty="0"/>
              <a:t>80% of them (24,000 participants) will participate in the </a:t>
            </a:r>
            <a:r>
              <a:rPr lang="en" b="1" dirty="0" err="1"/>
              <a:t>TikTok</a:t>
            </a:r>
            <a:r>
              <a:rPr lang="en" b="1" dirty="0"/>
              <a:t> challenge</a:t>
            </a:r>
            <a:r>
              <a:rPr lang="en" dirty="0"/>
              <a:t>, as the steps are relatively straightforward to follow in order to stand a chance to win tickets. This means that we can expect </a:t>
            </a:r>
            <a:r>
              <a:rPr lang="en" b="1" dirty="0"/>
              <a:t>24,000 </a:t>
            </a:r>
            <a:r>
              <a:rPr lang="en" b="1" dirty="0" err="1"/>
              <a:t>TikTok</a:t>
            </a:r>
            <a:r>
              <a:rPr lang="en" b="1" dirty="0"/>
              <a:t> posts under the hashtag </a:t>
            </a:r>
            <a:r>
              <a:rPr lang="en" b="1" dirty="0">
                <a:solidFill>
                  <a:srgbClr val="475AE7"/>
                </a:solidFill>
              </a:rPr>
              <a:t>#</a:t>
            </a:r>
            <a:r>
              <a:rPr lang="en" b="1" dirty="0" err="1">
                <a:solidFill>
                  <a:srgbClr val="475AE7"/>
                </a:solidFill>
              </a:rPr>
              <a:t>MoreBatterDoBatter</a:t>
            </a:r>
            <a:r>
              <a:rPr lang="en" dirty="0">
                <a:solidFill>
                  <a:schemeClr val="dk1"/>
                </a:solidFill>
              </a:rPr>
              <a:t>. In addition, we estimate that </a:t>
            </a:r>
            <a:r>
              <a:rPr lang="en" b="1" dirty="0">
                <a:solidFill>
                  <a:schemeClr val="dk1"/>
                </a:solidFill>
              </a:rPr>
              <a:t>50% of the 30,000 users (15,000 followers) will follow our </a:t>
            </a:r>
            <a:r>
              <a:rPr lang="en" b="1" dirty="0" err="1">
                <a:solidFill>
                  <a:schemeClr val="dk1"/>
                </a:solidFill>
              </a:rPr>
              <a:t>TikTok</a:t>
            </a:r>
            <a:r>
              <a:rPr lang="en" b="1" dirty="0">
                <a:solidFill>
                  <a:schemeClr val="dk1"/>
                </a:solidFill>
              </a:rPr>
              <a:t> page</a:t>
            </a:r>
            <a:r>
              <a:rPr lang="en" dirty="0">
                <a:solidFill>
                  <a:schemeClr val="dk1"/>
                </a:solidFill>
              </a:rPr>
              <a:t>. This means that More Batter can expect to </a:t>
            </a:r>
            <a:r>
              <a:rPr lang="en" b="1" dirty="0">
                <a:solidFill>
                  <a:schemeClr val="dk1"/>
                </a:solidFill>
              </a:rPr>
              <a:t>gain an additional 15,000 followers on </a:t>
            </a:r>
            <a:r>
              <a:rPr lang="en" b="1" dirty="0" err="1">
                <a:solidFill>
                  <a:schemeClr val="dk1"/>
                </a:solidFill>
              </a:rPr>
              <a:t>TikTok</a:t>
            </a:r>
            <a:r>
              <a:rPr lang="en" dirty="0">
                <a:solidFill>
                  <a:schemeClr val="dk1"/>
                </a:solidFill>
              </a:rPr>
              <a:t> from this challenge. </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The above figures are just an estimated sum. Since Bright has a very large fan base, it is expected that there will be a greater number of people participating in the </a:t>
            </a:r>
            <a:r>
              <a:rPr lang="en" dirty="0" err="1"/>
              <a:t>Tiktok</a:t>
            </a:r>
            <a:r>
              <a:rPr lang="en" dirty="0"/>
              <a:t> challenge, which will help to boost More Batter’s reputation.</a:t>
            </a:r>
            <a:endParaRPr dirty="0"/>
          </a:p>
          <a:p>
            <a:pPr marL="0" lvl="0" indent="0" algn="l" rtl="0">
              <a:spcBef>
                <a:spcPts val="0"/>
              </a:spcBef>
              <a:spcAft>
                <a:spcPts val="0"/>
              </a:spcAft>
              <a:buNone/>
            </a:pPr>
            <a:endParaRPr dirty="0"/>
          </a:p>
          <a:p>
            <a:pPr marL="0" lvl="0" indent="0" algn="l" rtl="0">
              <a:lnSpc>
                <a:spcPct val="100000"/>
              </a:lnSpc>
              <a:spcBef>
                <a:spcPts val="0"/>
              </a:spcBef>
              <a:spcAft>
                <a:spcPts val="0"/>
              </a:spcAft>
              <a:buNone/>
            </a:pPr>
            <a:r>
              <a:rPr lang="en" dirty="0"/>
              <a:t>Economic Research Institute. (n.d.) </a:t>
            </a:r>
            <a:r>
              <a:rPr lang="en" i="1" dirty="0"/>
              <a:t>Brand Ambassador Salary in Thailand</a:t>
            </a:r>
            <a:r>
              <a:rPr lang="en" dirty="0"/>
              <a:t>. </a:t>
            </a:r>
            <a:r>
              <a:rPr lang="en" u="sng" dirty="0">
                <a:solidFill>
                  <a:schemeClr val="hlink"/>
                </a:solidFill>
                <a:hlinkClick r:id="rId3"/>
              </a:rPr>
              <a:t>https://www.erieri.com/salary/job/brand-ambassador/thailand</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err="1"/>
              <a:t>TikTok</a:t>
            </a:r>
            <a:r>
              <a:rPr lang="en" dirty="0"/>
              <a:t>. (2023) </a:t>
            </a:r>
            <a:r>
              <a:rPr lang="en" i="1" dirty="0"/>
              <a:t>bright </a:t>
            </a:r>
            <a:r>
              <a:rPr lang="en" i="1" dirty="0" err="1"/>
              <a:t>vachirawit</a:t>
            </a:r>
            <a:r>
              <a:rPr lang="en" dirty="0"/>
              <a:t>. </a:t>
            </a:r>
            <a:r>
              <a:rPr lang="en" u="sng" dirty="0">
                <a:solidFill>
                  <a:schemeClr val="hlink"/>
                </a:solidFill>
                <a:hlinkClick r:id="rId4"/>
              </a:rPr>
              <a:t>https://www.tiktok.com/discover/bright-vachirawit?lang=en</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err="1"/>
              <a:t>Trip.com</a:t>
            </a:r>
            <a:r>
              <a:rPr lang="en" dirty="0"/>
              <a:t>. (n.d.) </a:t>
            </a:r>
            <a:r>
              <a:rPr lang="en" i="1" dirty="0"/>
              <a:t>Flights to Bangkok</a:t>
            </a:r>
            <a:r>
              <a:rPr lang="en" dirty="0"/>
              <a:t>. </a:t>
            </a:r>
            <a:r>
              <a:rPr lang="en" u="sng" dirty="0">
                <a:solidFill>
                  <a:schemeClr val="hlink"/>
                </a:solidFill>
                <a:hlinkClick r:id="rId5"/>
              </a:rPr>
              <a:t>https://sg.trip.com/flightsem/flight/dest?city=bkk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err="1"/>
              <a:t>Cambe</a:t>
            </a:r>
            <a:r>
              <a:rPr lang="en" dirty="0"/>
              <a:t>, P. (2023) </a:t>
            </a:r>
            <a:r>
              <a:rPr lang="en" i="1" dirty="0"/>
              <a:t>Bright </a:t>
            </a:r>
            <a:r>
              <a:rPr lang="en" i="1" dirty="0" err="1"/>
              <a:t>Vachirawit</a:t>
            </a:r>
            <a:r>
              <a:rPr lang="en" i="1" dirty="0"/>
              <a:t> steals the show at YSL Beauty’s Libre pop-up in Singapore</a:t>
            </a:r>
            <a:r>
              <a:rPr lang="en" dirty="0"/>
              <a:t>. Tatler Asia. </a:t>
            </a:r>
            <a:r>
              <a:rPr lang="en" u="sng" dirty="0">
                <a:solidFill>
                  <a:schemeClr val="hlink"/>
                </a:solidFill>
                <a:hlinkClick r:id="rId6"/>
              </a:rPr>
              <a:t>https://www.tatlerasia.com/style/beauty/bright-vachirawit-ysl-beauty-libre-pop-up-ion-orchard-singapore-celebrities-photos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2235d364f69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2235d364f6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2231dda7217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2231dda721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PDF link to survey results: </a:t>
            </a:r>
            <a:r>
              <a:rPr lang="en" u="sng">
                <a:solidFill>
                  <a:schemeClr val="hlink"/>
                </a:solidFill>
                <a:hlinkClick r:id="rId3"/>
              </a:rPr>
              <a:t>https://drive.google.com/file/d/1kSeraykiMxFhWscSv2PpwBL73s0prIIG/view?usp=sharing</a:t>
            </a:r>
            <a:endParaRPr/>
          </a:p>
          <a:p>
            <a:pPr marL="0" lvl="0" indent="0" algn="l" rtl="0">
              <a:spcBef>
                <a:spcPts val="0"/>
              </a:spcBef>
              <a:spcAft>
                <a:spcPts val="0"/>
              </a:spcAft>
              <a:buNone/>
            </a:pPr>
            <a:r>
              <a:rPr lang="en"/>
              <a:t>Google Sheet with individual responses: </a:t>
            </a:r>
            <a:r>
              <a:rPr lang="en" u="sng">
                <a:solidFill>
                  <a:schemeClr val="hlink"/>
                </a:solidFill>
                <a:hlinkClick r:id="rId4"/>
              </a:rPr>
              <a:t>https://docs.google.com/spreadsheets/d/1uTkt313WTIdjYLK2R4gAiWbzRC-k3uRgzX9VQhIa9ZA/edit?usp=sharing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2149baa249f82e8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2149baa249f82e8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57200" algn="l" rtl="0">
              <a:lnSpc>
                <a:spcPct val="200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22383d6c89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22383d6c89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219cc767a8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2219cc767a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Executive Summary</a:t>
            </a:r>
            <a:endParaRPr b="1" u="sng" dirty="0"/>
          </a:p>
          <a:p>
            <a:pPr marL="0" lvl="0" indent="0" algn="l" rtl="0">
              <a:spcBef>
                <a:spcPts val="0"/>
              </a:spcBef>
              <a:spcAft>
                <a:spcPts val="0"/>
              </a:spcAft>
              <a:buNone/>
            </a:pPr>
            <a:endParaRPr dirty="0"/>
          </a:p>
          <a:p>
            <a:pPr marL="0" lvl="0" indent="0" algn="l" rtl="0">
              <a:spcBef>
                <a:spcPts val="0"/>
              </a:spcBef>
              <a:spcAft>
                <a:spcPts val="0"/>
              </a:spcAft>
              <a:buNone/>
            </a:pPr>
            <a:r>
              <a:rPr lang="en" dirty="0"/>
              <a:t>More Batter is a relatively new brand. Soft-launched in September 2022, it is largely unheard of among Singaporeans. According to our survey of 36 respondents, 77.8% have never heard of the brand, while 19.4% have heard of the brand, but have not tried it yet. With this, there is a need for us to raise awareness of More Batter and onboard new customers before they set off on their customer journey.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customers of More Batter, some of the </a:t>
            </a:r>
            <a:r>
              <a:rPr lang="en" b="1" dirty="0"/>
              <a:t>gains</a:t>
            </a:r>
            <a:r>
              <a:rPr lang="en" dirty="0"/>
              <a:t> they will be entitled to are:</a:t>
            </a:r>
            <a:endParaRPr dirty="0"/>
          </a:p>
          <a:p>
            <a:pPr marL="457200" lvl="0" indent="-298450" algn="l" rtl="0">
              <a:spcBef>
                <a:spcPts val="0"/>
              </a:spcBef>
              <a:spcAft>
                <a:spcPts val="0"/>
              </a:spcAft>
              <a:buSzPts val="1100"/>
              <a:buChar char="●"/>
            </a:pPr>
            <a:r>
              <a:rPr lang="en" dirty="0"/>
              <a:t>Incentives to try More Batter fried chicken</a:t>
            </a:r>
            <a:endParaRPr dirty="0"/>
          </a:p>
          <a:p>
            <a:pPr marL="457200" lvl="0" indent="-298450" algn="l" rtl="0">
              <a:spcBef>
                <a:spcPts val="0"/>
              </a:spcBef>
              <a:spcAft>
                <a:spcPts val="0"/>
              </a:spcAft>
              <a:buSzPts val="1100"/>
              <a:buChar char="●"/>
            </a:pPr>
            <a:r>
              <a:rPr lang="en" dirty="0"/>
              <a:t>Excitement of trying a new trendy and fried chicken </a:t>
            </a:r>
            <a:r>
              <a:rPr lang="en" dirty="0" err="1"/>
              <a:t>flavour</a:t>
            </a:r>
            <a:endParaRPr dirty="0"/>
          </a:p>
          <a:p>
            <a:pPr marL="457200" lvl="0" indent="-298450" algn="l" rtl="0">
              <a:spcBef>
                <a:spcPts val="0"/>
              </a:spcBef>
              <a:spcAft>
                <a:spcPts val="0"/>
              </a:spcAft>
              <a:buSzPts val="1100"/>
              <a:buChar char="●"/>
            </a:pPr>
            <a:r>
              <a:rPr lang="en" dirty="0"/>
              <a:t>A </a:t>
            </a:r>
            <a:r>
              <a:rPr lang="en" dirty="0" err="1"/>
              <a:t>recognisable</a:t>
            </a:r>
            <a:r>
              <a:rPr lang="en" dirty="0"/>
              <a:t> brand icon that can be easily identified</a:t>
            </a:r>
            <a:endParaRPr dirty="0"/>
          </a:p>
          <a:p>
            <a:pPr marL="457200" lvl="0" indent="-298450" algn="l" rtl="0">
              <a:spcBef>
                <a:spcPts val="0"/>
              </a:spcBef>
              <a:spcAft>
                <a:spcPts val="0"/>
              </a:spcAft>
              <a:buSzPts val="1100"/>
              <a:buChar char="●"/>
            </a:pPr>
            <a:r>
              <a:rPr lang="en" dirty="0"/>
              <a:t>A unique brand experience, one that goes beyond the food and is interactive and informative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the same time, we </a:t>
            </a:r>
            <a:r>
              <a:rPr lang="en" dirty="0" err="1"/>
              <a:t>recognise</a:t>
            </a:r>
            <a:r>
              <a:rPr lang="en" dirty="0"/>
              <a:t> some of the </a:t>
            </a:r>
            <a:r>
              <a:rPr lang="en" b="1" dirty="0"/>
              <a:t>pains</a:t>
            </a:r>
            <a:r>
              <a:rPr lang="en" dirty="0"/>
              <a:t> they have:</a:t>
            </a:r>
            <a:endParaRPr dirty="0"/>
          </a:p>
          <a:p>
            <a:pPr marL="457200" lvl="0" indent="-298450" algn="l" rtl="0">
              <a:spcBef>
                <a:spcPts val="0"/>
              </a:spcBef>
              <a:spcAft>
                <a:spcPts val="0"/>
              </a:spcAft>
              <a:buSzPts val="1100"/>
              <a:buChar char="●"/>
            </a:pPr>
            <a:r>
              <a:rPr lang="en" dirty="0"/>
              <a:t>More Batter’s fried chicken is on the steeper side</a:t>
            </a:r>
            <a:endParaRPr dirty="0"/>
          </a:p>
          <a:p>
            <a:pPr marL="457200" lvl="0" indent="-298450" algn="l" rtl="0">
              <a:spcBef>
                <a:spcPts val="0"/>
              </a:spcBef>
              <a:spcAft>
                <a:spcPts val="0"/>
              </a:spcAft>
              <a:buSzPts val="1100"/>
              <a:buChar char="●"/>
            </a:pPr>
            <a:r>
              <a:rPr lang="en" dirty="0"/>
              <a:t>Hesitancy to try as the brand is relatively unknown</a:t>
            </a:r>
            <a:endParaRPr dirty="0"/>
          </a:p>
          <a:p>
            <a:pPr marL="457200" lvl="0" indent="-298450" algn="l" rtl="0">
              <a:spcBef>
                <a:spcPts val="0"/>
              </a:spcBef>
              <a:spcAft>
                <a:spcPts val="0"/>
              </a:spcAft>
              <a:buSzPts val="1100"/>
              <a:buChar char="●"/>
            </a:pPr>
            <a:r>
              <a:rPr lang="en" dirty="0"/>
              <a:t>Lack of differentiation that deters them from returning</a:t>
            </a:r>
            <a:endParaRPr dirty="0"/>
          </a:p>
          <a:p>
            <a:pPr marL="457200" lvl="0" indent="-298450" algn="l" rtl="0">
              <a:spcBef>
                <a:spcPts val="0"/>
              </a:spcBef>
              <a:spcAft>
                <a:spcPts val="0"/>
              </a:spcAft>
              <a:buSzPts val="1100"/>
              <a:buChar char="●"/>
            </a:pPr>
            <a:r>
              <a:rPr lang="en" dirty="0"/>
              <a:t>They do not see the value of an e-commerce brand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will be targeting </a:t>
            </a:r>
            <a:r>
              <a:rPr lang="en" b="1" dirty="0"/>
              <a:t>young Singaporean adults (aged 19 to 29 years old)</a:t>
            </a:r>
            <a:r>
              <a:rPr lang="en" dirty="0"/>
              <a:t> for our marketing campaign. This target group will be further divided into </a:t>
            </a:r>
            <a:r>
              <a:rPr lang="en" b="1" dirty="0"/>
              <a:t>tertiary students (aged 19 to 25 years old)</a:t>
            </a:r>
            <a:r>
              <a:rPr lang="en" dirty="0"/>
              <a:t> and </a:t>
            </a:r>
            <a:r>
              <a:rPr lang="en" b="1" dirty="0"/>
              <a:t>young working adults (aged 25 to 29 years old)</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competitor analysis was conducted on three close competitors - </a:t>
            </a:r>
            <a:r>
              <a:rPr lang="en" b="1" dirty="0" err="1"/>
              <a:t>Wingstop</a:t>
            </a:r>
            <a:r>
              <a:rPr lang="en" b="1" dirty="0"/>
              <a:t>, 4Fingers, and KFC</a:t>
            </a:r>
            <a:r>
              <a:rPr lang="en" dirty="0"/>
              <a:t>. We concluded that More Batter can draw inspiration from these competitors in four key areas - </a:t>
            </a:r>
            <a:r>
              <a:rPr lang="en" b="1" dirty="0"/>
              <a:t>Unique </a:t>
            </a:r>
            <a:r>
              <a:rPr lang="en" b="1" dirty="0" err="1"/>
              <a:t>Flavours</a:t>
            </a:r>
            <a:r>
              <a:rPr lang="en" b="1" dirty="0"/>
              <a:t>, Predictability, Value for Money, and Evoking Curiosity</a:t>
            </a:r>
            <a:r>
              <a:rPr lang="en" dirty="0"/>
              <a:t>.</a:t>
            </a:r>
            <a:endParaRPr dirty="0">
              <a:highlight>
                <a:schemeClr val="accent4"/>
              </a:highlight>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Our value proposition is to </a:t>
            </a:r>
            <a:r>
              <a:rPr lang="en" b="1" dirty="0"/>
              <a:t>provide an “all-in-one” sensory gastronomical experience worth every dollar, where customers will get to learn and play beyond enjoying fried chicken</a:t>
            </a:r>
            <a:r>
              <a:rPr lang="en" dirty="0"/>
              <a:t>. As such, we have devised several </a:t>
            </a:r>
            <a:r>
              <a:rPr lang="en" b="1" dirty="0"/>
              <a:t>solutions</a:t>
            </a:r>
            <a:r>
              <a:rPr lang="en" dirty="0"/>
              <a:t> centered around this, including:</a:t>
            </a:r>
            <a:endParaRPr dirty="0"/>
          </a:p>
          <a:p>
            <a:pPr marL="457200" lvl="0" indent="-298450" algn="l" rtl="0">
              <a:spcBef>
                <a:spcPts val="0"/>
              </a:spcBef>
              <a:spcAft>
                <a:spcPts val="0"/>
              </a:spcAft>
              <a:buSzPts val="1100"/>
              <a:buChar char="●"/>
            </a:pPr>
            <a:r>
              <a:rPr lang="en" dirty="0"/>
              <a:t>New fried chicken sets for greater flexibility of choice</a:t>
            </a:r>
            <a:endParaRPr dirty="0"/>
          </a:p>
          <a:p>
            <a:pPr marL="457200" lvl="0" indent="-298450" algn="l" rtl="0">
              <a:spcBef>
                <a:spcPts val="0"/>
              </a:spcBef>
              <a:spcAft>
                <a:spcPts val="0"/>
              </a:spcAft>
              <a:buSzPts val="1100"/>
              <a:buChar char="●"/>
            </a:pPr>
            <a:r>
              <a:rPr lang="en" dirty="0"/>
              <a:t>The launch of a new Thai season, with cuisine-inspired </a:t>
            </a:r>
            <a:r>
              <a:rPr lang="en" dirty="0" err="1"/>
              <a:t>flavours</a:t>
            </a:r>
            <a:r>
              <a:rPr lang="en" dirty="0"/>
              <a:t> and sides to complement</a:t>
            </a:r>
            <a:endParaRPr dirty="0"/>
          </a:p>
          <a:p>
            <a:pPr marL="457200" lvl="0" indent="-298450" algn="l" rtl="0">
              <a:spcBef>
                <a:spcPts val="0"/>
              </a:spcBef>
              <a:spcAft>
                <a:spcPts val="0"/>
              </a:spcAft>
              <a:buSzPts val="1100"/>
              <a:buChar char="●"/>
            </a:pPr>
            <a:r>
              <a:rPr lang="en" dirty="0"/>
              <a:t>A new mascot, aptly named “Maurice, the More Batter Chicken”</a:t>
            </a:r>
            <a:endParaRPr dirty="0"/>
          </a:p>
          <a:p>
            <a:pPr marL="457200" lvl="0" indent="-298450" algn="l" rtl="0">
              <a:spcBef>
                <a:spcPts val="0"/>
              </a:spcBef>
              <a:spcAft>
                <a:spcPts val="0"/>
              </a:spcAft>
              <a:buSzPts val="1100"/>
              <a:buChar char="●"/>
            </a:pPr>
            <a:r>
              <a:rPr lang="en" dirty="0"/>
              <a:t>“The Gastronomical Experience”, a physical marketing campaign</a:t>
            </a:r>
            <a:endParaRPr dirty="0"/>
          </a:p>
          <a:p>
            <a:pPr marL="457200" lvl="0" indent="-298450" algn="l" rtl="0">
              <a:spcBef>
                <a:spcPts val="0"/>
              </a:spcBef>
              <a:spcAft>
                <a:spcPts val="0"/>
              </a:spcAft>
              <a:buSzPts val="1100"/>
              <a:buChar char="●"/>
            </a:pPr>
            <a:r>
              <a:rPr lang="en" dirty="0"/>
              <a:t>“Do Batter”, a </a:t>
            </a:r>
            <a:r>
              <a:rPr lang="en" dirty="0" err="1"/>
              <a:t>TikTok</a:t>
            </a:r>
            <a:r>
              <a:rPr lang="en" dirty="0"/>
              <a:t> challenge</a:t>
            </a:r>
            <a:endParaRPr dirty="0"/>
          </a:p>
          <a:p>
            <a:pPr marL="457200" lvl="0" indent="-298450" algn="l" rtl="0">
              <a:spcBef>
                <a:spcPts val="0"/>
              </a:spcBef>
              <a:spcAft>
                <a:spcPts val="0"/>
              </a:spcAft>
              <a:buSzPts val="1100"/>
              <a:buChar char="●"/>
            </a:pPr>
            <a:r>
              <a:rPr lang="en" dirty="0"/>
              <a:t>Collaboration with </a:t>
            </a:r>
            <a:r>
              <a:rPr lang="en" dirty="0" err="1"/>
              <a:t>TheSmartLocal</a:t>
            </a:r>
            <a:r>
              <a:rPr lang="en" dirty="0"/>
              <a:t> and </a:t>
            </a:r>
            <a:r>
              <a:rPr lang="en" dirty="0" err="1"/>
              <a:t>Eatbook</a:t>
            </a:r>
            <a:endParaRPr dirty="0"/>
          </a:p>
          <a:p>
            <a:pPr marL="457200" lvl="0" indent="-298450" algn="l" rtl="0">
              <a:spcBef>
                <a:spcPts val="0"/>
              </a:spcBef>
              <a:spcAft>
                <a:spcPts val="0"/>
              </a:spcAft>
              <a:buSzPts val="1100"/>
              <a:buChar char="●"/>
            </a:pPr>
            <a:r>
              <a:rPr lang="en" dirty="0"/>
              <a:t>Planning of key distribution points</a:t>
            </a:r>
            <a:endParaRPr dirty="0"/>
          </a:p>
          <a:p>
            <a:pPr marL="457200" lvl="0" indent="-298450" algn="l" rtl="0">
              <a:spcBef>
                <a:spcPts val="0"/>
              </a:spcBef>
              <a:spcAft>
                <a:spcPts val="0"/>
              </a:spcAft>
              <a:buSzPts val="1100"/>
              <a:buChar char="●"/>
            </a:pPr>
            <a:r>
              <a:rPr lang="en" dirty="0"/>
              <a:t>“Where to next?”, an Instagram poll to gather feedback for the next season and conclude the marketing campaign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2383099d8a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2383099d8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0e60d84b01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20e60d84b0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rPr>
              <a:t>Here is the customer journey timeline. In order to understand the pains and gains that each customer might have, we have decided to look at it from the customer’s point of view. The customer journey is split into two parts: frequent customers and new customers.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b="1" dirty="0">
                <a:solidFill>
                  <a:schemeClr val="dk1"/>
                </a:solidFill>
              </a:rPr>
              <a:t>Frequent Customers</a:t>
            </a:r>
            <a:endParaRPr b="1" dirty="0">
              <a:solidFill>
                <a:schemeClr val="dk1"/>
              </a:solidFill>
            </a:endParaRPr>
          </a:p>
          <a:p>
            <a:pPr marL="0" lvl="0" indent="0" algn="l" rtl="0">
              <a:lnSpc>
                <a:spcPct val="115000"/>
              </a:lnSpc>
              <a:spcBef>
                <a:spcPts val="0"/>
              </a:spcBef>
              <a:spcAft>
                <a:spcPts val="0"/>
              </a:spcAft>
              <a:buNone/>
            </a:pPr>
            <a:r>
              <a:rPr lang="en" dirty="0">
                <a:solidFill>
                  <a:schemeClr val="dk1"/>
                </a:solidFill>
              </a:rPr>
              <a:t>Since the frequent customer is aware of the brand, he/she would already know the available fried chicken </a:t>
            </a:r>
            <a:r>
              <a:rPr lang="en" dirty="0" err="1">
                <a:solidFill>
                  <a:schemeClr val="dk1"/>
                </a:solidFill>
              </a:rPr>
              <a:t>flavours</a:t>
            </a:r>
            <a:r>
              <a:rPr lang="en" dirty="0">
                <a:solidFill>
                  <a:schemeClr val="dk1"/>
                </a:solidFill>
              </a:rPr>
              <a:t> and sets, where to go to place an order, and how to collect their food.</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first step would be going onto food delivery platforms such as </a:t>
            </a:r>
            <a:r>
              <a:rPr lang="en" dirty="0" err="1">
                <a:solidFill>
                  <a:schemeClr val="dk1"/>
                </a:solidFill>
              </a:rPr>
              <a:t>GrabFood</a:t>
            </a:r>
            <a:r>
              <a:rPr lang="en" dirty="0">
                <a:solidFill>
                  <a:schemeClr val="dk1"/>
                </a:solidFill>
              </a:rPr>
              <a:t>, </a:t>
            </a:r>
            <a:r>
              <a:rPr lang="en" dirty="0" err="1">
                <a:solidFill>
                  <a:schemeClr val="dk1"/>
                </a:solidFill>
              </a:rPr>
              <a:t>FoodPanda</a:t>
            </a:r>
            <a:r>
              <a:rPr lang="en" dirty="0">
                <a:solidFill>
                  <a:schemeClr val="dk1"/>
                </a:solidFill>
              </a:rPr>
              <a:t>, Deliveroo, or </a:t>
            </a:r>
            <a:r>
              <a:rPr lang="en" dirty="0" err="1">
                <a:solidFill>
                  <a:schemeClr val="dk1"/>
                </a:solidFill>
              </a:rPr>
              <a:t>Oddle</a:t>
            </a:r>
            <a:r>
              <a:rPr lang="en" dirty="0">
                <a:solidFill>
                  <a:schemeClr val="dk1"/>
                </a:solidFill>
              </a:rPr>
              <a:t> to start ordering.</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second step would be to select the desired fried chicken </a:t>
            </a:r>
            <a:r>
              <a:rPr lang="en" dirty="0" err="1">
                <a:solidFill>
                  <a:schemeClr val="dk1"/>
                </a:solidFill>
              </a:rPr>
              <a:t>flavours</a:t>
            </a:r>
            <a:r>
              <a:rPr lang="en" dirty="0">
                <a:solidFill>
                  <a:schemeClr val="dk1"/>
                </a:solidFill>
              </a:rPr>
              <a:t> and sets.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third step would be to select applicable discounts. Applicable discounts could include menu discounts, free delivery, or gift vouchers.</a:t>
            </a:r>
            <a:endParaRPr dirty="0">
              <a:solidFill>
                <a:schemeClr val="dk1"/>
              </a:solidFill>
              <a:highlight>
                <a:schemeClr val="accent4"/>
              </a:highlight>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fourth step is confirming and submitting the order.</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last step is the food being delivered to the customer, or the customer visiting the various pick-up points (</a:t>
            </a:r>
            <a:r>
              <a:rPr lang="en" u="sng" dirty="0">
                <a:solidFill>
                  <a:schemeClr val="hlink"/>
                </a:solidFill>
                <a:hlinkClick r:id="rId3"/>
              </a:rPr>
              <a:t>https://morebatter.com.sg/#order</a:t>
            </a:r>
            <a:r>
              <a:rPr lang="en" dirty="0">
                <a:solidFill>
                  <a:schemeClr val="dk1"/>
                </a:solidFill>
              </a:rPr>
              <a:t>) to collect their order. The fried chicken would then be consumed.</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b="1" dirty="0">
                <a:solidFill>
                  <a:schemeClr val="dk1"/>
                </a:solidFill>
              </a:rPr>
              <a:t>New Customers</a:t>
            </a:r>
            <a:endParaRPr b="1" dirty="0">
              <a:solidFill>
                <a:schemeClr val="dk1"/>
              </a:solidFill>
            </a:endParaRPr>
          </a:p>
          <a:p>
            <a:pPr marL="0" lvl="0" indent="0" algn="l" rtl="0">
              <a:lnSpc>
                <a:spcPct val="115000"/>
              </a:lnSpc>
              <a:spcBef>
                <a:spcPts val="0"/>
              </a:spcBef>
              <a:spcAft>
                <a:spcPts val="0"/>
              </a:spcAft>
              <a:buNone/>
            </a:pPr>
            <a:r>
              <a:rPr lang="en" dirty="0">
                <a:solidFill>
                  <a:schemeClr val="dk1"/>
                </a:solidFill>
              </a:rPr>
              <a:t>New customers experience the exact same journey as frequent customers. However, there are two main differences - One, the new customer is unfamiliar about the process, and it might take more time for him/her to go through the process. Two, the new customer needs to first be aware of the brand. Hence, this will be the journey for new customers.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first step would be gaining awareness of the brand. This is where our marketing campaign would come in to increase brand recognition for these new customers.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second step would be going onto the More Batter website to view the available fried chicken </a:t>
            </a:r>
            <a:r>
              <a:rPr lang="en" dirty="0" err="1">
                <a:solidFill>
                  <a:schemeClr val="dk1"/>
                </a:solidFill>
              </a:rPr>
              <a:t>flavours</a:t>
            </a:r>
            <a:r>
              <a:rPr lang="en" dirty="0">
                <a:solidFill>
                  <a:schemeClr val="dk1"/>
                </a:solidFill>
              </a:rPr>
              <a:t> and sets, where to go to place an order, and how to collect their food. They would then go onto food delivery platforms such as </a:t>
            </a:r>
            <a:r>
              <a:rPr lang="en" dirty="0" err="1">
                <a:solidFill>
                  <a:schemeClr val="dk1"/>
                </a:solidFill>
              </a:rPr>
              <a:t>GrabFood</a:t>
            </a:r>
            <a:r>
              <a:rPr lang="en" dirty="0">
                <a:solidFill>
                  <a:schemeClr val="dk1"/>
                </a:solidFill>
              </a:rPr>
              <a:t>, </a:t>
            </a:r>
            <a:r>
              <a:rPr lang="en" dirty="0" err="1">
                <a:solidFill>
                  <a:schemeClr val="dk1"/>
                </a:solidFill>
              </a:rPr>
              <a:t>FoodPanda</a:t>
            </a:r>
            <a:r>
              <a:rPr lang="en" dirty="0">
                <a:solidFill>
                  <a:schemeClr val="dk1"/>
                </a:solidFill>
              </a:rPr>
              <a:t>, Deliveroo, or </a:t>
            </a:r>
            <a:r>
              <a:rPr lang="en" dirty="0" err="1">
                <a:solidFill>
                  <a:schemeClr val="dk1"/>
                </a:solidFill>
              </a:rPr>
              <a:t>Oddle</a:t>
            </a:r>
            <a:r>
              <a:rPr lang="en" dirty="0">
                <a:solidFill>
                  <a:schemeClr val="dk1"/>
                </a:solidFill>
              </a:rPr>
              <a:t> to start ordering.</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third step would be to select the desired fried chicken </a:t>
            </a:r>
            <a:r>
              <a:rPr lang="en" dirty="0" err="1">
                <a:solidFill>
                  <a:schemeClr val="dk1"/>
                </a:solidFill>
              </a:rPr>
              <a:t>flavours</a:t>
            </a:r>
            <a:r>
              <a:rPr lang="en" dirty="0">
                <a:solidFill>
                  <a:schemeClr val="dk1"/>
                </a:solidFill>
              </a:rPr>
              <a:t> and sets. Since they are new to More Batter, it is unlikely that they would be aware of any menu discounts, free delivery, or gift vouchers.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fourth step is confirming and submitting the order.</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last step is the food being delivered to the customer, or the customer visiting the various pick-up points (</a:t>
            </a:r>
            <a:r>
              <a:rPr lang="en" u="sng" dirty="0">
                <a:solidFill>
                  <a:schemeClr val="hlink"/>
                </a:solidFill>
                <a:hlinkClick r:id="rId3"/>
              </a:rPr>
              <a:t>https://morebatter.com.sg/#order</a:t>
            </a:r>
            <a:r>
              <a:rPr lang="en" dirty="0">
                <a:solidFill>
                  <a:schemeClr val="dk1"/>
                </a:solidFill>
              </a:rPr>
              <a:t>) to collect their order. The fried chicken would then be consumed.</a:t>
            </a: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be0ed446c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2be0ed446c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rgbClr val="0E101A"/>
                </a:solidFill>
              </a:rPr>
              <a:t>Here are customers’ gain and pains.</a:t>
            </a:r>
            <a:endParaRPr dirty="0">
              <a:solidFill>
                <a:srgbClr val="0E101A"/>
              </a:solidFill>
            </a:endParaRPr>
          </a:p>
          <a:p>
            <a:pPr marL="0" lvl="0" indent="0" algn="l" rtl="0">
              <a:lnSpc>
                <a:spcPct val="115000"/>
              </a:lnSpc>
              <a:spcBef>
                <a:spcPts val="0"/>
              </a:spcBef>
              <a:spcAft>
                <a:spcPts val="0"/>
              </a:spcAft>
              <a:buClr>
                <a:schemeClr val="dk1"/>
              </a:buClr>
              <a:buSzPts val="1100"/>
              <a:buFont typeface="Arial"/>
              <a:buNone/>
            </a:pPr>
            <a:endParaRPr dirty="0">
              <a:solidFill>
                <a:srgbClr val="0E101A"/>
              </a:solidFill>
            </a:endParaRPr>
          </a:p>
          <a:p>
            <a:pPr marL="0" lvl="0" indent="0" algn="l" rtl="0">
              <a:lnSpc>
                <a:spcPct val="115000"/>
              </a:lnSpc>
              <a:spcBef>
                <a:spcPts val="0"/>
              </a:spcBef>
              <a:spcAft>
                <a:spcPts val="0"/>
              </a:spcAft>
              <a:buClr>
                <a:schemeClr val="dk1"/>
              </a:buClr>
              <a:buSzPts val="1100"/>
              <a:buFont typeface="Arial"/>
              <a:buNone/>
            </a:pPr>
            <a:r>
              <a:rPr lang="en" b="1" dirty="0">
                <a:solidFill>
                  <a:srgbClr val="0E101A"/>
                </a:solidFill>
              </a:rPr>
              <a:t>Gains </a:t>
            </a:r>
            <a:r>
              <a:rPr lang="en" dirty="0">
                <a:solidFill>
                  <a:srgbClr val="0E101A"/>
                </a:solidFill>
              </a:rPr>
              <a:t>show the benefits that customers expect and need, what would delight them, and factors which may increase our value proposition. On the other hand,</a:t>
            </a:r>
            <a:endParaRPr dirty="0">
              <a:solidFill>
                <a:srgbClr val="0E101A"/>
              </a:solidFill>
            </a:endParaRPr>
          </a:p>
          <a:p>
            <a:pPr marL="0" lvl="0" indent="0" algn="l" rtl="0">
              <a:lnSpc>
                <a:spcPct val="115000"/>
              </a:lnSpc>
              <a:spcBef>
                <a:spcPts val="0"/>
              </a:spcBef>
              <a:spcAft>
                <a:spcPts val="0"/>
              </a:spcAft>
              <a:buClr>
                <a:schemeClr val="dk1"/>
              </a:buClr>
              <a:buSzPts val="1100"/>
              <a:buFont typeface="Arial"/>
              <a:buNone/>
            </a:pPr>
            <a:r>
              <a:rPr lang="en" b="1" dirty="0">
                <a:solidFill>
                  <a:srgbClr val="0E101A"/>
                </a:solidFill>
              </a:rPr>
              <a:t>Pains </a:t>
            </a:r>
            <a:r>
              <a:rPr lang="en" dirty="0">
                <a:solidFill>
                  <a:srgbClr val="0E101A"/>
                </a:solidFill>
              </a:rPr>
              <a:t>show the negative experiences, emotions, and risks that customers may experience throughout the customer journey.</a:t>
            </a:r>
            <a:endParaRPr dirty="0">
              <a:solidFill>
                <a:srgbClr val="0E101A"/>
              </a:solidFill>
            </a:endParaRPr>
          </a:p>
          <a:p>
            <a:pPr marL="0" lvl="0" indent="0" algn="l" rtl="0">
              <a:lnSpc>
                <a:spcPct val="115000"/>
              </a:lnSpc>
              <a:spcBef>
                <a:spcPts val="0"/>
              </a:spcBef>
              <a:spcAft>
                <a:spcPts val="0"/>
              </a:spcAft>
              <a:buClr>
                <a:schemeClr val="dk1"/>
              </a:buClr>
              <a:buSzPts val="1100"/>
              <a:buFont typeface="Arial"/>
              <a:buNone/>
            </a:pPr>
            <a:endParaRPr dirty="0">
              <a:solidFill>
                <a:srgbClr val="0E101A"/>
              </a:solidFill>
            </a:endParaRPr>
          </a:p>
          <a:p>
            <a:pPr marL="0" lvl="0" indent="0" algn="l" rtl="0">
              <a:lnSpc>
                <a:spcPct val="115000"/>
              </a:lnSpc>
              <a:spcBef>
                <a:spcPts val="0"/>
              </a:spcBef>
              <a:spcAft>
                <a:spcPts val="0"/>
              </a:spcAft>
              <a:buClr>
                <a:schemeClr val="dk1"/>
              </a:buClr>
              <a:buSzPts val="1100"/>
              <a:buFont typeface="Arial"/>
              <a:buNone/>
            </a:pPr>
            <a:r>
              <a:rPr lang="en" dirty="0">
                <a:solidFill>
                  <a:srgbClr val="0E101A"/>
                </a:solidFill>
              </a:rPr>
              <a:t>To achieve our objective of providing an effective solution to deliver good value to customers (In terms of Price and Quality – Food/Service), our team analyses the customer profile through the pains and gains in their journey.</a:t>
            </a:r>
            <a:endParaRPr dirty="0">
              <a:solidFill>
                <a:srgbClr val="0E101A"/>
              </a:solidFill>
            </a:endParaRPr>
          </a:p>
          <a:p>
            <a:pPr marL="0" lvl="0" indent="0" algn="l" rtl="0">
              <a:lnSpc>
                <a:spcPct val="115000"/>
              </a:lnSpc>
              <a:spcBef>
                <a:spcPts val="0"/>
              </a:spcBef>
              <a:spcAft>
                <a:spcPts val="0"/>
              </a:spcAft>
              <a:buClr>
                <a:schemeClr val="dk1"/>
              </a:buClr>
              <a:buSzPts val="1100"/>
              <a:buFont typeface="Arial"/>
              <a:buNone/>
            </a:pPr>
            <a:endParaRPr dirty="0">
              <a:solidFill>
                <a:srgbClr val="0E101A"/>
              </a:solidFill>
            </a:endParaRPr>
          </a:p>
          <a:p>
            <a:pPr marL="0" lvl="0" indent="0" algn="l" rtl="0">
              <a:lnSpc>
                <a:spcPct val="115000"/>
              </a:lnSpc>
              <a:spcBef>
                <a:spcPts val="0"/>
              </a:spcBef>
              <a:spcAft>
                <a:spcPts val="0"/>
              </a:spcAft>
              <a:buClr>
                <a:schemeClr val="dk1"/>
              </a:buClr>
              <a:buSzPts val="1100"/>
              <a:buFont typeface="Arial"/>
              <a:buNone/>
            </a:pPr>
            <a:r>
              <a:rPr lang="en" dirty="0">
                <a:solidFill>
                  <a:srgbClr val="0E101A"/>
                </a:solidFill>
              </a:rPr>
              <a:t>From the customers’ perspective, the gains that customers expect are:</a:t>
            </a:r>
            <a:endParaRPr dirty="0">
              <a:solidFill>
                <a:srgbClr val="0E101A"/>
              </a:solidFill>
            </a:endParaRPr>
          </a:p>
          <a:p>
            <a:pPr marL="457200" lvl="0" indent="-298450" algn="l" rtl="0">
              <a:lnSpc>
                <a:spcPct val="115000"/>
              </a:lnSpc>
              <a:spcBef>
                <a:spcPts val="0"/>
              </a:spcBef>
              <a:spcAft>
                <a:spcPts val="0"/>
              </a:spcAft>
              <a:buClr>
                <a:srgbClr val="0E101A"/>
              </a:buClr>
              <a:buSzPts val="1100"/>
              <a:buChar char="●"/>
            </a:pPr>
            <a:r>
              <a:rPr lang="en" dirty="0">
                <a:solidFill>
                  <a:srgbClr val="0E101A"/>
                </a:solidFill>
              </a:rPr>
              <a:t>Getting </a:t>
            </a:r>
            <a:r>
              <a:rPr lang="en" b="1" dirty="0">
                <a:solidFill>
                  <a:srgbClr val="0E101A"/>
                </a:solidFill>
              </a:rPr>
              <a:t>incentives</a:t>
            </a:r>
            <a:r>
              <a:rPr lang="en" dirty="0">
                <a:solidFill>
                  <a:srgbClr val="0E101A"/>
                </a:solidFill>
              </a:rPr>
              <a:t> in exchange for trying the food, such as menu discounts, free delivery, gift vouchers, etc. Customers seek products and services that offer good value for their money. (Refer to Survey Results in Annex - Most customers are only willing to pay lower price ranges for More Batter’s products.)</a:t>
            </a:r>
            <a:endParaRPr dirty="0">
              <a:solidFill>
                <a:srgbClr val="0E101A"/>
              </a:solidFill>
            </a:endParaRPr>
          </a:p>
          <a:p>
            <a:pPr marL="457200" lvl="0" indent="-298450" algn="l" rtl="0">
              <a:lnSpc>
                <a:spcPct val="115000"/>
              </a:lnSpc>
              <a:spcBef>
                <a:spcPts val="0"/>
              </a:spcBef>
              <a:spcAft>
                <a:spcPts val="0"/>
              </a:spcAft>
              <a:buClr>
                <a:srgbClr val="0E101A"/>
              </a:buClr>
              <a:buSzPts val="1100"/>
              <a:buChar char="●"/>
            </a:pPr>
            <a:r>
              <a:rPr lang="en" b="1" dirty="0">
                <a:solidFill>
                  <a:srgbClr val="0E101A"/>
                </a:solidFill>
              </a:rPr>
              <a:t>Excitement</a:t>
            </a:r>
            <a:r>
              <a:rPr lang="en" dirty="0">
                <a:solidFill>
                  <a:srgbClr val="0E101A"/>
                </a:solidFill>
              </a:rPr>
              <a:t> of trying a new trend and </a:t>
            </a:r>
            <a:r>
              <a:rPr lang="en" dirty="0" err="1">
                <a:solidFill>
                  <a:srgbClr val="0E101A"/>
                </a:solidFill>
              </a:rPr>
              <a:t>flavour</a:t>
            </a:r>
            <a:r>
              <a:rPr lang="en" dirty="0">
                <a:solidFill>
                  <a:srgbClr val="0E101A"/>
                </a:solidFill>
              </a:rPr>
              <a:t> that is different from other fried chicken. More than just eating fried chicken, customers expect an element of surprise from the business itself. They are curious to try new things and tend to enjoy experimenting with products that are currently popular. (Refer to Customer Profiles)</a:t>
            </a:r>
            <a:endParaRPr dirty="0">
              <a:solidFill>
                <a:srgbClr val="0E101A"/>
              </a:solidFill>
            </a:endParaRPr>
          </a:p>
          <a:p>
            <a:pPr marL="457200" lvl="0" indent="-298450" algn="l" rtl="0">
              <a:lnSpc>
                <a:spcPct val="115000"/>
              </a:lnSpc>
              <a:spcBef>
                <a:spcPts val="0"/>
              </a:spcBef>
              <a:spcAft>
                <a:spcPts val="0"/>
              </a:spcAft>
              <a:buClr>
                <a:srgbClr val="0E101A"/>
              </a:buClr>
              <a:buSzPts val="1100"/>
              <a:buChar char="●"/>
            </a:pPr>
            <a:r>
              <a:rPr lang="en" dirty="0">
                <a:solidFill>
                  <a:srgbClr val="0E101A"/>
                </a:solidFill>
              </a:rPr>
              <a:t>Having a </a:t>
            </a:r>
            <a:r>
              <a:rPr lang="en" b="1" dirty="0" err="1">
                <a:solidFill>
                  <a:srgbClr val="0E101A"/>
                </a:solidFill>
              </a:rPr>
              <a:t>recognisable</a:t>
            </a:r>
            <a:r>
              <a:rPr lang="en" b="1" dirty="0">
                <a:solidFill>
                  <a:srgbClr val="0E101A"/>
                </a:solidFill>
              </a:rPr>
              <a:t> brand icon</a:t>
            </a:r>
            <a:r>
              <a:rPr lang="en" dirty="0">
                <a:solidFill>
                  <a:srgbClr val="0E101A"/>
                </a:solidFill>
              </a:rPr>
              <a:t> that can be easily identified. This serves as an important connection that the customers have with the business. A memorable and </a:t>
            </a:r>
            <a:r>
              <a:rPr lang="en" dirty="0" err="1">
                <a:solidFill>
                  <a:srgbClr val="0E101A"/>
                </a:solidFill>
              </a:rPr>
              <a:t>recognisable</a:t>
            </a:r>
            <a:r>
              <a:rPr lang="en" dirty="0">
                <a:solidFill>
                  <a:srgbClr val="0E101A"/>
                </a:solidFill>
              </a:rPr>
              <a:t> brand identity can evoke positive emotions and feelings, which can help to build brand loyalty.</a:t>
            </a:r>
            <a:endParaRPr dirty="0">
              <a:solidFill>
                <a:srgbClr val="0E101A"/>
              </a:solidFill>
            </a:endParaRPr>
          </a:p>
          <a:p>
            <a:pPr marL="457200" lvl="0" indent="-298450" algn="l" rtl="0">
              <a:lnSpc>
                <a:spcPct val="115000"/>
              </a:lnSpc>
              <a:spcBef>
                <a:spcPts val="0"/>
              </a:spcBef>
              <a:spcAft>
                <a:spcPts val="0"/>
              </a:spcAft>
              <a:buClr>
                <a:srgbClr val="0E101A"/>
              </a:buClr>
              <a:buSzPts val="1100"/>
              <a:buChar char="●"/>
            </a:pPr>
            <a:r>
              <a:rPr lang="en" dirty="0">
                <a:solidFill>
                  <a:srgbClr val="0E101A"/>
                </a:solidFill>
              </a:rPr>
              <a:t>Enjoy a </a:t>
            </a:r>
            <a:r>
              <a:rPr lang="en" b="1" dirty="0">
                <a:solidFill>
                  <a:srgbClr val="0E101A"/>
                </a:solidFill>
              </a:rPr>
              <a:t>unique brand experience</a:t>
            </a:r>
            <a:r>
              <a:rPr lang="en" dirty="0">
                <a:solidFill>
                  <a:srgbClr val="0E101A"/>
                </a:solidFill>
              </a:rPr>
              <a:t>, as More Batter goes beyond the food to provide an interactive and informative experience. Customers seeks positive and memorable experiences with the brand, and will stand to enjoy innovative marketing campaigns and perks provided by More Batter.</a:t>
            </a:r>
            <a:endParaRPr dirty="0">
              <a:solidFill>
                <a:srgbClr val="0E101A"/>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194a5e0d17_1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194a5e0d17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0E101A"/>
                </a:solidFill>
              </a:rPr>
              <a:t>From the customers’ perspective, the pains that customers experience are:</a:t>
            </a:r>
            <a:endParaRPr dirty="0">
              <a:solidFill>
                <a:srgbClr val="0E101A"/>
              </a:solidFill>
            </a:endParaRPr>
          </a:p>
          <a:p>
            <a:pPr marL="457200" lvl="0" indent="-298450" algn="l" rtl="0">
              <a:lnSpc>
                <a:spcPct val="115000"/>
              </a:lnSpc>
              <a:spcBef>
                <a:spcPts val="0"/>
              </a:spcBef>
              <a:spcAft>
                <a:spcPts val="0"/>
              </a:spcAft>
              <a:buClr>
                <a:srgbClr val="0E101A"/>
              </a:buClr>
              <a:buSzPts val="1100"/>
              <a:buChar char="●"/>
            </a:pPr>
            <a:r>
              <a:rPr lang="en" dirty="0">
                <a:solidFill>
                  <a:srgbClr val="0E101A"/>
                </a:solidFill>
              </a:rPr>
              <a:t>Comparing the price of More Batter’s fried chicken to that of its competitors, the price of More Batter’s fried chicken is much more </a:t>
            </a:r>
            <a:r>
              <a:rPr lang="en" b="1" dirty="0">
                <a:solidFill>
                  <a:srgbClr val="0E101A"/>
                </a:solidFill>
              </a:rPr>
              <a:t>expensive</a:t>
            </a:r>
            <a:r>
              <a:rPr lang="en" dirty="0">
                <a:solidFill>
                  <a:srgbClr val="0E101A"/>
                </a:solidFill>
              </a:rPr>
              <a:t>. (Refer to Survey Results in Annex - Most customers are only willing to pay lower price ranges for More Batter’s products.)</a:t>
            </a:r>
            <a:endParaRPr dirty="0">
              <a:solidFill>
                <a:srgbClr val="0E101A"/>
              </a:solidFill>
            </a:endParaRPr>
          </a:p>
          <a:p>
            <a:pPr marL="457200" lvl="0" indent="-298450" algn="l" rtl="0">
              <a:lnSpc>
                <a:spcPct val="115000"/>
              </a:lnSpc>
              <a:spcBef>
                <a:spcPts val="0"/>
              </a:spcBef>
              <a:spcAft>
                <a:spcPts val="0"/>
              </a:spcAft>
              <a:buClr>
                <a:srgbClr val="0E101A"/>
              </a:buClr>
              <a:buSzPts val="1100"/>
              <a:buChar char="●"/>
            </a:pPr>
            <a:r>
              <a:rPr lang="en" b="1" dirty="0">
                <a:solidFill>
                  <a:srgbClr val="0E101A"/>
                </a:solidFill>
              </a:rPr>
              <a:t>Hesitancy to try</a:t>
            </a:r>
            <a:r>
              <a:rPr lang="en" dirty="0">
                <a:solidFill>
                  <a:srgbClr val="0E101A"/>
                </a:solidFill>
              </a:rPr>
              <a:t> More Batter’s fried chicken. The reason for this stems from apprehensiveness and a lack of trust as they have limited exposure to the brand. Customers may fear that More Batter’s fried chicken would not meet their expectations, or that it would be a waste of money. (Refer to Survey Results in Annex - 77.8% of customers have never heard of the More Batter brand. 19.4% of customers have heard of the brand, but have not tried it yet.)</a:t>
            </a:r>
            <a:endParaRPr dirty="0">
              <a:solidFill>
                <a:srgbClr val="0E101A"/>
              </a:solidFill>
            </a:endParaRPr>
          </a:p>
          <a:p>
            <a:pPr marL="457200" lvl="0" indent="-298450" algn="l" rtl="0">
              <a:lnSpc>
                <a:spcPct val="115000"/>
              </a:lnSpc>
              <a:spcBef>
                <a:spcPts val="0"/>
              </a:spcBef>
              <a:spcAft>
                <a:spcPts val="0"/>
              </a:spcAft>
              <a:buClr>
                <a:srgbClr val="0E101A"/>
              </a:buClr>
              <a:buSzPts val="1100"/>
              <a:buChar char="●"/>
            </a:pPr>
            <a:r>
              <a:rPr lang="en" b="1" dirty="0">
                <a:solidFill>
                  <a:srgbClr val="0E101A"/>
                </a:solidFill>
              </a:rPr>
              <a:t>Lack of differentiation</a:t>
            </a:r>
            <a:r>
              <a:rPr lang="en" dirty="0">
                <a:solidFill>
                  <a:srgbClr val="0E101A"/>
                </a:solidFill>
              </a:rPr>
              <a:t> from the brand that deters customers from returning after their initial try. The fried chicken does not stand out from competitors and does not offer any unique features or benefits, which lead to customers failing to see a reason to leave their current brand to support a newer brand. (Refer to Customer Profiles and Survey Results in Annex - Feedback on reasons why customers are not keen to try More Batter.)</a:t>
            </a:r>
            <a:endParaRPr dirty="0">
              <a:solidFill>
                <a:srgbClr val="0E101A"/>
              </a:solidFill>
            </a:endParaRPr>
          </a:p>
          <a:p>
            <a:pPr marL="457200" lvl="0" indent="-298450" algn="l" rtl="0">
              <a:lnSpc>
                <a:spcPct val="115000"/>
              </a:lnSpc>
              <a:spcBef>
                <a:spcPts val="0"/>
              </a:spcBef>
              <a:spcAft>
                <a:spcPts val="0"/>
              </a:spcAft>
              <a:buClr>
                <a:srgbClr val="0E101A"/>
              </a:buClr>
              <a:buSzPts val="1100"/>
              <a:buChar char="●"/>
            </a:pPr>
            <a:r>
              <a:rPr lang="en" dirty="0">
                <a:solidFill>
                  <a:srgbClr val="0E101A"/>
                </a:solidFill>
              </a:rPr>
              <a:t>Customers </a:t>
            </a:r>
            <a:r>
              <a:rPr lang="en" b="1" dirty="0">
                <a:solidFill>
                  <a:srgbClr val="0E101A"/>
                </a:solidFill>
              </a:rPr>
              <a:t>do not see the value of an e-commerce brand</a:t>
            </a:r>
            <a:r>
              <a:rPr lang="en" dirty="0">
                <a:solidFill>
                  <a:srgbClr val="0E101A"/>
                </a:solidFill>
              </a:rPr>
              <a:t>, which can be attributed to a lack of personal touch that customers would otherwise experience in a physical store. (Refer to Survey Results in Annex - Feedback on reasons why customers are not keen to try More Batter.)</a:t>
            </a:r>
            <a:endParaRPr dirty="0">
              <a:solidFill>
                <a:srgbClr val="0E101A"/>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132310191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2132310191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 such, there is an impact on both customers and the business.</a:t>
            </a:r>
            <a:endParaRPr dirty="0"/>
          </a:p>
          <a:p>
            <a:pPr marL="0" lvl="0" indent="0" algn="l" rtl="0">
              <a:spcBef>
                <a:spcPts val="0"/>
              </a:spcBef>
              <a:spcAft>
                <a:spcPts val="0"/>
              </a:spcAft>
              <a:buNone/>
            </a:pPr>
            <a:endParaRPr dirty="0"/>
          </a:p>
          <a:p>
            <a:pPr marL="457200" lvl="0" indent="-298450" algn="l" rtl="0">
              <a:spcBef>
                <a:spcPts val="0"/>
              </a:spcBef>
              <a:spcAft>
                <a:spcPts val="0"/>
              </a:spcAft>
              <a:buClr>
                <a:schemeClr val="dk1"/>
              </a:buClr>
              <a:buSzPts val="1100"/>
              <a:buChar char="●"/>
            </a:pPr>
            <a:r>
              <a:rPr lang="en" b="1" dirty="0">
                <a:solidFill>
                  <a:schemeClr val="dk1"/>
                </a:solidFill>
              </a:rPr>
              <a:t>Missed opportunity due to unfamiliarity</a:t>
            </a:r>
            <a:endParaRPr b="1" dirty="0">
              <a:solidFill>
                <a:schemeClr val="dk1"/>
              </a:solidFill>
            </a:endParaRPr>
          </a:p>
          <a:p>
            <a:pPr marL="457200" lvl="0" indent="0" algn="l" rtl="0">
              <a:spcBef>
                <a:spcPts val="0"/>
              </a:spcBef>
              <a:spcAft>
                <a:spcPts val="0"/>
              </a:spcAft>
              <a:buNone/>
            </a:pPr>
            <a:r>
              <a:rPr lang="en" dirty="0">
                <a:solidFill>
                  <a:schemeClr val="dk1"/>
                </a:solidFill>
              </a:rPr>
              <a:t>Customers may miss out on the opportunity to try out new </a:t>
            </a:r>
            <a:r>
              <a:rPr lang="en" dirty="0" err="1">
                <a:solidFill>
                  <a:schemeClr val="dk1"/>
                </a:solidFill>
              </a:rPr>
              <a:t>flavour</a:t>
            </a:r>
            <a:r>
              <a:rPr lang="en" dirty="0">
                <a:solidFill>
                  <a:schemeClr val="dk1"/>
                </a:solidFill>
              </a:rPr>
              <a:t> options, choosing to stick to familiar brands, hence limiting their fried chicken experience. More Batter may not get the chance to prove itself and gain loyal customers if customers are not willing to try it. This can lead to missed opportunities for both the business and the customers.</a:t>
            </a:r>
            <a:endParaRPr dirty="0"/>
          </a:p>
          <a:p>
            <a:pPr marL="457200" lvl="0" indent="0" algn="l" rtl="0">
              <a:spcBef>
                <a:spcPts val="0"/>
              </a:spcBef>
              <a:spcAft>
                <a:spcPts val="0"/>
              </a:spcAft>
              <a:buNone/>
            </a:pPr>
            <a:endParaRPr dirty="0"/>
          </a:p>
          <a:p>
            <a:pPr marL="457200" lvl="0" indent="-298450" algn="l" rtl="0">
              <a:spcBef>
                <a:spcPts val="0"/>
              </a:spcBef>
              <a:spcAft>
                <a:spcPts val="0"/>
              </a:spcAft>
              <a:buSzPts val="1100"/>
              <a:buChar char="●"/>
            </a:pPr>
            <a:r>
              <a:rPr lang="en" b="1" dirty="0"/>
              <a:t>Lack of innovation for food </a:t>
            </a:r>
            <a:r>
              <a:rPr lang="en" b="1" dirty="0" err="1"/>
              <a:t>flavours</a:t>
            </a:r>
            <a:r>
              <a:rPr lang="en" b="1" dirty="0"/>
              <a:t>/trends</a:t>
            </a:r>
            <a:br>
              <a:rPr lang="en" dirty="0"/>
            </a:br>
            <a:r>
              <a:rPr lang="en" dirty="0"/>
              <a:t>The lack of innovation from the brand to attract customers will result in customers feeling detached from the brand, hindering opportunities for customers to connect with the brand and preventing More Batter from growing its brand loyalty.</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Thus, there is an unmet need and gap in the market when it comes to fried chicken.</a:t>
            </a:r>
            <a:endParaRPr lang="en" b="0" dirty="0">
              <a:solidFill>
                <a:schemeClr val="dk1"/>
              </a:solidFill>
            </a:endParaRPr>
          </a:p>
          <a:p>
            <a:pPr marL="0" lvl="0" indent="0" algn="l" rtl="0">
              <a:spcBef>
                <a:spcPts val="0"/>
              </a:spcBef>
              <a:spcAft>
                <a:spcPts val="0"/>
              </a:spcAft>
              <a:buClr>
                <a:schemeClr val="dk1"/>
              </a:buClr>
              <a:buSzPts val="1100"/>
              <a:buFont typeface="Arial"/>
              <a:buNone/>
            </a:pPr>
            <a:endParaRPr lang="en" b="0" dirty="0">
              <a:solidFill>
                <a:schemeClr val="dk1"/>
              </a:solidFill>
            </a:endParaRPr>
          </a:p>
          <a:p>
            <a:pPr marL="457200" lvl="1" indent="0" algn="l" rtl="0">
              <a:spcBef>
                <a:spcPts val="0"/>
              </a:spcBef>
              <a:spcAft>
                <a:spcPts val="0"/>
              </a:spcAft>
              <a:buClr>
                <a:schemeClr val="dk1"/>
              </a:buClr>
              <a:buSzPts val="1100"/>
              <a:buFont typeface="Arial"/>
              <a:buNone/>
            </a:pPr>
            <a:r>
              <a:rPr lang="en" b="1" dirty="0">
                <a:solidFill>
                  <a:schemeClr val="dk1"/>
                </a:solidFill>
              </a:rPr>
              <a:t>Lack of fresh new </a:t>
            </a:r>
            <a:r>
              <a:rPr lang="en" b="1" dirty="0" err="1">
                <a:solidFill>
                  <a:schemeClr val="dk1"/>
                </a:solidFill>
              </a:rPr>
              <a:t>flavours</a:t>
            </a:r>
            <a:endParaRPr b="1" dirty="0">
              <a:solidFill>
                <a:schemeClr val="dk1"/>
              </a:solidFill>
            </a:endParaRPr>
          </a:p>
          <a:p>
            <a:pPr marL="0" lvl="0" indent="457200" algn="l" rtl="0">
              <a:spcBef>
                <a:spcPts val="0"/>
              </a:spcBef>
              <a:spcAft>
                <a:spcPts val="0"/>
              </a:spcAft>
              <a:buClr>
                <a:schemeClr val="dk1"/>
              </a:buClr>
              <a:buSzPts val="1100"/>
              <a:buFont typeface="Arial"/>
              <a:buNone/>
            </a:pPr>
            <a:r>
              <a:rPr lang="en" dirty="0">
                <a:solidFill>
                  <a:schemeClr val="dk1"/>
                </a:solidFill>
              </a:rPr>
              <a:t>The current market competitors do not provide a wide variety of </a:t>
            </a:r>
            <a:r>
              <a:rPr lang="en" dirty="0" err="1">
                <a:solidFill>
                  <a:schemeClr val="dk1"/>
                </a:solidFill>
              </a:rPr>
              <a:t>flavours</a:t>
            </a:r>
            <a:r>
              <a:rPr lang="en" dirty="0">
                <a:solidFill>
                  <a:schemeClr val="dk1"/>
                </a:solidFill>
              </a:rPr>
              <a:t> to choose from, nor do they have a constant rotation of </a:t>
            </a:r>
            <a:r>
              <a:rPr lang="en" dirty="0" err="1">
                <a:solidFill>
                  <a:schemeClr val="dk1"/>
                </a:solidFill>
              </a:rPr>
              <a:t>flavours</a:t>
            </a:r>
            <a:r>
              <a:rPr lang="en" dirty="0">
                <a:solidFill>
                  <a:schemeClr val="dk1"/>
                </a:solidFill>
              </a:rPr>
              <a:t>. For instance,</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KFC - only offers original recipe and hot &amp; crispy</a:t>
            </a:r>
            <a:endParaRPr dirty="0">
              <a:solidFill>
                <a:schemeClr val="dk1"/>
              </a:solidFill>
            </a:endParaRPr>
          </a:p>
          <a:p>
            <a:pPr marL="914400" lvl="0" indent="-298450" algn="l" rtl="0">
              <a:spcBef>
                <a:spcPts val="0"/>
              </a:spcBef>
              <a:spcAft>
                <a:spcPts val="0"/>
              </a:spcAft>
              <a:buClr>
                <a:schemeClr val="dk1"/>
              </a:buClr>
              <a:buSzPts val="1100"/>
              <a:buChar char="●"/>
            </a:pPr>
            <a:r>
              <a:rPr lang="en" dirty="0">
                <a:solidFill>
                  <a:schemeClr val="dk1"/>
                </a:solidFill>
              </a:rPr>
              <a:t>4Fingers - only offers honey mustard, hot sauce, and soy garlic</a:t>
            </a:r>
            <a:endParaRPr dirty="0">
              <a:solidFill>
                <a:schemeClr val="dk1"/>
              </a:solidFill>
            </a:endParaRPr>
          </a:p>
          <a:p>
            <a:pPr marL="0" lvl="0" indent="457200" algn="l" rtl="0">
              <a:spcBef>
                <a:spcPts val="0"/>
              </a:spcBef>
              <a:spcAft>
                <a:spcPts val="0"/>
              </a:spcAft>
              <a:buClr>
                <a:schemeClr val="dk1"/>
              </a:buClr>
              <a:buSzPts val="1100"/>
              <a:buFont typeface="Arial"/>
              <a:buNone/>
            </a:pPr>
            <a:r>
              <a:rPr lang="en" dirty="0">
                <a:solidFill>
                  <a:schemeClr val="dk1"/>
                </a:solidFill>
              </a:rPr>
              <a:t>Having a limited variety of </a:t>
            </a:r>
            <a:r>
              <a:rPr lang="en" dirty="0" err="1">
                <a:solidFill>
                  <a:schemeClr val="dk1"/>
                </a:solidFill>
              </a:rPr>
              <a:t>flavours</a:t>
            </a:r>
            <a:r>
              <a:rPr lang="en" dirty="0">
                <a:solidFill>
                  <a:schemeClr val="dk1"/>
                </a:solidFill>
              </a:rPr>
              <a:t> to choose from will discourage customers from returning. Customers would just try once for the novelty and not return anymore as they have already tried it.</a:t>
            </a:r>
            <a:endParaRPr lang="en" b="0" dirty="0">
              <a:solidFill>
                <a:schemeClr val="dk1"/>
              </a:solidFill>
            </a:endParaRPr>
          </a:p>
          <a:p>
            <a:pPr marL="0" lvl="0" indent="457200" algn="l" rtl="0">
              <a:spcBef>
                <a:spcPts val="0"/>
              </a:spcBef>
              <a:spcAft>
                <a:spcPts val="0"/>
              </a:spcAft>
              <a:buClr>
                <a:schemeClr val="dk1"/>
              </a:buClr>
              <a:buSzPts val="1100"/>
              <a:buFont typeface="Arial"/>
              <a:buNone/>
            </a:pPr>
            <a:endParaRPr lang="en" b="0" dirty="0">
              <a:solidFill>
                <a:schemeClr val="dk1"/>
              </a:solidFill>
            </a:endParaRPr>
          </a:p>
          <a:p>
            <a:pPr marL="0" lvl="0" indent="457200" algn="l" rtl="0">
              <a:spcBef>
                <a:spcPts val="0"/>
              </a:spcBef>
              <a:spcAft>
                <a:spcPts val="0"/>
              </a:spcAft>
              <a:buClr>
                <a:schemeClr val="dk1"/>
              </a:buClr>
              <a:buSzPts val="1100"/>
              <a:buFont typeface="Arial"/>
              <a:buNone/>
            </a:pPr>
            <a:r>
              <a:rPr lang="en" b="1" dirty="0">
                <a:solidFill>
                  <a:schemeClr val="dk1"/>
                </a:solidFill>
              </a:rPr>
              <a:t>Lack of “all-in-one” experience</a:t>
            </a:r>
            <a:endParaRPr b="1" dirty="0">
              <a:solidFill>
                <a:schemeClr val="dk1"/>
              </a:solidFill>
            </a:endParaRPr>
          </a:p>
          <a:p>
            <a:pPr marL="457200" lvl="0" indent="0" algn="l" rtl="0">
              <a:spcBef>
                <a:spcPts val="0"/>
              </a:spcBef>
              <a:spcAft>
                <a:spcPts val="0"/>
              </a:spcAft>
              <a:buClr>
                <a:schemeClr val="dk1"/>
              </a:buClr>
              <a:buSzPts val="1100"/>
              <a:buFont typeface="Arial"/>
              <a:buNone/>
            </a:pPr>
            <a:r>
              <a:rPr lang="en" dirty="0">
                <a:solidFill>
                  <a:schemeClr val="dk1"/>
                </a:solidFill>
              </a:rPr>
              <a:t>The current market competitors are only focused on providing food to customers. There is nothing wrong with that inherently as the main job of a food brand like KFC and 4Fingers is to ensure that food provided are of a certain quality. However, providing an experience that goes beyond just the food through user-generated content or events etc. will help to attract customers.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291c5b1ee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1291c5b1ee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main target customer group will be </a:t>
            </a:r>
            <a:r>
              <a:rPr lang="en" b="1" dirty="0"/>
              <a:t>young Singaporean adults, aged 19 to 29 years old</a:t>
            </a:r>
            <a:r>
              <a:rPr lang="en" dirty="0"/>
              <a:t>. We will further segregate the main target group into two distinct groups.</a:t>
            </a:r>
            <a:endParaRPr lang="en" sz="1000" b="0" dirty="0">
              <a:solidFill>
                <a:schemeClr val="dk1"/>
              </a:solidFill>
              <a:highlight>
                <a:srgbClr val="FFFFFF"/>
              </a:highlight>
            </a:endParaRPr>
          </a:p>
          <a:p>
            <a:pPr marL="0" lvl="0" indent="0" algn="l" rtl="0">
              <a:spcBef>
                <a:spcPts val="0"/>
              </a:spcBef>
              <a:spcAft>
                <a:spcPts val="0"/>
              </a:spcAft>
              <a:buNone/>
            </a:pPr>
            <a:endParaRPr lang="en" sz="1000" b="0" dirty="0">
              <a:solidFill>
                <a:schemeClr val="dk1"/>
              </a:solidFill>
              <a:highlight>
                <a:srgbClr val="FFFFFF"/>
              </a:highlight>
            </a:endParaRPr>
          </a:p>
          <a:p>
            <a:pPr marL="457200" lvl="1" indent="0" algn="l" rtl="0">
              <a:spcBef>
                <a:spcPts val="0"/>
              </a:spcBef>
              <a:spcAft>
                <a:spcPts val="0"/>
              </a:spcAft>
              <a:buNone/>
            </a:pPr>
            <a:r>
              <a:rPr lang="en" b="1" dirty="0">
                <a:solidFill>
                  <a:schemeClr val="dk1"/>
                </a:solidFill>
              </a:rPr>
              <a:t>Tertiary Students (aged 19 to 25 years old)</a:t>
            </a:r>
            <a:endParaRPr b="1" dirty="0">
              <a:solidFill>
                <a:schemeClr val="dk1"/>
              </a:solidFill>
            </a:endParaRPr>
          </a:p>
          <a:p>
            <a:pPr marL="0" lvl="0" indent="0" algn="l" rtl="0">
              <a:spcBef>
                <a:spcPts val="0"/>
              </a:spcBef>
              <a:spcAft>
                <a:spcPts val="0"/>
              </a:spcAft>
              <a:buNone/>
            </a:pPr>
            <a:endParaRPr dirty="0">
              <a:solidFill>
                <a:schemeClr val="dk1"/>
              </a:solidFill>
            </a:endParaRPr>
          </a:p>
          <a:p>
            <a:pPr marL="457200" lvl="0" indent="0" algn="l" rtl="0">
              <a:spcBef>
                <a:spcPts val="0"/>
              </a:spcBef>
              <a:spcAft>
                <a:spcPts val="0"/>
              </a:spcAft>
              <a:buNone/>
            </a:pPr>
            <a:r>
              <a:rPr lang="en" dirty="0">
                <a:solidFill>
                  <a:schemeClr val="dk1"/>
                </a:solidFill>
              </a:rPr>
              <a:t>In 2022, the Ministry of Education (MOE) reported a total of 78,945 tertiary students enrolled in university in 2021. The National University of Singapore (NUS) had the highest enrolment, with a total of 31,191 students. This was closely followed by Nanyang Technological University (NTU) with a total of 24,074 students, and Singapore Management University (SMU) with a total of 9,580 students (Ministry of Education, 2022, p. 63). This shows that there is a substantial market size to tap on for this segment for More Batter. With NUS and NTU situated in the West region (NUS located at Clementi and NTU located at Boon Lay) and SMU situated in the Central region (located at City Hall), we can concentrate our marketing campaigns and distribution points in shopping malls located close to the universities to attract more customers from the tertiary students demographic.</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0" algn="l" rtl="0">
              <a:spcBef>
                <a:spcPts val="0"/>
              </a:spcBef>
              <a:spcAft>
                <a:spcPts val="0"/>
              </a:spcAft>
              <a:buNone/>
            </a:pPr>
            <a:r>
              <a:rPr lang="en" dirty="0">
                <a:solidFill>
                  <a:schemeClr val="dk1"/>
                </a:solidFill>
              </a:rPr>
              <a:t>Social media platforms such as Instagram, and video-sharing platforms such as YouTube and </a:t>
            </a:r>
            <a:r>
              <a:rPr lang="en" dirty="0" err="1">
                <a:solidFill>
                  <a:schemeClr val="dk1"/>
                </a:solidFill>
              </a:rPr>
              <a:t>TikTok</a:t>
            </a:r>
            <a:r>
              <a:rPr lang="en" dirty="0">
                <a:solidFill>
                  <a:schemeClr val="dk1"/>
                </a:solidFill>
              </a:rPr>
              <a:t> are most popular among Singapore’s adolescent population. According to </a:t>
            </a:r>
            <a:r>
              <a:rPr lang="en" dirty="0" err="1">
                <a:solidFill>
                  <a:schemeClr val="dk1"/>
                </a:solidFill>
              </a:rPr>
              <a:t>MapleTree</a:t>
            </a:r>
            <a:r>
              <a:rPr lang="en" dirty="0">
                <a:solidFill>
                  <a:schemeClr val="dk1"/>
                </a:solidFill>
              </a:rPr>
              <a:t>, 85% of Instagram users in Singapore are aged between 16-24 years old (</a:t>
            </a:r>
            <a:r>
              <a:rPr lang="en" dirty="0" err="1">
                <a:solidFill>
                  <a:schemeClr val="dk1"/>
                </a:solidFill>
              </a:rPr>
              <a:t>MapleTree</a:t>
            </a:r>
            <a:r>
              <a:rPr lang="en" dirty="0">
                <a:solidFill>
                  <a:schemeClr val="dk1"/>
                </a:solidFill>
              </a:rPr>
              <a:t> Media, n.d.). In addition, 9 out of 10 YouTube users are aged between 16-34 years old, while it is projected that 41% of </a:t>
            </a:r>
            <a:r>
              <a:rPr lang="en" dirty="0" err="1">
                <a:solidFill>
                  <a:schemeClr val="dk1"/>
                </a:solidFill>
              </a:rPr>
              <a:t>TikTok</a:t>
            </a:r>
            <a:r>
              <a:rPr lang="en" dirty="0">
                <a:solidFill>
                  <a:schemeClr val="dk1"/>
                </a:solidFill>
              </a:rPr>
              <a:t> users are aged between 16-34 years old (Commission Factory, 2023). As such, we can tap on these tech-savvy tertiary students to create user-generated content on popular social media platforms to promote our brand.</a:t>
            </a:r>
            <a:endParaRPr dirty="0">
              <a:solidFill>
                <a:schemeClr val="dk1"/>
              </a:solidFill>
            </a:endParaRPr>
          </a:p>
          <a:p>
            <a:pPr marL="457200" lvl="0" indent="0" algn="l" rtl="0">
              <a:lnSpc>
                <a:spcPct val="115000"/>
              </a:lnSpc>
              <a:spcBef>
                <a:spcPts val="900"/>
              </a:spcBef>
              <a:spcAft>
                <a:spcPts val="0"/>
              </a:spcAft>
              <a:buClr>
                <a:schemeClr val="dk1"/>
              </a:buClr>
              <a:buSzPts val="1100"/>
              <a:buFont typeface="Arial"/>
              <a:buNone/>
            </a:pPr>
            <a:r>
              <a:rPr lang="en" dirty="0">
                <a:solidFill>
                  <a:schemeClr val="dk1"/>
                </a:solidFill>
              </a:rPr>
              <a:t>Characteristics of tertiary students include being adventurous to try unique </a:t>
            </a:r>
            <a:r>
              <a:rPr lang="en" dirty="0" err="1">
                <a:solidFill>
                  <a:schemeClr val="dk1"/>
                </a:solidFill>
              </a:rPr>
              <a:t>flavours</a:t>
            </a:r>
            <a:r>
              <a:rPr lang="en" dirty="0">
                <a:solidFill>
                  <a:schemeClr val="dk1"/>
                </a:solidFill>
              </a:rPr>
              <a:t> and being followers of new trends. These are further backed up by our interviews conducted on our target customers (Refer to the next slide on Customer Profiles).</a:t>
            </a:r>
            <a:endParaRPr lang="en" b="0" dirty="0">
              <a:solidFill>
                <a:schemeClr val="dk1"/>
              </a:solidFill>
            </a:endParaRPr>
          </a:p>
          <a:p>
            <a:pPr marL="457200" lvl="0" indent="0" algn="l" rtl="0">
              <a:lnSpc>
                <a:spcPct val="115000"/>
              </a:lnSpc>
              <a:spcBef>
                <a:spcPts val="900"/>
              </a:spcBef>
              <a:spcAft>
                <a:spcPts val="0"/>
              </a:spcAft>
              <a:buClr>
                <a:schemeClr val="dk1"/>
              </a:buClr>
              <a:buSzPts val="1100"/>
              <a:buFont typeface="Arial"/>
              <a:buNone/>
            </a:pPr>
            <a:endParaRPr lang="en" b="0" dirty="0">
              <a:solidFill>
                <a:schemeClr val="dk1"/>
              </a:solidFill>
            </a:endParaRPr>
          </a:p>
          <a:p>
            <a:pPr marL="457200" lvl="0" indent="0" algn="l" rtl="0">
              <a:lnSpc>
                <a:spcPct val="115000"/>
              </a:lnSpc>
              <a:spcBef>
                <a:spcPts val="900"/>
              </a:spcBef>
              <a:spcAft>
                <a:spcPts val="0"/>
              </a:spcAft>
              <a:buClr>
                <a:schemeClr val="dk1"/>
              </a:buClr>
              <a:buSzPts val="1100"/>
              <a:buFont typeface="Arial"/>
              <a:buNone/>
            </a:pPr>
            <a:r>
              <a:rPr lang="en" b="1" dirty="0"/>
              <a:t>Young Working Adults (aged 25 to 29 years old)</a:t>
            </a:r>
            <a:endParaRPr b="1" dirty="0"/>
          </a:p>
          <a:p>
            <a:pPr marL="0" lvl="0" indent="0" algn="l" rtl="0">
              <a:spcBef>
                <a:spcPts val="0"/>
              </a:spcBef>
              <a:spcAft>
                <a:spcPts val="0"/>
              </a:spcAft>
              <a:buNone/>
            </a:pPr>
            <a:endParaRPr dirty="0"/>
          </a:p>
          <a:p>
            <a:pPr marL="457200" lvl="0" indent="0" algn="l" rtl="0">
              <a:spcBef>
                <a:spcPts val="0"/>
              </a:spcBef>
              <a:spcAft>
                <a:spcPts val="0"/>
              </a:spcAft>
              <a:buNone/>
            </a:pPr>
            <a:r>
              <a:rPr lang="en" dirty="0"/>
              <a:t>According to the Singapore Department of Statistics, there are 193,000 Singaporean working adults aged 25 to 29 years old (8.21%), out of a total of 2,350,400, who are employed as of 2022 (Singapore Department of Statistics, 2022). Hence, there is a substantial market size to tap on for this segment for More Batter.</a:t>
            </a:r>
            <a:endParaRPr dirty="0"/>
          </a:p>
          <a:p>
            <a:pPr marL="457200" lvl="0" indent="0" algn="l" rtl="0">
              <a:spcBef>
                <a:spcPts val="0"/>
              </a:spcBef>
              <a:spcAft>
                <a:spcPts val="0"/>
              </a:spcAft>
              <a:buNone/>
            </a:pPr>
            <a:endParaRPr dirty="0"/>
          </a:p>
          <a:p>
            <a:pPr marL="457200" lvl="0" indent="0" algn="l" rtl="0">
              <a:spcBef>
                <a:spcPts val="0"/>
              </a:spcBef>
              <a:spcAft>
                <a:spcPts val="0"/>
              </a:spcAft>
              <a:buNone/>
            </a:pPr>
            <a:r>
              <a:rPr lang="en" dirty="0"/>
              <a:t>This group of young working adults earn a higher income than their younger counterparts. According to </a:t>
            </a:r>
            <a:r>
              <a:rPr lang="en" dirty="0" err="1"/>
              <a:t>Workclass</a:t>
            </a:r>
            <a:r>
              <a:rPr lang="en" dirty="0"/>
              <a:t>, Singaporean young working adults aged 25-29 have an average monthly gross income of $3,500 (compared to $2,329 for those aged 20-24, and $1,000 for those aged 15-19) (</a:t>
            </a:r>
            <a:r>
              <a:rPr lang="en" dirty="0" err="1"/>
              <a:t>Rahmad</a:t>
            </a:r>
            <a:r>
              <a:rPr lang="en" dirty="0"/>
              <a:t>, 2023). This shows that they have greater financial capability and a higher purchasing power to be able to spend on the relatively expensive boneless fried chicken.</a:t>
            </a:r>
            <a:endParaRPr dirty="0"/>
          </a:p>
          <a:p>
            <a:pPr marL="457200" lvl="0" indent="0" algn="l" rtl="0">
              <a:spcBef>
                <a:spcPts val="0"/>
              </a:spcBef>
              <a:spcAft>
                <a:spcPts val="0"/>
              </a:spcAft>
              <a:buNone/>
            </a:pPr>
            <a:endParaRPr dirty="0"/>
          </a:p>
          <a:p>
            <a:pPr marL="457200" lvl="0" indent="0" algn="l" rtl="0">
              <a:spcBef>
                <a:spcPts val="0"/>
              </a:spcBef>
              <a:spcAft>
                <a:spcPts val="0"/>
              </a:spcAft>
              <a:buNone/>
            </a:pPr>
            <a:r>
              <a:rPr lang="en" dirty="0"/>
              <a:t>Furthermore, the majority of Singaporean working adults (aged 15 and above surveyed) work at the Central Business District, the Downtown Core (12.9%). This is closely followed by Queenstown (6.0%), </a:t>
            </a:r>
            <a:r>
              <a:rPr lang="en" dirty="0" err="1"/>
              <a:t>Geylang</a:t>
            </a:r>
            <a:r>
              <a:rPr lang="en" dirty="0"/>
              <a:t> (5.3%), Bukit Merah (4.7%), and Tampines (3.8%) (Singapore Department of Statistics, 2020, p. 27). This means that during lunch breaks and after work, young working adults would likely shop and dine at the nearby shopping malls in these districts. As such, </a:t>
            </a:r>
            <a:r>
              <a:rPr lang="en" dirty="0">
                <a:solidFill>
                  <a:schemeClr val="dk1"/>
                </a:solidFill>
              </a:rPr>
              <a:t>we can concentrate our marketing campaigns and distribution points in shopping malls located within or near these districts to attract more customers from the young working adults demographic.</a:t>
            </a:r>
          </a:p>
          <a:p>
            <a:pPr marL="457200" lvl="0" indent="0" algn="l" rtl="0">
              <a:spcBef>
                <a:spcPts val="0"/>
              </a:spcBef>
              <a:spcAft>
                <a:spcPts val="0"/>
              </a:spcAft>
              <a:buNone/>
            </a:pPr>
            <a:endParaRPr dirty="0"/>
          </a:p>
          <a:p>
            <a:pPr marL="0" lvl="0" indent="0" algn="l" rtl="0">
              <a:lnSpc>
                <a:spcPct val="115000"/>
              </a:lnSpc>
              <a:spcBef>
                <a:spcPts val="900"/>
              </a:spcBef>
              <a:spcAft>
                <a:spcPts val="0"/>
              </a:spcAft>
              <a:buClr>
                <a:schemeClr val="dk1"/>
              </a:buClr>
              <a:buSzPts val="1100"/>
              <a:buFont typeface="Arial"/>
              <a:buNone/>
            </a:pPr>
            <a:r>
              <a:rPr lang="en" dirty="0">
                <a:solidFill>
                  <a:schemeClr val="dk1"/>
                </a:solidFill>
              </a:rPr>
              <a:t>Ministry of Education. (2022) </a:t>
            </a:r>
            <a:r>
              <a:rPr lang="en" i="1" dirty="0">
                <a:solidFill>
                  <a:schemeClr val="dk1"/>
                </a:solidFill>
              </a:rPr>
              <a:t>Education Statistics Digest 2022</a:t>
            </a:r>
            <a:r>
              <a:rPr lang="en" dirty="0">
                <a:solidFill>
                  <a:schemeClr val="dk1"/>
                </a:solidFill>
              </a:rPr>
              <a:t>. </a:t>
            </a:r>
            <a:r>
              <a:rPr lang="en" u="sng" dirty="0">
                <a:solidFill>
                  <a:schemeClr val="hlink"/>
                </a:solidFill>
                <a:hlinkClick r:id="rId3"/>
              </a:rPr>
              <a:t>https://www.moe.gov.sg/-/media/files/about-us/education-statistics-digest-2022.ashx</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dirty="0" err="1">
                <a:solidFill>
                  <a:schemeClr val="dk1"/>
                </a:solidFill>
              </a:rPr>
              <a:t>MapleTree</a:t>
            </a:r>
            <a:r>
              <a:rPr lang="en" dirty="0">
                <a:solidFill>
                  <a:schemeClr val="dk1"/>
                </a:solidFill>
              </a:rPr>
              <a:t> Media. (n.d.) </a:t>
            </a:r>
            <a:r>
              <a:rPr lang="en" i="1" dirty="0">
                <a:solidFill>
                  <a:schemeClr val="dk1"/>
                </a:solidFill>
              </a:rPr>
              <a:t>Singapore Social Media Statistics You Should Know Of</a:t>
            </a:r>
            <a:r>
              <a:rPr lang="en" dirty="0">
                <a:solidFill>
                  <a:schemeClr val="dk1"/>
                </a:solidFill>
              </a:rPr>
              <a:t>. </a:t>
            </a:r>
            <a:r>
              <a:rPr lang="en" u="sng" dirty="0">
                <a:solidFill>
                  <a:schemeClr val="hlink"/>
                </a:solidFill>
                <a:hlinkClick r:id="rId4"/>
              </a:rPr>
              <a:t>https://mapletreemedia.com/singapore-social-media-statistic/</a:t>
            </a:r>
            <a:endParaRPr dirty="0">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200000"/>
              </a:lnSpc>
              <a:spcBef>
                <a:spcPts val="0"/>
              </a:spcBef>
              <a:spcAft>
                <a:spcPts val="0"/>
              </a:spcAft>
              <a:buNone/>
            </a:pPr>
            <a:r>
              <a:rPr lang="en" dirty="0">
                <a:solidFill>
                  <a:schemeClr val="dk1"/>
                </a:solidFill>
              </a:rPr>
              <a:t>Commission Factory. (2023) </a:t>
            </a:r>
            <a:r>
              <a:rPr lang="en" i="1" dirty="0">
                <a:solidFill>
                  <a:schemeClr val="dk1"/>
                </a:solidFill>
              </a:rPr>
              <a:t>Singapore Social Media Statistics and Facts 2023</a:t>
            </a:r>
            <a:r>
              <a:rPr lang="en" dirty="0">
                <a:solidFill>
                  <a:schemeClr val="dk1"/>
                </a:solidFill>
              </a:rPr>
              <a:t>. </a:t>
            </a:r>
            <a:r>
              <a:rPr lang="en" u="sng" dirty="0">
                <a:solidFill>
                  <a:schemeClr val="hlink"/>
                </a:solidFill>
                <a:hlinkClick r:id="rId5"/>
              </a:rPr>
              <a:t>https://blog.commissionfactory.com/affiliate-marketing/singapore-social-media-statistics</a:t>
            </a:r>
            <a:endParaRPr dirty="0"/>
          </a:p>
          <a:p>
            <a:pPr marL="0" lvl="0" indent="0" algn="l" rtl="0">
              <a:spcBef>
                <a:spcPts val="0"/>
              </a:spcBef>
              <a:spcAft>
                <a:spcPts val="0"/>
              </a:spcAft>
              <a:buNone/>
            </a:pPr>
            <a:r>
              <a:rPr lang="en" dirty="0"/>
              <a:t>Singapore Department of Statistics (2022). </a:t>
            </a:r>
            <a:r>
              <a:rPr lang="en" i="1" dirty="0"/>
              <a:t>Total Residents Aged 15 Years And Over By </a:t>
            </a:r>
            <a:r>
              <a:rPr lang="en" i="1" dirty="0" err="1"/>
              <a:t>Labour</a:t>
            </a:r>
            <a:r>
              <a:rPr lang="en" i="1" dirty="0"/>
              <a:t> Force Status And Age Group, End June</a:t>
            </a:r>
            <a:r>
              <a:rPr lang="en" dirty="0"/>
              <a:t>. </a:t>
            </a:r>
            <a:r>
              <a:rPr lang="en" u="sng" dirty="0">
                <a:solidFill>
                  <a:schemeClr val="hlink"/>
                </a:solidFill>
                <a:hlinkClick r:id="rId6"/>
              </a:rPr>
              <a:t>https://tablebuilder.singstat.gov.sg/table/TS/M182091</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 dirty="0" err="1"/>
              <a:t>Rahmad</a:t>
            </a:r>
            <a:r>
              <a:rPr lang="en" dirty="0"/>
              <a:t> (2023). </a:t>
            </a:r>
            <a:r>
              <a:rPr lang="en" i="1" dirty="0"/>
              <a:t>Average Salary in Singapore by Age, Experience and Education Level</a:t>
            </a:r>
            <a:r>
              <a:rPr lang="en" dirty="0"/>
              <a:t>. </a:t>
            </a:r>
            <a:r>
              <a:rPr lang="en" dirty="0" err="1"/>
              <a:t>Workclass</a:t>
            </a:r>
            <a:r>
              <a:rPr lang="en" dirty="0"/>
              <a:t>. </a:t>
            </a:r>
            <a:r>
              <a:rPr lang="en" u="sng" dirty="0">
                <a:solidFill>
                  <a:schemeClr val="hlink"/>
                </a:solidFill>
                <a:hlinkClick r:id="rId7"/>
              </a:rPr>
              <a:t>https://workclass.co/singapore/blogs/average-salary-in-singapore-by-age-and-experience/</a:t>
            </a:r>
            <a:endParaRPr dirty="0"/>
          </a:p>
          <a:p>
            <a:pPr marL="457200" lvl="0" indent="0" algn="l" rtl="0">
              <a:spcBef>
                <a:spcPts val="0"/>
              </a:spcBef>
              <a:spcAft>
                <a:spcPts val="0"/>
              </a:spcAft>
              <a:buNone/>
            </a:pPr>
            <a:endParaRPr dirty="0"/>
          </a:p>
          <a:p>
            <a:pPr marL="0" lvl="0" indent="0" algn="l" rtl="0">
              <a:spcBef>
                <a:spcPts val="0"/>
              </a:spcBef>
              <a:spcAft>
                <a:spcPts val="0"/>
              </a:spcAft>
              <a:buClr>
                <a:srgbClr val="000000"/>
              </a:buClr>
              <a:buSzPts val="1100"/>
              <a:buFont typeface="Arial"/>
              <a:buNone/>
            </a:pPr>
            <a:r>
              <a:rPr lang="en" dirty="0"/>
              <a:t>Singapore Department of Statistics (2020). </a:t>
            </a:r>
            <a:r>
              <a:rPr lang="en" i="1" dirty="0"/>
              <a:t>Census of Population 2020 Statistical Release 2: Households, Geographic Distribution, Transport and Difficulty in Basic Activities</a:t>
            </a:r>
            <a:r>
              <a:rPr lang="en" dirty="0"/>
              <a:t>. </a:t>
            </a:r>
            <a:r>
              <a:rPr lang="en" u="sng" dirty="0">
                <a:solidFill>
                  <a:schemeClr val="hlink"/>
                </a:solidFill>
                <a:hlinkClick r:id="rId8"/>
              </a:rPr>
              <a:t>https://www.parliament.gov.sg/docs/default-source/default-document-library/cop2020sr2.pdf</a:t>
            </a:r>
            <a:endParaRPr strike="sngStrike"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png"/><Relationship Id="rId7" Type="http://schemas.openxmlformats.org/officeDocument/2006/relationships/hyperlink" Target="http://bit.ly/2TtBDfr" TargetMode="External"/><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3.png"/><Relationship Id="rId9"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247609" y="3850725"/>
            <a:ext cx="2371231" cy="2162826"/>
          </a:xfrm>
          <a:prstGeom prst="rect">
            <a:avLst/>
          </a:prstGeom>
          <a:noFill/>
          <a:ln>
            <a:noFill/>
          </a:ln>
        </p:spPr>
      </p:pic>
      <p:pic>
        <p:nvPicPr>
          <p:cNvPr id="10" name="Google Shape;10;p2"/>
          <p:cNvPicPr preferRelativeResize="0"/>
          <p:nvPr/>
        </p:nvPicPr>
        <p:blipFill>
          <a:blip r:embed="rId3">
            <a:alphaModFix/>
          </a:blip>
          <a:stretch>
            <a:fillRect/>
          </a:stretch>
        </p:blipFill>
        <p:spPr>
          <a:xfrm>
            <a:off x="7150925" y="-267550"/>
            <a:ext cx="2555950" cy="2162823"/>
          </a:xfrm>
          <a:prstGeom prst="rect">
            <a:avLst/>
          </a:prstGeom>
          <a:noFill/>
          <a:ln>
            <a:noFill/>
          </a:ln>
        </p:spPr>
      </p:pic>
      <p:pic>
        <p:nvPicPr>
          <p:cNvPr id="11" name="Google Shape;11;p2"/>
          <p:cNvPicPr preferRelativeResize="0"/>
          <p:nvPr/>
        </p:nvPicPr>
        <p:blipFill>
          <a:blip r:embed="rId4">
            <a:alphaModFix/>
          </a:blip>
          <a:stretch>
            <a:fillRect/>
          </a:stretch>
        </p:blipFill>
        <p:spPr>
          <a:xfrm rot="1437252">
            <a:off x="2697133" y="3669102"/>
            <a:ext cx="3230949" cy="2946997"/>
          </a:xfrm>
          <a:prstGeom prst="rect">
            <a:avLst/>
          </a:prstGeom>
          <a:noFill/>
          <a:ln>
            <a:noFill/>
          </a:ln>
        </p:spPr>
      </p:pic>
      <p:pic>
        <p:nvPicPr>
          <p:cNvPr id="12" name="Google Shape;12;p2"/>
          <p:cNvPicPr preferRelativeResize="0"/>
          <p:nvPr/>
        </p:nvPicPr>
        <p:blipFill>
          <a:blip r:embed="rId5">
            <a:alphaModFix/>
          </a:blip>
          <a:stretch>
            <a:fillRect/>
          </a:stretch>
        </p:blipFill>
        <p:spPr>
          <a:xfrm rot="2700010">
            <a:off x="2358344" y="-1693282"/>
            <a:ext cx="2359710" cy="2700790"/>
          </a:xfrm>
          <a:prstGeom prst="rect">
            <a:avLst/>
          </a:prstGeom>
          <a:noFill/>
          <a:ln>
            <a:noFill/>
          </a:ln>
        </p:spPr>
      </p:pic>
      <p:pic>
        <p:nvPicPr>
          <p:cNvPr id="13" name="Google Shape;13;p2"/>
          <p:cNvPicPr preferRelativeResize="0"/>
          <p:nvPr/>
        </p:nvPicPr>
        <p:blipFill>
          <a:blip r:embed="rId3">
            <a:alphaModFix/>
          </a:blip>
          <a:stretch>
            <a:fillRect/>
          </a:stretch>
        </p:blipFill>
        <p:spPr>
          <a:xfrm rot="3121046" flipH="1">
            <a:off x="-587302" y="3666719"/>
            <a:ext cx="2683804" cy="2271012"/>
          </a:xfrm>
          <a:prstGeom prst="rect">
            <a:avLst/>
          </a:prstGeom>
          <a:noFill/>
          <a:ln>
            <a:noFill/>
          </a:ln>
        </p:spPr>
      </p:pic>
      <p:pic>
        <p:nvPicPr>
          <p:cNvPr id="14" name="Google Shape;14;p2"/>
          <p:cNvPicPr preferRelativeResize="0"/>
          <p:nvPr/>
        </p:nvPicPr>
        <p:blipFill>
          <a:blip r:embed="rId6">
            <a:alphaModFix/>
          </a:blip>
          <a:stretch>
            <a:fillRect/>
          </a:stretch>
        </p:blipFill>
        <p:spPr>
          <a:xfrm rot="-7699578">
            <a:off x="-306688" y="-419874"/>
            <a:ext cx="1679891" cy="1771593"/>
          </a:xfrm>
          <a:prstGeom prst="rect">
            <a:avLst/>
          </a:prstGeom>
          <a:noFill/>
          <a:ln>
            <a:noFill/>
          </a:ln>
        </p:spPr>
      </p:pic>
      <p:pic>
        <p:nvPicPr>
          <p:cNvPr id="15" name="Google Shape;15;p2"/>
          <p:cNvPicPr preferRelativeResize="0"/>
          <p:nvPr/>
        </p:nvPicPr>
        <p:blipFill rotWithShape="1">
          <a:blip r:embed="rId7">
            <a:alphaModFix/>
          </a:blip>
          <a:srcRect l="30261" t="17873" r="40160" b="22289"/>
          <a:stretch/>
        </p:blipFill>
        <p:spPr>
          <a:xfrm rot="-10217059">
            <a:off x="4938501" y="-1367388"/>
            <a:ext cx="1770650" cy="2390851"/>
          </a:xfrm>
          <a:prstGeom prst="rect">
            <a:avLst/>
          </a:prstGeom>
          <a:noFill/>
          <a:ln>
            <a:noFill/>
          </a:ln>
        </p:spPr>
      </p:pic>
      <p:sp>
        <p:nvSpPr>
          <p:cNvPr id="16" name="Google Shape;16;p2"/>
          <p:cNvSpPr txBox="1">
            <a:spLocks noGrp="1"/>
          </p:cNvSpPr>
          <p:nvPr>
            <p:ph type="ctrTitle"/>
          </p:nvPr>
        </p:nvSpPr>
        <p:spPr>
          <a:xfrm>
            <a:off x="715100" y="1255525"/>
            <a:ext cx="5139300" cy="19902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Clr>
                <a:srgbClr val="191919"/>
              </a:buClr>
              <a:buSzPts val="5200"/>
              <a:buNone/>
              <a:defRPr sz="8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724025" y="3213528"/>
            <a:ext cx="5139300" cy="4356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
        <p:cNvGrpSpPr/>
        <p:nvPr/>
      </p:nvGrpSpPr>
      <p:grpSpPr>
        <a:xfrm>
          <a:off x="0" y="0"/>
          <a:ext cx="0" cy="0"/>
          <a:chOff x="0" y="0"/>
          <a:chExt cx="0" cy="0"/>
        </a:xfrm>
      </p:grpSpPr>
      <p:pic>
        <p:nvPicPr>
          <p:cNvPr id="83" name="Google Shape;83;p11"/>
          <p:cNvPicPr preferRelativeResize="0"/>
          <p:nvPr/>
        </p:nvPicPr>
        <p:blipFill>
          <a:blip r:embed="rId2">
            <a:alphaModFix/>
          </a:blip>
          <a:stretch>
            <a:fillRect/>
          </a:stretch>
        </p:blipFill>
        <p:spPr>
          <a:xfrm rot="9362754" flipH="1">
            <a:off x="1995970" y="-1253125"/>
            <a:ext cx="2926185" cy="2538526"/>
          </a:xfrm>
          <a:prstGeom prst="rect">
            <a:avLst/>
          </a:prstGeom>
          <a:noFill/>
          <a:ln>
            <a:noFill/>
          </a:ln>
        </p:spPr>
      </p:pic>
      <p:pic>
        <p:nvPicPr>
          <p:cNvPr id="84" name="Google Shape;84;p11"/>
          <p:cNvPicPr preferRelativeResize="0"/>
          <p:nvPr/>
        </p:nvPicPr>
        <p:blipFill>
          <a:blip r:embed="rId3">
            <a:alphaModFix/>
          </a:blip>
          <a:stretch>
            <a:fillRect/>
          </a:stretch>
        </p:blipFill>
        <p:spPr>
          <a:xfrm rot="-8100000">
            <a:off x="6477228" y="3625219"/>
            <a:ext cx="2555950" cy="2162823"/>
          </a:xfrm>
          <a:prstGeom prst="rect">
            <a:avLst/>
          </a:prstGeom>
          <a:noFill/>
          <a:ln>
            <a:noFill/>
          </a:ln>
        </p:spPr>
      </p:pic>
      <p:pic>
        <p:nvPicPr>
          <p:cNvPr id="85" name="Google Shape;85;p11"/>
          <p:cNvPicPr preferRelativeResize="0"/>
          <p:nvPr/>
        </p:nvPicPr>
        <p:blipFill>
          <a:blip r:embed="rId4">
            <a:alphaModFix/>
          </a:blip>
          <a:stretch>
            <a:fillRect/>
          </a:stretch>
        </p:blipFill>
        <p:spPr>
          <a:xfrm rot="8099992" flipH="1">
            <a:off x="2729700" y="3794734"/>
            <a:ext cx="3030828" cy="3468913"/>
          </a:xfrm>
          <a:prstGeom prst="rect">
            <a:avLst/>
          </a:prstGeom>
          <a:noFill/>
          <a:ln>
            <a:noFill/>
          </a:ln>
        </p:spPr>
      </p:pic>
      <p:pic>
        <p:nvPicPr>
          <p:cNvPr id="86" name="Google Shape;86;p11"/>
          <p:cNvPicPr preferRelativeResize="0"/>
          <p:nvPr/>
        </p:nvPicPr>
        <p:blipFill>
          <a:blip r:embed="rId5">
            <a:alphaModFix/>
          </a:blip>
          <a:stretch>
            <a:fillRect/>
          </a:stretch>
        </p:blipFill>
        <p:spPr>
          <a:xfrm rot="6120552" flipH="1">
            <a:off x="-260569" y="-555673"/>
            <a:ext cx="1764606" cy="1860933"/>
          </a:xfrm>
          <a:prstGeom prst="rect">
            <a:avLst/>
          </a:prstGeom>
          <a:noFill/>
          <a:ln>
            <a:noFill/>
          </a:ln>
        </p:spPr>
      </p:pic>
      <p:pic>
        <p:nvPicPr>
          <p:cNvPr id="87" name="Google Shape;87;p11"/>
          <p:cNvPicPr preferRelativeResize="0"/>
          <p:nvPr/>
        </p:nvPicPr>
        <p:blipFill>
          <a:blip r:embed="rId5">
            <a:alphaModFix/>
          </a:blip>
          <a:stretch>
            <a:fillRect/>
          </a:stretch>
        </p:blipFill>
        <p:spPr>
          <a:xfrm rot="-8804073" flipH="1">
            <a:off x="7804173" y="-375585"/>
            <a:ext cx="1861451" cy="1963069"/>
          </a:xfrm>
          <a:prstGeom prst="rect">
            <a:avLst/>
          </a:prstGeom>
          <a:noFill/>
          <a:ln>
            <a:noFill/>
          </a:ln>
        </p:spPr>
      </p:pic>
      <p:pic>
        <p:nvPicPr>
          <p:cNvPr id="88" name="Google Shape;88;p11"/>
          <p:cNvPicPr preferRelativeResize="0"/>
          <p:nvPr/>
        </p:nvPicPr>
        <p:blipFill>
          <a:blip r:embed="rId4">
            <a:alphaModFix/>
          </a:blip>
          <a:stretch>
            <a:fillRect/>
          </a:stretch>
        </p:blipFill>
        <p:spPr>
          <a:xfrm rot="-7734055" flipH="1">
            <a:off x="8138099" y="1604766"/>
            <a:ext cx="1519356" cy="1738971"/>
          </a:xfrm>
          <a:prstGeom prst="rect">
            <a:avLst/>
          </a:prstGeom>
          <a:noFill/>
          <a:ln>
            <a:noFill/>
          </a:ln>
        </p:spPr>
      </p:pic>
      <p:pic>
        <p:nvPicPr>
          <p:cNvPr id="89" name="Google Shape;89;p11"/>
          <p:cNvPicPr preferRelativeResize="0"/>
          <p:nvPr/>
        </p:nvPicPr>
        <p:blipFill>
          <a:blip r:embed="rId4">
            <a:alphaModFix/>
          </a:blip>
          <a:stretch>
            <a:fillRect/>
          </a:stretch>
        </p:blipFill>
        <p:spPr>
          <a:xfrm rot="-5400057" flipH="1">
            <a:off x="-755356" y="1759279"/>
            <a:ext cx="1751141" cy="2004244"/>
          </a:xfrm>
          <a:prstGeom prst="rect">
            <a:avLst/>
          </a:prstGeom>
          <a:noFill/>
          <a:ln>
            <a:noFill/>
          </a:ln>
        </p:spPr>
      </p:pic>
      <p:sp>
        <p:nvSpPr>
          <p:cNvPr id="90" name="Google Shape;90;p11"/>
          <p:cNvSpPr txBox="1">
            <a:spLocks noGrp="1"/>
          </p:cNvSpPr>
          <p:nvPr>
            <p:ph type="title" hasCustomPrompt="1"/>
          </p:nvPr>
        </p:nvSpPr>
        <p:spPr>
          <a:xfrm>
            <a:off x="1284000" y="1346925"/>
            <a:ext cx="6576000" cy="17046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1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1" name="Google Shape;91;p11"/>
          <p:cNvSpPr txBox="1">
            <a:spLocks noGrp="1"/>
          </p:cNvSpPr>
          <p:nvPr>
            <p:ph type="subTitle" idx="1"/>
          </p:nvPr>
        </p:nvSpPr>
        <p:spPr>
          <a:xfrm>
            <a:off x="1284000" y="3160625"/>
            <a:ext cx="6576000" cy="34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92" name="Google Shape;92;p11"/>
          <p:cNvPicPr preferRelativeResize="0"/>
          <p:nvPr/>
        </p:nvPicPr>
        <p:blipFill rotWithShape="1">
          <a:blip r:embed="rId6">
            <a:alphaModFix/>
          </a:blip>
          <a:srcRect l="29143" t="10748" r="37579" b="15331"/>
          <a:stretch/>
        </p:blipFill>
        <p:spPr>
          <a:xfrm rot="4352650" flipH="1">
            <a:off x="20161" y="3558700"/>
            <a:ext cx="1656807" cy="2456554"/>
          </a:xfrm>
          <a:prstGeom prst="rect">
            <a:avLst/>
          </a:prstGeom>
          <a:noFill/>
          <a:ln>
            <a:noFill/>
          </a:ln>
        </p:spPr>
      </p:pic>
      <p:pic>
        <p:nvPicPr>
          <p:cNvPr id="93" name="Google Shape;93;p11"/>
          <p:cNvPicPr preferRelativeResize="0"/>
          <p:nvPr/>
        </p:nvPicPr>
        <p:blipFill rotWithShape="1">
          <a:blip r:embed="rId7">
            <a:alphaModFix/>
          </a:blip>
          <a:srcRect l="30261" t="17873" r="40160" b="22289"/>
          <a:stretch/>
        </p:blipFill>
        <p:spPr>
          <a:xfrm rot="-10305585">
            <a:off x="5880398" y="-1025597"/>
            <a:ext cx="1770657" cy="23908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720000" y="1670225"/>
            <a:ext cx="23760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hlink"/>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3"/>
          <p:cNvSpPr txBox="1">
            <a:spLocks noGrp="1"/>
          </p:cNvSpPr>
          <p:nvPr>
            <p:ph type="title" idx="2" hasCustomPrompt="1"/>
          </p:nvPr>
        </p:nvSpPr>
        <p:spPr>
          <a:xfrm>
            <a:off x="1271025" y="1159461"/>
            <a:ext cx="1271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253782"/>
            <a:ext cx="23760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3"/>
          </p:nvPr>
        </p:nvSpPr>
        <p:spPr>
          <a:xfrm>
            <a:off x="3383250" y="1670225"/>
            <a:ext cx="23775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hlink"/>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3"/>
          <p:cNvSpPr txBox="1">
            <a:spLocks noGrp="1"/>
          </p:cNvSpPr>
          <p:nvPr>
            <p:ph type="title" idx="4" hasCustomPrompt="1"/>
          </p:nvPr>
        </p:nvSpPr>
        <p:spPr>
          <a:xfrm>
            <a:off x="3932925" y="1159460"/>
            <a:ext cx="12753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subTitle" idx="5"/>
          </p:nvPr>
        </p:nvSpPr>
        <p:spPr>
          <a:xfrm>
            <a:off x="3383250" y="2253782"/>
            <a:ext cx="23775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3"/>
          <p:cNvSpPr txBox="1">
            <a:spLocks noGrp="1"/>
          </p:cNvSpPr>
          <p:nvPr>
            <p:ph type="title" idx="6"/>
          </p:nvPr>
        </p:nvSpPr>
        <p:spPr>
          <a:xfrm>
            <a:off x="6048000" y="1670225"/>
            <a:ext cx="23775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hlink"/>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3"/>
          <p:cNvSpPr txBox="1">
            <a:spLocks noGrp="1"/>
          </p:cNvSpPr>
          <p:nvPr>
            <p:ph type="title" idx="7" hasCustomPrompt="1"/>
          </p:nvPr>
        </p:nvSpPr>
        <p:spPr>
          <a:xfrm>
            <a:off x="6597675" y="1159460"/>
            <a:ext cx="12753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8"/>
          </p:nvPr>
        </p:nvSpPr>
        <p:spPr>
          <a:xfrm>
            <a:off x="6048000" y="2253782"/>
            <a:ext cx="23775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9"/>
          </p:nvPr>
        </p:nvSpPr>
        <p:spPr>
          <a:xfrm>
            <a:off x="720000" y="3524308"/>
            <a:ext cx="23760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hlink"/>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3"/>
          <p:cNvSpPr txBox="1">
            <a:spLocks noGrp="1"/>
          </p:cNvSpPr>
          <p:nvPr>
            <p:ph type="title" idx="13" hasCustomPrompt="1"/>
          </p:nvPr>
        </p:nvSpPr>
        <p:spPr>
          <a:xfrm>
            <a:off x="1271025" y="3029636"/>
            <a:ext cx="1271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4"/>
          </p:nvPr>
        </p:nvSpPr>
        <p:spPr>
          <a:xfrm>
            <a:off x="720000" y="4111617"/>
            <a:ext cx="23760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title" idx="15"/>
          </p:nvPr>
        </p:nvSpPr>
        <p:spPr>
          <a:xfrm>
            <a:off x="3383250" y="3524308"/>
            <a:ext cx="23775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hlink"/>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3"/>
          <p:cNvSpPr txBox="1">
            <a:spLocks noGrp="1"/>
          </p:cNvSpPr>
          <p:nvPr>
            <p:ph type="title" idx="16" hasCustomPrompt="1"/>
          </p:nvPr>
        </p:nvSpPr>
        <p:spPr>
          <a:xfrm>
            <a:off x="3932925" y="3029636"/>
            <a:ext cx="12753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7"/>
          </p:nvPr>
        </p:nvSpPr>
        <p:spPr>
          <a:xfrm>
            <a:off x="3383250" y="4111617"/>
            <a:ext cx="23775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title" idx="18"/>
          </p:nvPr>
        </p:nvSpPr>
        <p:spPr>
          <a:xfrm>
            <a:off x="6048000" y="3524308"/>
            <a:ext cx="2377500" cy="62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1800">
                <a:solidFill>
                  <a:schemeClr val="hlink"/>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13"/>
          <p:cNvSpPr txBox="1">
            <a:spLocks noGrp="1"/>
          </p:cNvSpPr>
          <p:nvPr>
            <p:ph type="title" idx="19" hasCustomPrompt="1"/>
          </p:nvPr>
        </p:nvSpPr>
        <p:spPr>
          <a:xfrm>
            <a:off x="6597675" y="3029636"/>
            <a:ext cx="12753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subTitle" idx="20"/>
          </p:nvPr>
        </p:nvSpPr>
        <p:spPr>
          <a:xfrm>
            <a:off x="6048000" y="4111617"/>
            <a:ext cx="23775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13"/>
          <p:cNvSpPr txBox="1">
            <a:spLocks noGrp="1"/>
          </p:cNvSpPr>
          <p:nvPr>
            <p:ph type="title" idx="21"/>
          </p:nvPr>
        </p:nvSpPr>
        <p:spPr>
          <a:xfrm>
            <a:off x="720000" y="37407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5" name="Google Shape;115;p13"/>
          <p:cNvPicPr preferRelativeResize="0"/>
          <p:nvPr/>
        </p:nvPicPr>
        <p:blipFill>
          <a:blip r:embed="rId2">
            <a:alphaModFix/>
          </a:blip>
          <a:stretch>
            <a:fillRect/>
          </a:stretch>
        </p:blipFill>
        <p:spPr>
          <a:xfrm rot="2956367">
            <a:off x="-611963" y="-1036031"/>
            <a:ext cx="2168101" cy="2298259"/>
          </a:xfrm>
          <a:prstGeom prst="rect">
            <a:avLst/>
          </a:prstGeom>
          <a:noFill/>
          <a:ln>
            <a:noFill/>
          </a:ln>
        </p:spPr>
      </p:pic>
      <p:pic>
        <p:nvPicPr>
          <p:cNvPr id="116" name="Google Shape;116;p13"/>
          <p:cNvPicPr preferRelativeResize="0"/>
          <p:nvPr/>
        </p:nvPicPr>
        <p:blipFill>
          <a:blip r:embed="rId3">
            <a:alphaModFix/>
          </a:blip>
          <a:stretch>
            <a:fillRect/>
          </a:stretch>
        </p:blipFill>
        <p:spPr>
          <a:xfrm rot="-5998685">
            <a:off x="7581646" y="-335521"/>
            <a:ext cx="1858782" cy="161253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4">
    <p:spTree>
      <p:nvGrpSpPr>
        <p:cNvPr id="1" name="Shape 117"/>
        <p:cNvGrpSpPr/>
        <p:nvPr/>
      </p:nvGrpSpPr>
      <p:grpSpPr>
        <a:xfrm>
          <a:off x="0" y="0"/>
          <a:ext cx="0" cy="0"/>
          <a:chOff x="0" y="0"/>
          <a:chExt cx="0" cy="0"/>
        </a:xfrm>
      </p:grpSpPr>
      <p:sp>
        <p:nvSpPr>
          <p:cNvPr id="118" name="Google Shape;118;p14"/>
          <p:cNvSpPr txBox="1">
            <a:spLocks noGrp="1"/>
          </p:cNvSpPr>
          <p:nvPr>
            <p:ph type="title"/>
          </p:nvPr>
        </p:nvSpPr>
        <p:spPr>
          <a:xfrm>
            <a:off x="2119025" y="1674250"/>
            <a:ext cx="2376000" cy="648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hlink"/>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4"/>
          <p:cNvSpPr txBox="1">
            <a:spLocks noGrp="1"/>
          </p:cNvSpPr>
          <p:nvPr>
            <p:ph type="title" idx="2" hasCustomPrompt="1"/>
          </p:nvPr>
        </p:nvSpPr>
        <p:spPr>
          <a:xfrm>
            <a:off x="841238" y="1921461"/>
            <a:ext cx="1271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4"/>
          <p:cNvSpPr txBox="1">
            <a:spLocks noGrp="1"/>
          </p:cNvSpPr>
          <p:nvPr>
            <p:ph type="subTitle" idx="1"/>
          </p:nvPr>
        </p:nvSpPr>
        <p:spPr>
          <a:xfrm>
            <a:off x="2119025" y="2337960"/>
            <a:ext cx="2376000" cy="5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4"/>
          <p:cNvSpPr txBox="1">
            <a:spLocks noGrp="1"/>
          </p:cNvSpPr>
          <p:nvPr>
            <p:ph type="title" idx="3"/>
          </p:nvPr>
        </p:nvSpPr>
        <p:spPr>
          <a:xfrm>
            <a:off x="5925275" y="1674250"/>
            <a:ext cx="2377500" cy="648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hlink"/>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4"/>
          <p:cNvSpPr txBox="1">
            <a:spLocks noGrp="1"/>
          </p:cNvSpPr>
          <p:nvPr>
            <p:ph type="title" idx="4" hasCustomPrompt="1"/>
          </p:nvPr>
        </p:nvSpPr>
        <p:spPr>
          <a:xfrm>
            <a:off x="4646138" y="1921460"/>
            <a:ext cx="12753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4"/>
          <p:cNvSpPr txBox="1">
            <a:spLocks noGrp="1"/>
          </p:cNvSpPr>
          <p:nvPr>
            <p:ph type="subTitle" idx="5"/>
          </p:nvPr>
        </p:nvSpPr>
        <p:spPr>
          <a:xfrm>
            <a:off x="5925275" y="2337960"/>
            <a:ext cx="2377500" cy="5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4"/>
          <p:cNvSpPr txBox="1">
            <a:spLocks noGrp="1"/>
          </p:cNvSpPr>
          <p:nvPr>
            <p:ph type="title" idx="6"/>
          </p:nvPr>
        </p:nvSpPr>
        <p:spPr>
          <a:xfrm>
            <a:off x="2119025" y="3379625"/>
            <a:ext cx="2376000" cy="648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hlink"/>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5" name="Google Shape;125;p14"/>
          <p:cNvSpPr txBox="1">
            <a:spLocks noGrp="1"/>
          </p:cNvSpPr>
          <p:nvPr>
            <p:ph type="title" idx="7" hasCustomPrompt="1"/>
          </p:nvPr>
        </p:nvSpPr>
        <p:spPr>
          <a:xfrm>
            <a:off x="841238" y="3639236"/>
            <a:ext cx="12711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4"/>
          <p:cNvSpPr txBox="1">
            <a:spLocks noGrp="1"/>
          </p:cNvSpPr>
          <p:nvPr>
            <p:ph type="subTitle" idx="8"/>
          </p:nvPr>
        </p:nvSpPr>
        <p:spPr>
          <a:xfrm>
            <a:off x="2119025" y="3956416"/>
            <a:ext cx="23760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14"/>
          <p:cNvSpPr txBox="1">
            <a:spLocks noGrp="1"/>
          </p:cNvSpPr>
          <p:nvPr>
            <p:ph type="title" idx="9"/>
          </p:nvPr>
        </p:nvSpPr>
        <p:spPr>
          <a:xfrm>
            <a:off x="5925275" y="3379625"/>
            <a:ext cx="2377500" cy="648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solidFill>
                  <a:schemeClr val="hlink"/>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8" name="Google Shape;128;p14"/>
          <p:cNvSpPr txBox="1">
            <a:spLocks noGrp="1"/>
          </p:cNvSpPr>
          <p:nvPr>
            <p:ph type="title" idx="13" hasCustomPrompt="1"/>
          </p:nvPr>
        </p:nvSpPr>
        <p:spPr>
          <a:xfrm>
            <a:off x="4646138" y="3639236"/>
            <a:ext cx="12753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4"/>
          <p:cNvSpPr txBox="1">
            <a:spLocks noGrp="1"/>
          </p:cNvSpPr>
          <p:nvPr>
            <p:ph type="subTitle" idx="14"/>
          </p:nvPr>
        </p:nvSpPr>
        <p:spPr>
          <a:xfrm>
            <a:off x="5925275" y="3956416"/>
            <a:ext cx="2377500" cy="5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4"/>
          <p:cNvSpPr txBox="1">
            <a:spLocks noGrp="1"/>
          </p:cNvSpPr>
          <p:nvPr>
            <p:ph type="title" idx="15"/>
          </p:nvPr>
        </p:nvSpPr>
        <p:spPr>
          <a:xfrm>
            <a:off x="720000" y="37407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31" name="Google Shape;131;p14"/>
          <p:cNvPicPr preferRelativeResize="0"/>
          <p:nvPr/>
        </p:nvPicPr>
        <p:blipFill>
          <a:blip r:embed="rId2">
            <a:alphaModFix/>
          </a:blip>
          <a:stretch>
            <a:fillRect/>
          </a:stretch>
        </p:blipFill>
        <p:spPr>
          <a:xfrm rot="21">
            <a:off x="-248979" y="-214595"/>
            <a:ext cx="1556158" cy="1781064"/>
          </a:xfrm>
          <a:prstGeom prst="rect">
            <a:avLst/>
          </a:prstGeom>
          <a:noFill/>
          <a:ln>
            <a:noFill/>
          </a:ln>
        </p:spPr>
      </p:pic>
      <p:pic>
        <p:nvPicPr>
          <p:cNvPr id="132" name="Google Shape;132;p14"/>
          <p:cNvPicPr preferRelativeResize="0"/>
          <p:nvPr/>
        </p:nvPicPr>
        <p:blipFill>
          <a:blip r:embed="rId3">
            <a:alphaModFix/>
          </a:blip>
          <a:stretch>
            <a:fillRect/>
          </a:stretch>
        </p:blipFill>
        <p:spPr>
          <a:xfrm rot="-5011800" flipH="1">
            <a:off x="7401421" y="-240931"/>
            <a:ext cx="1679902" cy="177159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rot="1959518">
            <a:off x="7944002" y="-1204676"/>
            <a:ext cx="2561097" cy="2931253"/>
          </a:xfrm>
          <a:prstGeom prst="rect">
            <a:avLst/>
          </a:prstGeom>
          <a:noFill/>
          <a:ln>
            <a:noFill/>
          </a:ln>
        </p:spPr>
      </p:pic>
      <p:pic>
        <p:nvPicPr>
          <p:cNvPr id="135" name="Google Shape;135;p15"/>
          <p:cNvPicPr preferRelativeResize="0"/>
          <p:nvPr/>
        </p:nvPicPr>
        <p:blipFill>
          <a:blip r:embed="rId3">
            <a:alphaModFix/>
          </a:blip>
          <a:stretch>
            <a:fillRect/>
          </a:stretch>
        </p:blipFill>
        <p:spPr>
          <a:xfrm rot="4260856" flipH="1">
            <a:off x="-1101552" y="-1232289"/>
            <a:ext cx="2555951" cy="2162824"/>
          </a:xfrm>
          <a:prstGeom prst="rect">
            <a:avLst/>
          </a:prstGeom>
          <a:noFill/>
          <a:ln>
            <a:noFill/>
          </a:ln>
        </p:spPr>
      </p:pic>
      <p:sp>
        <p:nvSpPr>
          <p:cNvPr id="136" name="Google Shape;136;p15"/>
          <p:cNvSpPr txBox="1">
            <a:spLocks noGrp="1"/>
          </p:cNvSpPr>
          <p:nvPr>
            <p:ph type="title"/>
          </p:nvPr>
        </p:nvSpPr>
        <p:spPr>
          <a:xfrm>
            <a:off x="4817700" y="2762424"/>
            <a:ext cx="31293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7" name="Google Shape;137;p15"/>
          <p:cNvSpPr txBox="1">
            <a:spLocks noGrp="1"/>
          </p:cNvSpPr>
          <p:nvPr>
            <p:ph type="subTitle" idx="1"/>
          </p:nvPr>
        </p:nvSpPr>
        <p:spPr>
          <a:xfrm>
            <a:off x="4817700" y="3067101"/>
            <a:ext cx="3129300" cy="9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5"/>
          <p:cNvSpPr txBox="1">
            <a:spLocks noGrp="1"/>
          </p:cNvSpPr>
          <p:nvPr>
            <p:ph type="title" idx="2"/>
          </p:nvPr>
        </p:nvSpPr>
        <p:spPr>
          <a:xfrm>
            <a:off x="4817700" y="1336275"/>
            <a:ext cx="3129300" cy="361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9" name="Google Shape;139;p15"/>
          <p:cNvSpPr txBox="1">
            <a:spLocks noGrp="1"/>
          </p:cNvSpPr>
          <p:nvPr>
            <p:ph type="subTitle" idx="3"/>
          </p:nvPr>
        </p:nvSpPr>
        <p:spPr>
          <a:xfrm>
            <a:off x="4817700" y="1641782"/>
            <a:ext cx="3129300" cy="94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5"/>
          <p:cNvSpPr txBox="1">
            <a:spLocks noGrp="1"/>
          </p:cNvSpPr>
          <p:nvPr>
            <p:ph type="title" idx="4"/>
          </p:nvPr>
        </p:nvSpPr>
        <p:spPr>
          <a:xfrm>
            <a:off x="720000" y="37407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41" name="Google Shape;141;p15"/>
          <p:cNvPicPr preferRelativeResize="0"/>
          <p:nvPr/>
        </p:nvPicPr>
        <p:blipFill>
          <a:blip r:embed="rId4">
            <a:alphaModFix/>
          </a:blip>
          <a:stretch>
            <a:fillRect/>
          </a:stretch>
        </p:blipFill>
        <p:spPr>
          <a:xfrm rot="1437249">
            <a:off x="-475394" y="2842637"/>
            <a:ext cx="3556562" cy="324399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2"/>
        <p:cNvGrpSpPr/>
        <p:nvPr/>
      </p:nvGrpSpPr>
      <p:grpSpPr>
        <a:xfrm>
          <a:off x="0" y="0"/>
          <a:ext cx="0" cy="0"/>
          <a:chOff x="0" y="0"/>
          <a:chExt cx="0" cy="0"/>
        </a:xfrm>
      </p:grpSpPr>
      <p:pic>
        <p:nvPicPr>
          <p:cNvPr id="143" name="Google Shape;143;p16"/>
          <p:cNvPicPr preferRelativeResize="0"/>
          <p:nvPr/>
        </p:nvPicPr>
        <p:blipFill>
          <a:blip r:embed="rId2">
            <a:alphaModFix/>
          </a:blip>
          <a:stretch>
            <a:fillRect/>
          </a:stretch>
        </p:blipFill>
        <p:spPr>
          <a:xfrm rot="-8270343">
            <a:off x="5876961" y="-1516302"/>
            <a:ext cx="2386714" cy="2517005"/>
          </a:xfrm>
          <a:prstGeom prst="rect">
            <a:avLst/>
          </a:prstGeom>
          <a:noFill/>
          <a:ln>
            <a:noFill/>
          </a:ln>
        </p:spPr>
      </p:pic>
      <p:pic>
        <p:nvPicPr>
          <p:cNvPr id="144" name="Google Shape;144;p16"/>
          <p:cNvPicPr preferRelativeResize="0"/>
          <p:nvPr/>
        </p:nvPicPr>
        <p:blipFill>
          <a:blip r:embed="rId3">
            <a:alphaModFix/>
          </a:blip>
          <a:stretch>
            <a:fillRect/>
          </a:stretch>
        </p:blipFill>
        <p:spPr>
          <a:xfrm rot="6407613" flipH="1">
            <a:off x="6895928" y="1345533"/>
            <a:ext cx="3547818" cy="3002137"/>
          </a:xfrm>
          <a:prstGeom prst="rect">
            <a:avLst/>
          </a:prstGeom>
          <a:noFill/>
          <a:ln>
            <a:noFill/>
          </a:ln>
        </p:spPr>
      </p:pic>
      <p:pic>
        <p:nvPicPr>
          <p:cNvPr id="145" name="Google Shape;145;p16"/>
          <p:cNvPicPr preferRelativeResize="0"/>
          <p:nvPr/>
        </p:nvPicPr>
        <p:blipFill>
          <a:blip r:embed="rId4">
            <a:alphaModFix/>
          </a:blip>
          <a:stretch>
            <a:fillRect/>
          </a:stretch>
        </p:blipFill>
        <p:spPr>
          <a:xfrm rot="1437252">
            <a:off x="3788158" y="3995996"/>
            <a:ext cx="2726686" cy="2487057"/>
          </a:xfrm>
          <a:prstGeom prst="rect">
            <a:avLst/>
          </a:prstGeom>
          <a:noFill/>
          <a:ln>
            <a:noFill/>
          </a:ln>
        </p:spPr>
      </p:pic>
      <p:pic>
        <p:nvPicPr>
          <p:cNvPr id="146" name="Google Shape;146;p16"/>
          <p:cNvPicPr preferRelativeResize="0"/>
          <p:nvPr/>
        </p:nvPicPr>
        <p:blipFill>
          <a:blip r:embed="rId5">
            <a:alphaModFix/>
          </a:blip>
          <a:stretch>
            <a:fillRect/>
          </a:stretch>
        </p:blipFill>
        <p:spPr>
          <a:xfrm rot="1959520">
            <a:off x="2703387" y="-2025504"/>
            <a:ext cx="2767252" cy="3167209"/>
          </a:xfrm>
          <a:prstGeom prst="rect">
            <a:avLst/>
          </a:prstGeom>
          <a:noFill/>
          <a:ln>
            <a:noFill/>
          </a:ln>
        </p:spPr>
      </p:pic>
      <p:pic>
        <p:nvPicPr>
          <p:cNvPr id="147" name="Google Shape;147;p16"/>
          <p:cNvPicPr preferRelativeResize="0"/>
          <p:nvPr/>
        </p:nvPicPr>
        <p:blipFill>
          <a:blip r:embed="rId6">
            <a:alphaModFix/>
          </a:blip>
          <a:stretch>
            <a:fillRect/>
          </a:stretch>
        </p:blipFill>
        <p:spPr>
          <a:xfrm rot="4260856" flipH="1">
            <a:off x="-1101552" y="-1232289"/>
            <a:ext cx="2555951" cy="2162824"/>
          </a:xfrm>
          <a:prstGeom prst="rect">
            <a:avLst/>
          </a:prstGeom>
          <a:noFill/>
          <a:ln>
            <a:noFill/>
          </a:ln>
        </p:spPr>
      </p:pic>
      <p:pic>
        <p:nvPicPr>
          <p:cNvPr id="148" name="Google Shape;148;p16"/>
          <p:cNvPicPr preferRelativeResize="0"/>
          <p:nvPr/>
        </p:nvPicPr>
        <p:blipFill>
          <a:blip r:embed="rId5">
            <a:alphaModFix/>
          </a:blip>
          <a:stretch>
            <a:fillRect/>
          </a:stretch>
        </p:blipFill>
        <p:spPr>
          <a:xfrm rot="3689316" flipH="1">
            <a:off x="400999" y="4222089"/>
            <a:ext cx="1863502" cy="2132868"/>
          </a:xfrm>
          <a:prstGeom prst="rect">
            <a:avLst/>
          </a:prstGeom>
          <a:noFill/>
          <a:ln>
            <a:noFill/>
          </a:ln>
        </p:spPr>
      </p:pic>
      <p:sp>
        <p:nvSpPr>
          <p:cNvPr id="149" name="Google Shape;149;p16"/>
          <p:cNvSpPr txBox="1">
            <a:spLocks noGrp="1"/>
          </p:cNvSpPr>
          <p:nvPr>
            <p:ph type="title"/>
          </p:nvPr>
        </p:nvSpPr>
        <p:spPr>
          <a:xfrm>
            <a:off x="715100" y="3393275"/>
            <a:ext cx="5885700" cy="45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6"/>
          <p:cNvSpPr txBox="1">
            <a:spLocks noGrp="1"/>
          </p:cNvSpPr>
          <p:nvPr>
            <p:ph type="subTitle" idx="1"/>
          </p:nvPr>
        </p:nvSpPr>
        <p:spPr>
          <a:xfrm>
            <a:off x="715100" y="1290625"/>
            <a:ext cx="5885700" cy="21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14">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1629150" y="4155275"/>
            <a:ext cx="5885700" cy="45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3" name="Google Shape;153;p17"/>
          <p:cNvSpPr txBox="1">
            <a:spLocks noGrp="1"/>
          </p:cNvSpPr>
          <p:nvPr>
            <p:ph type="subTitle" idx="1"/>
          </p:nvPr>
        </p:nvSpPr>
        <p:spPr>
          <a:xfrm>
            <a:off x="1629150" y="2052625"/>
            <a:ext cx="5885700" cy="21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54" name="Google Shape;154;p17"/>
          <p:cNvPicPr preferRelativeResize="0"/>
          <p:nvPr/>
        </p:nvPicPr>
        <p:blipFill>
          <a:blip r:embed="rId2">
            <a:alphaModFix/>
          </a:blip>
          <a:stretch>
            <a:fillRect/>
          </a:stretch>
        </p:blipFill>
        <p:spPr>
          <a:xfrm rot="1183624" flipH="1">
            <a:off x="4450630" y="-1138086"/>
            <a:ext cx="3339285" cy="2825673"/>
          </a:xfrm>
          <a:prstGeom prst="rect">
            <a:avLst/>
          </a:prstGeom>
          <a:noFill/>
          <a:ln>
            <a:noFill/>
          </a:ln>
        </p:spPr>
      </p:pic>
      <p:pic>
        <p:nvPicPr>
          <p:cNvPr id="155" name="Google Shape;155;p17"/>
          <p:cNvPicPr preferRelativeResize="0"/>
          <p:nvPr/>
        </p:nvPicPr>
        <p:blipFill>
          <a:blip r:embed="rId3">
            <a:alphaModFix/>
          </a:blip>
          <a:stretch>
            <a:fillRect/>
          </a:stretch>
        </p:blipFill>
        <p:spPr>
          <a:xfrm rot="5894965" flipH="1">
            <a:off x="2096213" y="-711002"/>
            <a:ext cx="2386716" cy="2517003"/>
          </a:xfrm>
          <a:prstGeom prst="rect">
            <a:avLst/>
          </a:prstGeom>
          <a:noFill/>
          <a:ln>
            <a:noFill/>
          </a:ln>
        </p:spPr>
      </p:pic>
      <p:pic>
        <p:nvPicPr>
          <p:cNvPr id="156" name="Google Shape;156;p17"/>
          <p:cNvPicPr preferRelativeResize="0"/>
          <p:nvPr/>
        </p:nvPicPr>
        <p:blipFill>
          <a:blip r:embed="rId2">
            <a:alphaModFix/>
          </a:blip>
          <a:stretch>
            <a:fillRect/>
          </a:stretch>
        </p:blipFill>
        <p:spPr>
          <a:xfrm rot="5400013">
            <a:off x="-893579" y="-309171"/>
            <a:ext cx="2683807" cy="2271014"/>
          </a:xfrm>
          <a:prstGeom prst="rect">
            <a:avLst/>
          </a:prstGeom>
          <a:noFill/>
          <a:ln>
            <a:noFill/>
          </a:ln>
        </p:spPr>
      </p:pic>
      <p:pic>
        <p:nvPicPr>
          <p:cNvPr id="157" name="Google Shape;157;p17"/>
          <p:cNvPicPr preferRelativeResize="0"/>
          <p:nvPr/>
        </p:nvPicPr>
        <p:blipFill rotWithShape="1">
          <a:blip r:embed="rId4">
            <a:alphaModFix/>
          </a:blip>
          <a:srcRect l="29143" t="10748" r="37579" b="15331"/>
          <a:stretch/>
        </p:blipFill>
        <p:spPr>
          <a:xfrm rot="-7195617" flipH="1">
            <a:off x="7889556" y="-289730"/>
            <a:ext cx="1467839" cy="2232134"/>
          </a:xfrm>
          <a:prstGeom prst="rect">
            <a:avLst/>
          </a:prstGeom>
          <a:noFill/>
          <a:ln>
            <a:noFill/>
          </a:ln>
        </p:spPr>
      </p:pic>
      <p:pic>
        <p:nvPicPr>
          <p:cNvPr id="158" name="Google Shape;158;p17"/>
          <p:cNvPicPr preferRelativeResize="0"/>
          <p:nvPr/>
        </p:nvPicPr>
        <p:blipFill rotWithShape="1">
          <a:blip r:embed="rId5">
            <a:alphaModFix/>
          </a:blip>
          <a:srcRect l="30261" t="17873" r="40160" b="22289"/>
          <a:stretch/>
        </p:blipFill>
        <p:spPr>
          <a:xfrm rot="4361693" flipH="1">
            <a:off x="-418978" y="3635795"/>
            <a:ext cx="1770656" cy="2390849"/>
          </a:xfrm>
          <a:prstGeom prst="rect">
            <a:avLst/>
          </a:prstGeom>
          <a:noFill/>
          <a:ln>
            <a:noFill/>
          </a:ln>
        </p:spPr>
      </p:pic>
      <p:pic>
        <p:nvPicPr>
          <p:cNvPr id="159" name="Google Shape;159;p17"/>
          <p:cNvPicPr preferRelativeResize="0"/>
          <p:nvPr/>
        </p:nvPicPr>
        <p:blipFill>
          <a:blip r:embed="rId3">
            <a:alphaModFix/>
          </a:blip>
          <a:stretch>
            <a:fillRect/>
          </a:stretch>
        </p:blipFill>
        <p:spPr>
          <a:xfrm rot="4679448">
            <a:off x="7689756" y="3756503"/>
            <a:ext cx="1764606" cy="186093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160"/>
        <p:cNvGrpSpPr/>
        <p:nvPr/>
      </p:nvGrpSpPr>
      <p:grpSpPr>
        <a:xfrm>
          <a:off x="0" y="0"/>
          <a:ext cx="0" cy="0"/>
          <a:chOff x="0" y="0"/>
          <a:chExt cx="0" cy="0"/>
        </a:xfrm>
      </p:grpSpPr>
      <p:pic>
        <p:nvPicPr>
          <p:cNvPr id="161" name="Google Shape;161;p18"/>
          <p:cNvPicPr preferRelativeResize="0"/>
          <p:nvPr/>
        </p:nvPicPr>
        <p:blipFill>
          <a:blip r:embed="rId2">
            <a:alphaModFix/>
          </a:blip>
          <a:stretch>
            <a:fillRect/>
          </a:stretch>
        </p:blipFill>
        <p:spPr>
          <a:xfrm rot="6703586" flipH="1">
            <a:off x="6505428" y="849206"/>
            <a:ext cx="3664847" cy="3101164"/>
          </a:xfrm>
          <a:prstGeom prst="rect">
            <a:avLst/>
          </a:prstGeom>
          <a:noFill/>
          <a:ln>
            <a:noFill/>
          </a:ln>
        </p:spPr>
      </p:pic>
      <p:pic>
        <p:nvPicPr>
          <p:cNvPr id="162" name="Google Shape;162;p18"/>
          <p:cNvPicPr preferRelativeResize="0"/>
          <p:nvPr/>
        </p:nvPicPr>
        <p:blipFill>
          <a:blip r:embed="rId3">
            <a:alphaModFix/>
          </a:blip>
          <a:stretch>
            <a:fillRect/>
          </a:stretch>
        </p:blipFill>
        <p:spPr>
          <a:xfrm rot="2510598">
            <a:off x="671259" y="3456996"/>
            <a:ext cx="3510136" cy="3045109"/>
          </a:xfrm>
          <a:prstGeom prst="rect">
            <a:avLst/>
          </a:prstGeom>
          <a:noFill/>
          <a:ln>
            <a:noFill/>
          </a:ln>
        </p:spPr>
      </p:pic>
      <p:pic>
        <p:nvPicPr>
          <p:cNvPr id="163" name="Google Shape;163;p18"/>
          <p:cNvPicPr preferRelativeResize="0"/>
          <p:nvPr/>
        </p:nvPicPr>
        <p:blipFill>
          <a:blip r:embed="rId4">
            <a:alphaModFix/>
          </a:blip>
          <a:stretch>
            <a:fillRect/>
          </a:stretch>
        </p:blipFill>
        <p:spPr>
          <a:xfrm rot="4646326">
            <a:off x="-466841" y="-995321"/>
            <a:ext cx="1519361" cy="1738966"/>
          </a:xfrm>
          <a:prstGeom prst="rect">
            <a:avLst/>
          </a:prstGeom>
          <a:noFill/>
          <a:ln>
            <a:noFill/>
          </a:ln>
        </p:spPr>
      </p:pic>
      <p:pic>
        <p:nvPicPr>
          <p:cNvPr id="164" name="Google Shape;164;p18"/>
          <p:cNvPicPr preferRelativeResize="0"/>
          <p:nvPr/>
        </p:nvPicPr>
        <p:blipFill>
          <a:blip r:embed="rId2">
            <a:alphaModFix/>
          </a:blip>
          <a:stretch>
            <a:fillRect/>
          </a:stretch>
        </p:blipFill>
        <p:spPr>
          <a:xfrm rot="4260855" flipH="1">
            <a:off x="2659109" y="-1470966"/>
            <a:ext cx="2899109" cy="2453206"/>
          </a:xfrm>
          <a:prstGeom prst="rect">
            <a:avLst/>
          </a:prstGeom>
          <a:noFill/>
          <a:ln>
            <a:noFill/>
          </a:ln>
        </p:spPr>
      </p:pic>
      <p:sp>
        <p:nvSpPr>
          <p:cNvPr id="165" name="Google Shape;165;p18"/>
          <p:cNvSpPr txBox="1">
            <a:spLocks noGrp="1"/>
          </p:cNvSpPr>
          <p:nvPr>
            <p:ph type="title"/>
          </p:nvPr>
        </p:nvSpPr>
        <p:spPr>
          <a:xfrm>
            <a:off x="715100" y="1743244"/>
            <a:ext cx="5866800" cy="1277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600">
                <a:solidFill>
                  <a:schemeClr val="hlink"/>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66" name="Google Shape;166;p18"/>
          <p:cNvSpPr txBox="1">
            <a:spLocks noGrp="1"/>
          </p:cNvSpPr>
          <p:nvPr>
            <p:ph type="title" idx="2" hasCustomPrompt="1"/>
          </p:nvPr>
        </p:nvSpPr>
        <p:spPr>
          <a:xfrm>
            <a:off x="715100" y="223123"/>
            <a:ext cx="2609400" cy="14304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10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7" name="Google Shape;167;p18"/>
          <p:cNvSpPr txBox="1">
            <a:spLocks noGrp="1"/>
          </p:cNvSpPr>
          <p:nvPr>
            <p:ph type="subTitle" idx="1"/>
          </p:nvPr>
        </p:nvSpPr>
        <p:spPr>
          <a:xfrm>
            <a:off x="715100" y="3026463"/>
            <a:ext cx="5866800" cy="322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CUSTOM_2_1">
    <p:spTree>
      <p:nvGrpSpPr>
        <p:cNvPr id="1" name="Shape 168"/>
        <p:cNvGrpSpPr/>
        <p:nvPr/>
      </p:nvGrpSpPr>
      <p:grpSpPr>
        <a:xfrm>
          <a:off x="0" y="0"/>
          <a:ext cx="0" cy="0"/>
          <a:chOff x="0" y="0"/>
          <a:chExt cx="0" cy="0"/>
        </a:xfrm>
      </p:grpSpPr>
      <p:pic>
        <p:nvPicPr>
          <p:cNvPr id="169" name="Google Shape;169;p19"/>
          <p:cNvPicPr preferRelativeResize="0"/>
          <p:nvPr/>
        </p:nvPicPr>
        <p:blipFill>
          <a:blip r:embed="rId2">
            <a:alphaModFix/>
          </a:blip>
          <a:stretch>
            <a:fillRect/>
          </a:stretch>
        </p:blipFill>
        <p:spPr>
          <a:xfrm rot="-6703581">
            <a:off x="-652576" y="1028712"/>
            <a:ext cx="4013702" cy="3396352"/>
          </a:xfrm>
          <a:prstGeom prst="rect">
            <a:avLst/>
          </a:prstGeom>
          <a:noFill/>
          <a:ln>
            <a:noFill/>
          </a:ln>
        </p:spPr>
      </p:pic>
      <p:pic>
        <p:nvPicPr>
          <p:cNvPr id="170" name="Google Shape;170;p19"/>
          <p:cNvPicPr preferRelativeResize="0"/>
          <p:nvPr/>
        </p:nvPicPr>
        <p:blipFill>
          <a:blip r:embed="rId3">
            <a:alphaModFix/>
          </a:blip>
          <a:stretch>
            <a:fillRect/>
          </a:stretch>
        </p:blipFill>
        <p:spPr>
          <a:xfrm rot="-2510592" flipH="1">
            <a:off x="3416510" y="3647300"/>
            <a:ext cx="3687261" cy="3198775"/>
          </a:xfrm>
          <a:prstGeom prst="rect">
            <a:avLst/>
          </a:prstGeom>
          <a:noFill/>
          <a:ln>
            <a:noFill/>
          </a:ln>
        </p:spPr>
      </p:pic>
      <p:pic>
        <p:nvPicPr>
          <p:cNvPr id="171" name="Google Shape;171;p19"/>
          <p:cNvPicPr preferRelativeResize="0"/>
          <p:nvPr/>
        </p:nvPicPr>
        <p:blipFill>
          <a:blip r:embed="rId4">
            <a:alphaModFix/>
          </a:blip>
          <a:stretch>
            <a:fillRect/>
          </a:stretch>
        </p:blipFill>
        <p:spPr>
          <a:xfrm rot="9718446">
            <a:off x="3396199" y="-883760"/>
            <a:ext cx="2683804" cy="2271015"/>
          </a:xfrm>
          <a:prstGeom prst="rect">
            <a:avLst/>
          </a:prstGeom>
          <a:noFill/>
          <a:ln>
            <a:noFill/>
          </a:ln>
        </p:spPr>
      </p:pic>
      <p:pic>
        <p:nvPicPr>
          <p:cNvPr id="172" name="Google Shape;172;p19"/>
          <p:cNvPicPr preferRelativeResize="0"/>
          <p:nvPr/>
        </p:nvPicPr>
        <p:blipFill>
          <a:blip r:embed="rId5">
            <a:alphaModFix/>
          </a:blip>
          <a:stretch>
            <a:fillRect/>
          </a:stretch>
        </p:blipFill>
        <p:spPr>
          <a:xfrm rot="-3606017" flipH="1">
            <a:off x="7114478" y="3846437"/>
            <a:ext cx="1914901" cy="2019444"/>
          </a:xfrm>
          <a:prstGeom prst="rect">
            <a:avLst/>
          </a:prstGeom>
          <a:noFill/>
          <a:ln>
            <a:noFill/>
          </a:ln>
        </p:spPr>
      </p:pic>
      <p:pic>
        <p:nvPicPr>
          <p:cNvPr id="173" name="Google Shape;173;p19"/>
          <p:cNvPicPr preferRelativeResize="0"/>
          <p:nvPr/>
        </p:nvPicPr>
        <p:blipFill>
          <a:blip r:embed="rId2">
            <a:alphaModFix/>
          </a:blip>
          <a:stretch>
            <a:fillRect/>
          </a:stretch>
        </p:blipFill>
        <p:spPr>
          <a:xfrm rot="6264432" flipH="1">
            <a:off x="7712123" y="-1771114"/>
            <a:ext cx="2555951" cy="2162824"/>
          </a:xfrm>
          <a:prstGeom prst="rect">
            <a:avLst/>
          </a:prstGeom>
          <a:noFill/>
          <a:ln>
            <a:noFill/>
          </a:ln>
        </p:spPr>
      </p:pic>
      <p:pic>
        <p:nvPicPr>
          <p:cNvPr id="174" name="Google Shape;174;p19"/>
          <p:cNvPicPr preferRelativeResize="0"/>
          <p:nvPr/>
        </p:nvPicPr>
        <p:blipFill>
          <a:blip r:embed="rId6">
            <a:alphaModFix/>
          </a:blip>
          <a:stretch>
            <a:fillRect/>
          </a:stretch>
        </p:blipFill>
        <p:spPr>
          <a:xfrm rot="-1983622" flipH="1">
            <a:off x="423915" y="-1640416"/>
            <a:ext cx="2315437" cy="2650133"/>
          </a:xfrm>
          <a:prstGeom prst="rect">
            <a:avLst/>
          </a:prstGeom>
          <a:noFill/>
          <a:ln>
            <a:noFill/>
          </a:ln>
        </p:spPr>
      </p:pic>
      <p:sp>
        <p:nvSpPr>
          <p:cNvPr id="175" name="Google Shape;175;p19"/>
          <p:cNvSpPr txBox="1">
            <a:spLocks noGrp="1"/>
          </p:cNvSpPr>
          <p:nvPr>
            <p:ph type="title"/>
          </p:nvPr>
        </p:nvSpPr>
        <p:spPr>
          <a:xfrm>
            <a:off x="2562100" y="2070955"/>
            <a:ext cx="5866800" cy="12795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sz="4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76" name="Google Shape;176;p19"/>
          <p:cNvSpPr txBox="1">
            <a:spLocks noGrp="1"/>
          </p:cNvSpPr>
          <p:nvPr>
            <p:ph type="title" idx="2" hasCustomPrompt="1"/>
          </p:nvPr>
        </p:nvSpPr>
        <p:spPr>
          <a:xfrm>
            <a:off x="5819500" y="535001"/>
            <a:ext cx="2609400" cy="142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10000">
                <a:solidFill>
                  <a:schemeClr val="accent2"/>
                </a:solidFill>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77" name="Google Shape;177;p19"/>
          <p:cNvSpPr txBox="1">
            <a:spLocks noGrp="1"/>
          </p:cNvSpPr>
          <p:nvPr>
            <p:ph type="subTitle" idx="1"/>
          </p:nvPr>
        </p:nvSpPr>
        <p:spPr>
          <a:xfrm>
            <a:off x="2562100" y="3357301"/>
            <a:ext cx="5866800" cy="322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3">
  <p:cSld name="CUSTOM_2_1_1">
    <p:spTree>
      <p:nvGrpSpPr>
        <p:cNvPr id="1" name="Shape 178"/>
        <p:cNvGrpSpPr/>
        <p:nvPr/>
      </p:nvGrpSpPr>
      <p:grpSpPr>
        <a:xfrm>
          <a:off x="0" y="0"/>
          <a:ext cx="0" cy="0"/>
          <a:chOff x="0" y="0"/>
          <a:chExt cx="0" cy="0"/>
        </a:xfrm>
      </p:grpSpPr>
      <p:pic>
        <p:nvPicPr>
          <p:cNvPr id="179" name="Google Shape;179;p20"/>
          <p:cNvPicPr preferRelativeResize="0"/>
          <p:nvPr/>
        </p:nvPicPr>
        <p:blipFill>
          <a:blip r:embed="rId2">
            <a:alphaModFix/>
          </a:blip>
          <a:stretch>
            <a:fillRect/>
          </a:stretch>
        </p:blipFill>
        <p:spPr>
          <a:xfrm rot="1183624" flipH="1">
            <a:off x="4228280" y="-221836"/>
            <a:ext cx="3339285" cy="2825673"/>
          </a:xfrm>
          <a:prstGeom prst="rect">
            <a:avLst/>
          </a:prstGeom>
          <a:noFill/>
          <a:ln>
            <a:noFill/>
          </a:ln>
        </p:spPr>
      </p:pic>
      <p:pic>
        <p:nvPicPr>
          <p:cNvPr id="180" name="Google Shape;180;p20"/>
          <p:cNvPicPr preferRelativeResize="0"/>
          <p:nvPr/>
        </p:nvPicPr>
        <p:blipFill>
          <a:blip r:embed="rId3">
            <a:alphaModFix/>
          </a:blip>
          <a:stretch>
            <a:fillRect/>
          </a:stretch>
        </p:blipFill>
        <p:spPr>
          <a:xfrm rot="4302087" flipH="1">
            <a:off x="8410905" y="1871134"/>
            <a:ext cx="2315434" cy="2650134"/>
          </a:xfrm>
          <a:prstGeom prst="rect">
            <a:avLst/>
          </a:prstGeom>
          <a:noFill/>
          <a:ln>
            <a:noFill/>
          </a:ln>
        </p:spPr>
      </p:pic>
      <p:pic>
        <p:nvPicPr>
          <p:cNvPr id="181" name="Google Shape;181;p20"/>
          <p:cNvPicPr preferRelativeResize="0"/>
          <p:nvPr/>
        </p:nvPicPr>
        <p:blipFill>
          <a:blip r:embed="rId4">
            <a:alphaModFix/>
          </a:blip>
          <a:stretch>
            <a:fillRect/>
          </a:stretch>
        </p:blipFill>
        <p:spPr>
          <a:xfrm rot="9329338" flipH="1">
            <a:off x="2596515" y="-836999"/>
            <a:ext cx="2386714" cy="2517001"/>
          </a:xfrm>
          <a:prstGeom prst="rect">
            <a:avLst/>
          </a:prstGeom>
          <a:noFill/>
          <a:ln>
            <a:noFill/>
          </a:ln>
        </p:spPr>
      </p:pic>
      <p:pic>
        <p:nvPicPr>
          <p:cNvPr id="182" name="Google Shape;182;p20"/>
          <p:cNvPicPr preferRelativeResize="0"/>
          <p:nvPr/>
        </p:nvPicPr>
        <p:blipFill>
          <a:blip r:embed="rId2">
            <a:alphaModFix/>
          </a:blip>
          <a:stretch>
            <a:fillRect/>
          </a:stretch>
        </p:blipFill>
        <p:spPr>
          <a:xfrm rot="5400013">
            <a:off x="-130179" y="-796383"/>
            <a:ext cx="2683807" cy="2271014"/>
          </a:xfrm>
          <a:prstGeom prst="rect">
            <a:avLst/>
          </a:prstGeom>
          <a:noFill/>
          <a:ln>
            <a:noFill/>
          </a:ln>
        </p:spPr>
      </p:pic>
      <p:pic>
        <p:nvPicPr>
          <p:cNvPr id="183" name="Google Shape;183;p20"/>
          <p:cNvPicPr preferRelativeResize="0"/>
          <p:nvPr/>
        </p:nvPicPr>
        <p:blipFill rotWithShape="1">
          <a:blip r:embed="rId5">
            <a:alphaModFix/>
          </a:blip>
          <a:srcRect l="29143" t="10748" r="37579" b="15331"/>
          <a:stretch/>
        </p:blipFill>
        <p:spPr>
          <a:xfrm rot="-7195617" flipH="1">
            <a:off x="7889556" y="-289730"/>
            <a:ext cx="1467839" cy="2232134"/>
          </a:xfrm>
          <a:prstGeom prst="rect">
            <a:avLst/>
          </a:prstGeom>
          <a:noFill/>
          <a:ln>
            <a:noFill/>
          </a:ln>
        </p:spPr>
      </p:pic>
      <p:pic>
        <p:nvPicPr>
          <p:cNvPr id="184" name="Google Shape;184;p20"/>
          <p:cNvPicPr preferRelativeResize="0"/>
          <p:nvPr/>
        </p:nvPicPr>
        <p:blipFill>
          <a:blip r:embed="rId4">
            <a:alphaModFix/>
          </a:blip>
          <a:stretch>
            <a:fillRect/>
          </a:stretch>
        </p:blipFill>
        <p:spPr>
          <a:xfrm rot="-10073217">
            <a:off x="-953098" y="4414247"/>
            <a:ext cx="1679897" cy="1771603"/>
          </a:xfrm>
          <a:prstGeom prst="rect">
            <a:avLst/>
          </a:prstGeom>
          <a:noFill/>
          <a:ln>
            <a:noFill/>
          </a:ln>
        </p:spPr>
      </p:pic>
      <p:pic>
        <p:nvPicPr>
          <p:cNvPr id="185" name="Google Shape;185;p20"/>
          <p:cNvPicPr preferRelativeResize="0"/>
          <p:nvPr/>
        </p:nvPicPr>
        <p:blipFill>
          <a:blip r:embed="rId6">
            <a:alphaModFix/>
          </a:blip>
          <a:stretch>
            <a:fillRect/>
          </a:stretch>
        </p:blipFill>
        <p:spPr>
          <a:xfrm rot="1231302">
            <a:off x="5815612" y="3540544"/>
            <a:ext cx="2582301" cy="2288266"/>
          </a:xfrm>
          <a:prstGeom prst="rect">
            <a:avLst/>
          </a:prstGeom>
          <a:noFill/>
          <a:ln>
            <a:noFill/>
          </a:ln>
        </p:spPr>
      </p:pic>
      <p:sp>
        <p:nvSpPr>
          <p:cNvPr id="186" name="Google Shape;186;p20"/>
          <p:cNvSpPr txBox="1">
            <a:spLocks noGrp="1"/>
          </p:cNvSpPr>
          <p:nvPr>
            <p:ph type="title"/>
          </p:nvPr>
        </p:nvSpPr>
        <p:spPr>
          <a:xfrm>
            <a:off x="715100" y="2981325"/>
            <a:ext cx="5866800" cy="1276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7" name="Google Shape;187;p20"/>
          <p:cNvSpPr txBox="1">
            <a:spLocks noGrp="1"/>
          </p:cNvSpPr>
          <p:nvPr>
            <p:ph type="title" idx="2" hasCustomPrompt="1"/>
          </p:nvPr>
        </p:nvSpPr>
        <p:spPr>
          <a:xfrm>
            <a:off x="715100" y="1779697"/>
            <a:ext cx="2609400" cy="1106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8" name="Google Shape;188;p20"/>
          <p:cNvSpPr txBox="1">
            <a:spLocks noGrp="1"/>
          </p:cNvSpPr>
          <p:nvPr>
            <p:ph type="subTitle" idx="1"/>
          </p:nvPr>
        </p:nvSpPr>
        <p:spPr>
          <a:xfrm>
            <a:off x="715100" y="4286303"/>
            <a:ext cx="5866800" cy="322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a:blip r:embed="rId2">
            <a:alphaModFix/>
          </a:blip>
          <a:stretch>
            <a:fillRect/>
          </a:stretch>
        </p:blipFill>
        <p:spPr>
          <a:xfrm rot="7581209" flipH="1">
            <a:off x="-135727" y="2465445"/>
            <a:ext cx="2683804" cy="2271011"/>
          </a:xfrm>
          <a:prstGeom prst="rect">
            <a:avLst/>
          </a:prstGeom>
          <a:noFill/>
          <a:ln>
            <a:noFill/>
          </a:ln>
        </p:spPr>
      </p:pic>
      <p:pic>
        <p:nvPicPr>
          <p:cNvPr id="20" name="Google Shape;20;p3"/>
          <p:cNvPicPr preferRelativeResize="0"/>
          <p:nvPr/>
        </p:nvPicPr>
        <p:blipFill>
          <a:blip r:embed="rId3">
            <a:alphaModFix/>
          </a:blip>
          <a:stretch>
            <a:fillRect/>
          </a:stretch>
        </p:blipFill>
        <p:spPr>
          <a:xfrm rot="8231589">
            <a:off x="-471089" y="-783899"/>
            <a:ext cx="2201182" cy="1950543"/>
          </a:xfrm>
          <a:prstGeom prst="rect">
            <a:avLst/>
          </a:prstGeom>
          <a:noFill/>
          <a:ln>
            <a:noFill/>
          </a:ln>
        </p:spPr>
      </p:pic>
      <p:pic>
        <p:nvPicPr>
          <p:cNvPr id="21" name="Google Shape;21;p3"/>
          <p:cNvPicPr preferRelativeResize="0"/>
          <p:nvPr/>
        </p:nvPicPr>
        <p:blipFill>
          <a:blip r:embed="rId4">
            <a:alphaModFix/>
          </a:blip>
          <a:stretch>
            <a:fillRect/>
          </a:stretch>
        </p:blipFill>
        <p:spPr>
          <a:xfrm>
            <a:off x="6844909" y="3327600"/>
            <a:ext cx="2371231" cy="2162826"/>
          </a:xfrm>
          <a:prstGeom prst="rect">
            <a:avLst/>
          </a:prstGeom>
          <a:noFill/>
          <a:ln>
            <a:noFill/>
          </a:ln>
        </p:spPr>
      </p:pic>
      <p:pic>
        <p:nvPicPr>
          <p:cNvPr id="22" name="Google Shape;22;p3"/>
          <p:cNvPicPr preferRelativeResize="0"/>
          <p:nvPr/>
        </p:nvPicPr>
        <p:blipFill>
          <a:blip r:embed="rId5">
            <a:alphaModFix/>
          </a:blip>
          <a:stretch>
            <a:fillRect/>
          </a:stretch>
        </p:blipFill>
        <p:spPr>
          <a:xfrm rot="-641626">
            <a:off x="7002850" y="0"/>
            <a:ext cx="2555949" cy="2162822"/>
          </a:xfrm>
          <a:prstGeom prst="rect">
            <a:avLst/>
          </a:prstGeom>
          <a:noFill/>
          <a:ln>
            <a:noFill/>
          </a:ln>
        </p:spPr>
      </p:pic>
      <p:pic>
        <p:nvPicPr>
          <p:cNvPr id="23" name="Google Shape;23;p3"/>
          <p:cNvPicPr preferRelativeResize="0"/>
          <p:nvPr/>
        </p:nvPicPr>
        <p:blipFill>
          <a:blip r:embed="rId3">
            <a:alphaModFix/>
          </a:blip>
          <a:stretch>
            <a:fillRect/>
          </a:stretch>
        </p:blipFill>
        <p:spPr>
          <a:xfrm rot="1437252">
            <a:off x="3383795" y="4217152"/>
            <a:ext cx="3230949" cy="2946997"/>
          </a:xfrm>
          <a:prstGeom prst="rect">
            <a:avLst/>
          </a:prstGeom>
          <a:noFill/>
          <a:ln>
            <a:noFill/>
          </a:ln>
        </p:spPr>
      </p:pic>
      <p:pic>
        <p:nvPicPr>
          <p:cNvPr id="24" name="Google Shape;24;p3"/>
          <p:cNvPicPr preferRelativeResize="0"/>
          <p:nvPr/>
        </p:nvPicPr>
        <p:blipFill rotWithShape="1">
          <a:blip r:embed="rId6">
            <a:alphaModFix/>
          </a:blip>
          <a:srcRect l="29143" t="10748" r="37579" b="15331"/>
          <a:stretch/>
        </p:blipFill>
        <p:spPr>
          <a:xfrm rot="3622330" flipH="1">
            <a:off x="1610835" y="4139725"/>
            <a:ext cx="1656809" cy="2456555"/>
          </a:xfrm>
          <a:prstGeom prst="rect">
            <a:avLst/>
          </a:prstGeom>
          <a:noFill/>
          <a:ln>
            <a:noFill/>
          </a:ln>
        </p:spPr>
      </p:pic>
      <p:pic>
        <p:nvPicPr>
          <p:cNvPr id="25" name="Google Shape;25;p3"/>
          <p:cNvPicPr preferRelativeResize="0"/>
          <p:nvPr/>
        </p:nvPicPr>
        <p:blipFill>
          <a:blip r:embed="rId7">
            <a:alphaModFix/>
          </a:blip>
          <a:stretch>
            <a:fillRect/>
          </a:stretch>
        </p:blipFill>
        <p:spPr>
          <a:xfrm rot="1129197">
            <a:off x="2935635" y="-1533322"/>
            <a:ext cx="2418105" cy="2563246"/>
          </a:xfrm>
          <a:prstGeom prst="rect">
            <a:avLst/>
          </a:prstGeom>
          <a:noFill/>
          <a:ln>
            <a:noFill/>
          </a:ln>
        </p:spPr>
      </p:pic>
      <p:sp>
        <p:nvSpPr>
          <p:cNvPr id="26" name="Google Shape;26;p3"/>
          <p:cNvSpPr txBox="1">
            <a:spLocks noGrp="1"/>
          </p:cNvSpPr>
          <p:nvPr>
            <p:ph type="title"/>
          </p:nvPr>
        </p:nvSpPr>
        <p:spPr>
          <a:xfrm>
            <a:off x="2146350" y="2191875"/>
            <a:ext cx="4851300" cy="1540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267300" y="783774"/>
            <a:ext cx="2609400" cy="140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2146350" y="3732723"/>
            <a:ext cx="4851300" cy="322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9" name="Google Shape;29;p3"/>
          <p:cNvPicPr preferRelativeResize="0"/>
          <p:nvPr/>
        </p:nvPicPr>
        <p:blipFill rotWithShape="1">
          <a:blip r:embed="rId8">
            <a:alphaModFix/>
          </a:blip>
          <a:srcRect l="30261" t="17873" r="40160" b="22289"/>
          <a:stretch/>
        </p:blipFill>
        <p:spPr>
          <a:xfrm rot="10093017">
            <a:off x="5588973" y="-1263721"/>
            <a:ext cx="1770657" cy="23908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4">
  <p:cSld name="CUSTOM_2_1_1_1">
    <p:spTree>
      <p:nvGrpSpPr>
        <p:cNvPr id="1" name="Shape 189"/>
        <p:cNvGrpSpPr/>
        <p:nvPr/>
      </p:nvGrpSpPr>
      <p:grpSpPr>
        <a:xfrm>
          <a:off x="0" y="0"/>
          <a:ext cx="0" cy="0"/>
          <a:chOff x="0" y="0"/>
          <a:chExt cx="0" cy="0"/>
        </a:xfrm>
      </p:grpSpPr>
      <p:pic>
        <p:nvPicPr>
          <p:cNvPr id="190" name="Google Shape;190;p21"/>
          <p:cNvPicPr preferRelativeResize="0"/>
          <p:nvPr/>
        </p:nvPicPr>
        <p:blipFill>
          <a:blip r:embed="rId2">
            <a:alphaModFix/>
          </a:blip>
          <a:stretch>
            <a:fillRect/>
          </a:stretch>
        </p:blipFill>
        <p:spPr>
          <a:xfrm rot="-775287" flipH="1">
            <a:off x="-631109" y="-6136"/>
            <a:ext cx="3844343" cy="3253071"/>
          </a:xfrm>
          <a:prstGeom prst="rect">
            <a:avLst/>
          </a:prstGeom>
          <a:noFill/>
          <a:ln>
            <a:noFill/>
          </a:ln>
        </p:spPr>
      </p:pic>
      <p:pic>
        <p:nvPicPr>
          <p:cNvPr id="191" name="Google Shape;191;p21"/>
          <p:cNvPicPr preferRelativeResize="0"/>
          <p:nvPr/>
        </p:nvPicPr>
        <p:blipFill>
          <a:blip r:embed="rId3">
            <a:alphaModFix/>
          </a:blip>
          <a:stretch>
            <a:fillRect/>
          </a:stretch>
        </p:blipFill>
        <p:spPr>
          <a:xfrm rot="6384382">
            <a:off x="3743220" y="-375162"/>
            <a:ext cx="3007287" cy="2544746"/>
          </a:xfrm>
          <a:prstGeom prst="rect">
            <a:avLst/>
          </a:prstGeom>
          <a:noFill/>
          <a:ln>
            <a:noFill/>
          </a:ln>
        </p:spPr>
      </p:pic>
      <p:pic>
        <p:nvPicPr>
          <p:cNvPr id="192" name="Google Shape;192;p21"/>
          <p:cNvPicPr preferRelativeResize="0"/>
          <p:nvPr/>
        </p:nvPicPr>
        <p:blipFill>
          <a:blip r:embed="rId4">
            <a:alphaModFix/>
          </a:blip>
          <a:stretch>
            <a:fillRect/>
          </a:stretch>
        </p:blipFill>
        <p:spPr>
          <a:xfrm rot="2510579">
            <a:off x="-135268" y="3771796"/>
            <a:ext cx="2625133" cy="2277357"/>
          </a:xfrm>
          <a:prstGeom prst="rect">
            <a:avLst/>
          </a:prstGeom>
          <a:noFill/>
          <a:ln>
            <a:noFill/>
          </a:ln>
        </p:spPr>
      </p:pic>
      <p:pic>
        <p:nvPicPr>
          <p:cNvPr id="193" name="Google Shape;193;p21"/>
          <p:cNvPicPr preferRelativeResize="0"/>
          <p:nvPr/>
        </p:nvPicPr>
        <p:blipFill>
          <a:blip r:embed="rId5">
            <a:alphaModFix/>
          </a:blip>
          <a:stretch>
            <a:fillRect/>
          </a:stretch>
        </p:blipFill>
        <p:spPr>
          <a:xfrm rot="-5998674">
            <a:off x="7096957" y="-580982"/>
            <a:ext cx="2418008" cy="2097635"/>
          </a:xfrm>
          <a:prstGeom prst="rect">
            <a:avLst/>
          </a:prstGeom>
          <a:noFill/>
          <a:ln>
            <a:noFill/>
          </a:ln>
        </p:spPr>
      </p:pic>
      <p:pic>
        <p:nvPicPr>
          <p:cNvPr id="194" name="Google Shape;194;p21"/>
          <p:cNvPicPr preferRelativeResize="0"/>
          <p:nvPr/>
        </p:nvPicPr>
        <p:blipFill>
          <a:blip r:embed="rId6">
            <a:alphaModFix/>
          </a:blip>
          <a:stretch>
            <a:fillRect/>
          </a:stretch>
        </p:blipFill>
        <p:spPr>
          <a:xfrm rot="6089118">
            <a:off x="8427978" y="4371423"/>
            <a:ext cx="1679896" cy="1771602"/>
          </a:xfrm>
          <a:prstGeom prst="rect">
            <a:avLst/>
          </a:prstGeom>
          <a:noFill/>
          <a:ln>
            <a:noFill/>
          </a:ln>
        </p:spPr>
      </p:pic>
      <p:sp>
        <p:nvSpPr>
          <p:cNvPr id="195" name="Google Shape;195;p21"/>
          <p:cNvSpPr txBox="1">
            <a:spLocks noGrp="1"/>
          </p:cNvSpPr>
          <p:nvPr>
            <p:ph type="title"/>
          </p:nvPr>
        </p:nvSpPr>
        <p:spPr>
          <a:xfrm>
            <a:off x="2562100" y="2952762"/>
            <a:ext cx="5866800" cy="13050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sz="4600">
                <a:solidFill>
                  <a:schemeClr val="hlink"/>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96" name="Google Shape;196;p21"/>
          <p:cNvSpPr txBox="1">
            <a:spLocks noGrp="1"/>
          </p:cNvSpPr>
          <p:nvPr>
            <p:ph type="title" idx="2" hasCustomPrompt="1"/>
          </p:nvPr>
        </p:nvSpPr>
        <p:spPr>
          <a:xfrm>
            <a:off x="5819500" y="1420501"/>
            <a:ext cx="2609400" cy="139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10000">
                <a:solidFill>
                  <a:schemeClr val="accent2"/>
                </a:solidFill>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197" name="Google Shape;197;p21"/>
          <p:cNvSpPr txBox="1">
            <a:spLocks noGrp="1"/>
          </p:cNvSpPr>
          <p:nvPr>
            <p:ph type="subTitle" idx="1"/>
          </p:nvPr>
        </p:nvSpPr>
        <p:spPr>
          <a:xfrm>
            <a:off x="2562100" y="4231900"/>
            <a:ext cx="5866800" cy="322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5">
  <p:cSld name="CUSTOM_2_1_1_1_1">
    <p:spTree>
      <p:nvGrpSpPr>
        <p:cNvPr id="1" name="Shape 198"/>
        <p:cNvGrpSpPr/>
        <p:nvPr/>
      </p:nvGrpSpPr>
      <p:grpSpPr>
        <a:xfrm>
          <a:off x="0" y="0"/>
          <a:ext cx="0" cy="0"/>
          <a:chOff x="0" y="0"/>
          <a:chExt cx="0" cy="0"/>
        </a:xfrm>
      </p:grpSpPr>
      <p:pic>
        <p:nvPicPr>
          <p:cNvPr id="199" name="Google Shape;199;p22"/>
          <p:cNvPicPr preferRelativeResize="0"/>
          <p:nvPr/>
        </p:nvPicPr>
        <p:blipFill>
          <a:blip r:embed="rId2">
            <a:alphaModFix/>
          </a:blip>
          <a:stretch>
            <a:fillRect/>
          </a:stretch>
        </p:blipFill>
        <p:spPr>
          <a:xfrm rot="-7581212">
            <a:off x="6688905" y="2366848"/>
            <a:ext cx="2623589" cy="2220055"/>
          </a:xfrm>
          <a:prstGeom prst="rect">
            <a:avLst/>
          </a:prstGeom>
          <a:noFill/>
          <a:ln>
            <a:noFill/>
          </a:ln>
        </p:spPr>
      </p:pic>
      <p:pic>
        <p:nvPicPr>
          <p:cNvPr id="200" name="Google Shape;200;p22"/>
          <p:cNvPicPr preferRelativeResize="0"/>
          <p:nvPr/>
        </p:nvPicPr>
        <p:blipFill>
          <a:blip r:embed="rId3">
            <a:alphaModFix/>
          </a:blip>
          <a:stretch>
            <a:fillRect/>
          </a:stretch>
        </p:blipFill>
        <p:spPr>
          <a:xfrm flipH="1">
            <a:off x="-325438" y="2936800"/>
            <a:ext cx="2471788" cy="2254550"/>
          </a:xfrm>
          <a:prstGeom prst="rect">
            <a:avLst/>
          </a:prstGeom>
          <a:noFill/>
          <a:ln>
            <a:noFill/>
          </a:ln>
        </p:spPr>
      </p:pic>
      <p:pic>
        <p:nvPicPr>
          <p:cNvPr id="201" name="Google Shape;201;p22"/>
          <p:cNvPicPr preferRelativeResize="0"/>
          <p:nvPr/>
        </p:nvPicPr>
        <p:blipFill>
          <a:blip r:embed="rId4">
            <a:alphaModFix/>
          </a:blip>
          <a:stretch>
            <a:fillRect/>
          </a:stretch>
        </p:blipFill>
        <p:spPr>
          <a:xfrm rot="454910">
            <a:off x="3945542" y="-909859"/>
            <a:ext cx="2418110" cy="2563243"/>
          </a:xfrm>
          <a:prstGeom prst="rect">
            <a:avLst/>
          </a:prstGeom>
          <a:noFill/>
          <a:ln>
            <a:noFill/>
          </a:ln>
        </p:spPr>
      </p:pic>
      <p:pic>
        <p:nvPicPr>
          <p:cNvPr id="202" name="Google Shape;202;p22"/>
          <p:cNvPicPr preferRelativeResize="0"/>
          <p:nvPr/>
        </p:nvPicPr>
        <p:blipFill>
          <a:blip r:embed="rId5">
            <a:alphaModFix/>
          </a:blip>
          <a:stretch>
            <a:fillRect/>
          </a:stretch>
        </p:blipFill>
        <p:spPr>
          <a:xfrm rot="530009" flipH="1">
            <a:off x="-727422" y="-513148"/>
            <a:ext cx="2555946" cy="2162819"/>
          </a:xfrm>
          <a:prstGeom prst="rect">
            <a:avLst/>
          </a:prstGeom>
          <a:noFill/>
          <a:ln>
            <a:noFill/>
          </a:ln>
        </p:spPr>
      </p:pic>
      <p:pic>
        <p:nvPicPr>
          <p:cNvPr id="203" name="Google Shape;203;p22"/>
          <p:cNvPicPr preferRelativeResize="0"/>
          <p:nvPr/>
        </p:nvPicPr>
        <p:blipFill>
          <a:blip r:embed="rId6">
            <a:alphaModFix/>
          </a:blip>
          <a:stretch>
            <a:fillRect/>
          </a:stretch>
        </p:blipFill>
        <p:spPr>
          <a:xfrm rot="-8231594" flipH="1">
            <a:off x="6918115" y="-266974"/>
            <a:ext cx="2358223" cy="2089700"/>
          </a:xfrm>
          <a:prstGeom prst="rect">
            <a:avLst/>
          </a:prstGeom>
          <a:noFill/>
          <a:ln>
            <a:noFill/>
          </a:ln>
        </p:spPr>
      </p:pic>
      <p:sp>
        <p:nvSpPr>
          <p:cNvPr id="204" name="Google Shape;204;p22"/>
          <p:cNvSpPr txBox="1">
            <a:spLocks noGrp="1"/>
          </p:cNvSpPr>
          <p:nvPr>
            <p:ph type="title"/>
          </p:nvPr>
        </p:nvSpPr>
        <p:spPr>
          <a:xfrm>
            <a:off x="2146350" y="2971800"/>
            <a:ext cx="4851300" cy="1268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5" name="Google Shape;205;p22"/>
          <p:cNvSpPr txBox="1">
            <a:spLocks noGrp="1"/>
          </p:cNvSpPr>
          <p:nvPr>
            <p:ph type="title" idx="2" hasCustomPrompt="1"/>
          </p:nvPr>
        </p:nvSpPr>
        <p:spPr>
          <a:xfrm>
            <a:off x="3267300" y="1446699"/>
            <a:ext cx="2609400" cy="141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6" name="Google Shape;206;p22"/>
          <p:cNvSpPr txBox="1">
            <a:spLocks noGrp="1"/>
          </p:cNvSpPr>
          <p:nvPr>
            <p:ph type="subTitle" idx="1"/>
          </p:nvPr>
        </p:nvSpPr>
        <p:spPr>
          <a:xfrm>
            <a:off x="2146350" y="4253600"/>
            <a:ext cx="4851300" cy="322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7" name="Google Shape;207;p22"/>
          <p:cNvPicPr preferRelativeResize="0"/>
          <p:nvPr/>
        </p:nvPicPr>
        <p:blipFill rotWithShape="1">
          <a:blip r:embed="rId7">
            <a:alphaModFix/>
          </a:blip>
          <a:srcRect l="30261" t="17873" r="40160" b="22289"/>
          <a:stretch/>
        </p:blipFill>
        <p:spPr>
          <a:xfrm rot="7398231">
            <a:off x="2051344" y="-872875"/>
            <a:ext cx="1770659" cy="239085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6">
  <p:cSld name="CUSTOM_8">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3457713" y="2402225"/>
            <a:ext cx="4851300" cy="1540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10" name="Google Shape;210;p23"/>
          <p:cNvSpPr txBox="1">
            <a:spLocks noGrp="1"/>
          </p:cNvSpPr>
          <p:nvPr>
            <p:ph type="title" idx="2" hasCustomPrompt="1"/>
          </p:nvPr>
        </p:nvSpPr>
        <p:spPr>
          <a:xfrm>
            <a:off x="835000" y="2402225"/>
            <a:ext cx="2609400" cy="18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1" name="Google Shape;211;p23"/>
          <p:cNvSpPr txBox="1">
            <a:spLocks noGrp="1"/>
          </p:cNvSpPr>
          <p:nvPr>
            <p:ph type="subTitle" idx="1"/>
          </p:nvPr>
        </p:nvSpPr>
        <p:spPr>
          <a:xfrm>
            <a:off x="3457713" y="3943073"/>
            <a:ext cx="4851300" cy="32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12" name="Google Shape;212;p23"/>
          <p:cNvPicPr preferRelativeResize="0"/>
          <p:nvPr/>
        </p:nvPicPr>
        <p:blipFill>
          <a:blip r:embed="rId2">
            <a:alphaModFix/>
          </a:blip>
          <a:stretch>
            <a:fillRect/>
          </a:stretch>
        </p:blipFill>
        <p:spPr>
          <a:xfrm rot="6921909" flipH="1">
            <a:off x="2692864" y="-688774"/>
            <a:ext cx="2386714" cy="2517002"/>
          </a:xfrm>
          <a:prstGeom prst="rect">
            <a:avLst/>
          </a:prstGeom>
          <a:noFill/>
          <a:ln>
            <a:noFill/>
          </a:ln>
        </p:spPr>
      </p:pic>
      <p:pic>
        <p:nvPicPr>
          <p:cNvPr id="213" name="Google Shape;213;p23"/>
          <p:cNvPicPr preferRelativeResize="0"/>
          <p:nvPr/>
        </p:nvPicPr>
        <p:blipFill>
          <a:blip r:embed="rId3">
            <a:alphaModFix/>
          </a:blip>
          <a:stretch>
            <a:fillRect/>
          </a:stretch>
        </p:blipFill>
        <p:spPr>
          <a:xfrm rot="5400013">
            <a:off x="-80404" y="-290258"/>
            <a:ext cx="2683807" cy="2271014"/>
          </a:xfrm>
          <a:prstGeom prst="rect">
            <a:avLst/>
          </a:prstGeom>
          <a:noFill/>
          <a:ln>
            <a:noFill/>
          </a:ln>
        </p:spPr>
      </p:pic>
      <p:pic>
        <p:nvPicPr>
          <p:cNvPr id="214" name="Google Shape;214;p23"/>
          <p:cNvPicPr preferRelativeResize="0"/>
          <p:nvPr/>
        </p:nvPicPr>
        <p:blipFill rotWithShape="1">
          <a:blip r:embed="rId4">
            <a:alphaModFix/>
          </a:blip>
          <a:srcRect l="29143" t="10748" r="37579" b="15331"/>
          <a:stretch/>
        </p:blipFill>
        <p:spPr>
          <a:xfrm rot="-4099255" flipH="1">
            <a:off x="5978598" y="-1454827"/>
            <a:ext cx="3263179" cy="496228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7">
  <p:cSld name="CUSTOM_15">
    <p:spTree>
      <p:nvGrpSpPr>
        <p:cNvPr id="1" name="Shape 215"/>
        <p:cNvGrpSpPr/>
        <p:nvPr/>
      </p:nvGrpSpPr>
      <p:grpSpPr>
        <a:xfrm>
          <a:off x="0" y="0"/>
          <a:ext cx="0" cy="0"/>
          <a:chOff x="0" y="0"/>
          <a:chExt cx="0" cy="0"/>
        </a:xfrm>
      </p:grpSpPr>
      <p:sp>
        <p:nvSpPr>
          <p:cNvPr id="216" name="Google Shape;216;p24"/>
          <p:cNvSpPr txBox="1">
            <a:spLocks noGrp="1"/>
          </p:cNvSpPr>
          <p:nvPr>
            <p:ph type="title"/>
          </p:nvPr>
        </p:nvSpPr>
        <p:spPr>
          <a:xfrm>
            <a:off x="3457725" y="1613000"/>
            <a:ext cx="4851300" cy="1764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17" name="Google Shape;217;p24"/>
          <p:cNvSpPr txBox="1">
            <a:spLocks noGrp="1"/>
          </p:cNvSpPr>
          <p:nvPr>
            <p:ph type="title" idx="2" hasCustomPrompt="1"/>
          </p:nvPr>
        </p:nvSpPr>
        <p:spPr>
          <a:xfrm>
            <a:off x="924525" y="984464"/>
            <a:ext cx="2609400" cy="212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48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8" name="Google Shape;218;p24"/>
          <p:cNvSpPr txBox="1">
            <a:spLocks noGrp="1"/>
          </p:cNvSpPr>
          <p:nvPr>
            <p:ph type="subTitle" idx="1"/>
          </p:nvPr>
        </p:nvSpPr>
        <p:spPr>
          <a:xfrm>
            <a:off x="2146350" y="3257274"/>
            <a:ext cx="4851300" cy="32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19" name="Google Shape;219;p24"/>
          <p:cNvPicPr preferRelativeResize="0"/>
          <p:nvPr/>
        </p:nvPicPr>
        <p:blipFill>
          <a:blip r:embed="rId2">
            <a:alphaModFix/>
          </a:blip>
          <a:stretch>
            <a:fillRect/>
          </a:stretch>
        </p:blipFill>
        <p:spPr>
          <a:xfrm rot="9362754" flipH="1">
            <a:off x="1995970" y="-1253125"/>
            <a:ext cx="2926185" cy="2538526"/>
          </a:xfrm>
          <a:prstGeom prst="rect">
            <a:avLst/>
          </a:prstGeom>
          <a:noFill/>
          <a:ln>
            <a:noFill/>
          </a:ln>
        </p:spPr>
      </p:pic>
      <p:pic>
        <p:nvPicPr>
          <p:cNvPr id="220" name="Google Shape;220;p24"/>
          <p:cNvPicPr preferRelativeResize="0"/>
          <p:nvPr/>
        </p:nvPicPr>
        <p:blipFill>
          <a:blip r:embed="rId3">
            <a:alphaModFix/>
          </a:blip>
          <a:stretch>
            <a:fillRect/>
          </a:stretch>
        </p:blipFill>
        <p:spPr>
          <a:xfrm rot="-8100000">
            <a:off x="6477228" y="3625219"/>
            <a:ext cx="2555950" cy="2162823"/>
          </a:xfrm>
          <a:prstGeom prst="rect">
            <a:avLst/>
          </a:prstGeom>
          <a:noFill/>
          <a:ln>
            <a:noFill/>
          </a:ln>
        </p:spPr>
      </p:pic>
      <p:pic>
        <p:nvPicPr>
          <p:cNvPr id="221" name="Google Shape;221;p24"/>
          <p:cNvPicPr preferRelativeResize="0"/>
          <p:nvPr/>
        </p:nvPicPr>
        <p:blipFill>
          <a:blip r:embed="rId4">
            <a:alphaModFix/>
          </a:blip>
          <a:stretch>
            <a:fillRect/>
          </a:stretch>
        </p:blipFill>
        <p:spPr>
          <a:xfrm rot="8099992" flipH="1">
            <a:off x="2729700" y="3794734"/>
            <a:ext cx="3030828" cy="3468913"/>
          </a:xfrm>
          <a:prstGeom prst="rect">
            <a:avLst/>
          </a:prstGeom>
          <a:noFill/>
          <a:ln>
            <a:noFill/>
          </a:ln>
        </p:spPr>
      </p:pic>
      <p:pic>
        <p:nvPicPr>
          <p:cNvPr id="222" name="Google Shape;222;p24"/>
          <p:cNvPicPr preferRelativeResize="0"/>
          <p:nvPr/>
        </p:nvPicPr>
        <p:blipFill>
          <a:blip r:embed="rId5">
            <a:alphaModFix/>
          </a:blip>
          <a:stretch>
            <a:fillRect/>
          </a:stretch>
        </p:blipFill>
        <p:spPr>
          <a:xfrm rot="6120552" flipH="1">
            <a:off x="-260569" y="-555673"/>
            <a:ext cx="1764606" cy="1860933"/>
          </a:xfrm>
          <a:prstGeom prst="rect">
            <a:avLst/>
          </a:prstGeom>
          <a:noFill/>
          <a:ln>
            <a:noFill/>
          </a:ln>
        </p:spPr>
      </p:pic>
      <p:pic>
        <p:nvPicPr>
          <p:cNvPr id="223" name="Google Shape;223;p24"/>
          <p:cNvPicPr preferRelativeResize="0"/>
          <p:nvPr/>
        </p:nvPicPr>
        <p:blipFill>
          <a:blip r:embed="rId5">
            <a:alphaModFix/>
          </a:blip>
          <a:stretch>
            <a:fillRect/>
          </a:stretch>
        </p:blipFill>
        <p:spPr>
          <a:xfrm rot="-8804073" flipH="1">
            <a:off x="7804173" y="-375585"/>
            <a:ext cx="1861451" cy="1963069"/>
          </a:xfrm>
          <a:prstGeom prst="rect">
            <a:avLst/>
          </a:prstGeom>
          <a:noFill/>
          <a:ln>
            <a:noFill/>
          </a:ln>
        </p:spPr>
      </p:pic>
      <p:pic>
        <p:nvPicPr>
          <p:cNvPr id="224" name="Google Shape;224;p24"/>
          <p:cNvPicPr preferRelativeResize="0"/>
          <p:nvPr/>
        </p:nvPicPr>
        <p:blipFill>
          <a:blip r:embed="rId4">
            <a:alphaModFix/>
          </a:blip>
          <a:stretch>
            <a:fillRect/>
          </a:stretch>
        </p:blipFill>
        <p:spPr>
          <a:xfrm rot="-7734055" flipH="1">
            <a:off x="8138099" y="1604766"/>
            <a:ext cx="1519356" cy="1738971"/>
          </a:xfrm>
          <a:prstGeom prst="rect">
            <a:avLst/>
          </a:prstGeom>
          <a:noFill/>
          <a:ln>
            <a:noFill/>
          </a:ln>
        </p:spPr>
      </p:pic>
      <p:pic>
        <p:nvPicPr>
          <p:cNvPr id="225" name="Google Shape;225;p24"/>
          <p:cNvPicPr preferRelativeResize="0"/>
          <p:nvPr/>
        </p:nvPicPr>
        <p:blipFill>
          <a:blip r:embed="rId4">
            <a:alphaModFix/>
          </a:blip>
          <a:stretch>
            <a:fillRect/>
          </a:stretch>
        </p:blipFill>
        <p:spPr>
          <a:xfrm rot="-5400057" flipH="1">
            <a:off x="-755356" y="1759279"/>
            <a:ext cx="1751141" cy="2004244"/>
          </a:xfrm>
          <a:prstGeom prst="rect">
            <a:avLst/>
          </a:prstGeom>
          <a:noFill/>
          <a:ln>
            <a:noFill/>
          </a:ln>
        </p:spPr>
      </p:pic>
      <p:pic>
        <p:nvPicPr>
          <p:cNvPr id="226" name="Google Shape;226;p24"/>
          <p:cNvPicPr preferRelativeResize="0"/>
          <p:nvPr/>
        </p:nvPicPr>
        <p:blipFill rotWithShape="1">
          <a:blip r:embed="rId6">
            <a:alphaModFix/>
          </a:blip>
          <a:srcRect l="29143" t="10748" r="37579" b="15331"/>
          <a:stretch/>
        </p:blipFill>
        <p:spPr>
          <a:xfrm rot="4352650" flipH="1">
            <a:off x="20161" y="3558700"/>
            <a:ext cx="1656807" cy="2456554"/>
          </a:xfrm>
          <a:prstGeom prst="rect">
            <a:avLst/>
          </a:prstGeom>
          <a:noFill/>
          <a:ln>
            <a:noFill/>
          </a:ln>
        </p:spPr>
      </p:pic>
      <p:pic>
        <p:nvPicPr>
          <p:cNvPr id="227" name="Google Shape;227;p24"/>
          <p:cNvPicPr preferRelativeResize="0"/>
          <p:nvPr/>
        </p:nvPicPr>
        <p:blipFill rotWithShape="1">
          <a:blip r:embed="rId7">
            <a:alphaModFix/>
          </a:blip>
          <a:srcRect l="30261" t="17873" r="40160" b="22289"/>
          <a:stretch/>
        </p:blipFill>
        <p:spPr>
          <a:xfrm rot="-10305585">
            <a:off x="5880398" y="-1025597"/>
            <a:ext cx="1770657" cy="23908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8">
  <p:cSld name="CUSTOM_17">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1003350" y="1411625"/>
            <a:ext cx="4551300" cy="17028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sz="4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0" name="Google Shape;230;p25"/>
          <p:cNvSpPr txBox="1">
            <a:spLocks noGrp="1"/>
          </p:cNvSpPr>
          <p:nvPr>
            <p:ph type="title" idx="2" hasCustomPrompt="1"/>
          </p:nvPr>
        </p:nvSpPr>
        <p:spPr>
          <a:xfrm>
            <a:off x="5496525" y="1289264"/>
            <a:ext cx="2609400" cy="212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48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1" name="Google Shape;231;p25"/>
          <p:cNvSpPr txBox="1">
            <a:spLocks noGrp="1"/>
          </p:cNvSpPr>
          <p:nvPr>
            <p:ph type="subTitle" idx="1"/>
          </p:nvPr>
        </p:nvSpPr>
        <p:spPr>
          <a:xfrm>
            <a:off x="1003350" y="3257275"/>
            <a:ext cx="4551300" cy="3222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32" name="Google Shape;232;p25"/>
          <p:cNvPicPr preferRelativeResize="0"/>
          <p:nvPr/>
        </p:nvPicPr>
        <p:blipFill>
          <a:blip r:embed="rId2">
            <a:alphaModFix/>
          </a:blip>
          <a:stretch>
            <a:fillRect/>
          </a:stretch>
        </p:blipFill>
        <p:spPr>
          <a:xfrm rot="1437246">
            <a:off x="1983179" y="3771131"/>
            <a:ext cx="2926185" cy="2538526"/>
          </a:xfrm>
          <a:prstGeom prst="rect">
            <a:avLst/>
          </a:prstGeom>
          <a:noFill/>
          <a:ln>
            <a:noFill/>
          </a:ln>
        </p:spPr>
      </p:pic>
      <p:pic>
        <p:nvPicPr>
          <p:cNvPr id="233" name="Google Shape;233;p25"/>
          <p:cNvPicPr preferRelativeResize="0"/>
          <p:nvPr/>
        </p:nvPicPr>
        <p:blipFill>
          <a:blip r:embed="rId3">
            <a:alphaModFix/>
          </a:blip>
          <a:stretch>
            <a:fillRect/>
          </a:stretch>
        </p:blipFill>
        <p:spPr>
          <a:xfrm rot="-2700000" flipH="1">
            <a:off x="6464436" y="-731509"/>
            <a:ext cx="2555950" cy="2162823"/>
          </a:xfrm>
          <a:prstGeom prst="rect">
            <a:avLst/>
          </a:prstGeom>
          <a:noFill/>
          <a:ln>
            <a:noFill/>
          </a:ln>
        </p:spPr>
      </p:pic>
      <p:pic>
        <p:nvPicPr>
          <p:cNvPr id="234" name="Google Shape;234;p25"/>
          <p:cNvPicPr preferRelativeResize="0"/>
          <p:nvPr/>
        </p:nvPicPr>
        <p:blipFill>
          <a:blip r:embed="rId4">
            <a:alphaModFix/>
          </a:blip>
          <a:stretch>
            <a:fillRect/>
          </a:stretch>
        </p:blipFill>
        <p:spPr>
          <a:xfrm rot="2700008">
            <a:off x="2716908" y="-2207114"/>
            <a:ext cx="3030828" cy="3468913"/>
          </a:xfrm>
          <a:prstGeom prst="rect">
            <a:avLst/>
          </a:prstGeom>
          <a:noFill/>
          <a:ln>
            <a:noFill/>
          </a:ln>
        </p:spPr>
      </p:pic>
      <p:pic>
        <p:nvPicPr>
          <p:cNvPr id="235" name="Google Shape;235;p25"/>
          <p:cNvPicPr preferRelativeResize="0"/>
          <p:nvPr/>
        </p:nvPicPr>
        <p:blipFill>
          <a:blip r:embed="rId5">
            <a:alphaModFix/>
          </a:blip>
          <a:stretch>
            <a:fillRect/>
          </a:stretch>
        </p:blipFill>
        <p:spPr>
          <a:xfrm rot="4679448">
            <a:off x="-273360" y="3751273"/>
            <a:ext cx="1764606" cy="1860933"/>
          </a:xfrm>
          <a:prstGeom prst="rect">
            <a:avLst/>
          </a:prstGeom>
          <a:noFill/>
          <a:ln>
            <a:noFill/>
          </a:ln>
        </p:spPr>
      </p:pic>
      <p:pic>
        <p:nvPicPr>
          <p:cNvPr id="236" name="Google Shape;236;p25"/>
          <p:cNvPicPr preferRelativeResize="0"/>
          <p:nvPr/>
        </p:nvPicPr>
        <p:blipFill>
          <a:blip r:embed="rId5">
            <a:alphaModFix/>
          </a:blip>
          <a:stretch>
            <a:fillRect/>
          </a:stretch>
        </p:blipFill>
        <p:spPr>
          <a:xfrm rot="-1995927">
            <a:off x="7791382" y="3469048"/>
            <a:ext cx="1861451" cy="1963069"/>
          </a:xfrm>
          <a:prstGeom prst="rect">
            <a:avLst/>
          </a:prstGeom>
          <a:noFill/>
          <a:ln>
            <a:noFill/>
          </a:ln>
        </p:spPr>
      </p:pic>
      <p:pic>
        <p:nvPicPr>
          <p:cNvPr id="237" name="Google Shape;237;p25"/>
          <p:cNvPicPr preferRelativeResize="0"/>
          <p:nvPr/>
        </p:nvPicPr>
        <p:blipFill>
          <a:blip r:embed="rId4">
            <a:alphaModFix/>
          </a:blip>
          <a:stretch>
            <a:fillRect/>
          </a:stretch>
        </p:blipFill>
        <p:spPr>
          <a:xfrm rot="-3065945">
            <a:off x="8125308" y="1712795"/>
            <a:ext cx="1519356" cy="1738971"/>
          </a:xfrm>
          <a:prstGeom prst="rect">
            <a:avLst/>
          </a:prstGeom>
          <a:noFill/>
          <a:ln>
            <a:noFill/>
          </a:ln>
        </p:spPr>
      </p:pic>
      <p:pic>
        <p:nvPicPr>
          <p:cNvPr id="238" name="Google Shape;238;p25"/>
          <p:cNvPicPr preferRelativeResize="0"/>
          <p:nvPr/>
        </p:nvPicPr>
        <p:blipFill>
          <a:blip r:embed="rId4">
            <a:alphaModFix/>
          </a:blip>
          <a:stretch>
            <a:fillRect/>
          </a:stretch>
        </p:blipFill>
        <p:spPr>
          <a:xfrm rot="-5399943">
            <a:off x="-768148" y="1293009"/>
            <a:ext cx="1751141" cy="2004244"/>
          </a:xfrm>
          <a:prstGeom prst="rect">
            <a:avLst/>
          </a:prstGeom>
          <a:noFill/>
          <a:ln>
            <a:noFill/>
          </a:ln>
        </p:spPr>
      </p:pic>
      <p:pic>
        <p:nvPicPr>
          <p:cNvPr id="239" name="Google Shape;239;p25"/>
          <p:cNvPicPr preferRelativeResize="0"/>
          <p:nvPr/>
        </p:nvPicPr>
        <p:blipFill rotWithShape="1">
          <a:blip r:embed="rId6">
            <a:alphaModFix/>
          </a:blip>
          <a:srcRect l="29143" t="10748" r="37579" b="15331"/>
          <a:stretch/>
        </p:blipFill>
        <p:spPr>
          <a:xfrm rot="6447350">
            <a:off x="7370" y="-958722"/>
            <a:ext cx="1656807" cy="2456554"/>
          </a:xfrm>
          <a:prstGeom prst="rect">
            <a:avLst/>
          </a:prstGeom>
          <a:noFill/>
          <a:ln>
            <a:noFill/>
          </a:ln>
        </p:spPr>
      </p:pic>
      <p:pic>
        <p:nvPicPr>
          <p:cNvPr id="240" name="Google Shape;240;p25"/>
          <p:cNvPicPr preferRelativeResize="0"/>
          <p:nvPr/>
        </p:nvPicPr>
        <p:blipFill rotWithShape="1">
          <a:blip r:embed="rId7">
            <a:alphaModFix/>
          </a:blip>
          <a:srcRect l="30261" t="17873" r="40160" b="22289"/>
          <a:stretch/>
        </p:blipFill>
        <p:spPr>
          <a:xfrm rot="-494415" flipH="1">
            <a:off x="5867606" y="3691280"/>
            <a:ext cx="1770657" cy="23908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9">
  <p:cSld name="CUSTOM_20">
    <p:spTree>
      <p:nvGrpSpPr>
        <p:cNvPr id="1" name="Shape 241"/>
        <p:cNvGrpSpPr/>
        <p:nvPr/>
      </p:nvGrpSpPr>
      <p:grpSpPr>
        <a:xfrm>
          <a:off x="0" y="0"/>
          <a:ext cx="0" cy="0"/>
          <a:chOff x="0" y="0"/>
          <a:chExt cx="0" cy="0"/>
        </a:xfrm>
      </p:grpSpPr>
      <p:sp>
        <p:nvSpPr>
          <p:cNvPr id="242" name="Google Shape;242;p26"/>
          <p:cNvSpPr txBox="1">
            <a:spLocks noGrp="1"/>
          </p:cNvSpPr>
          <p:nvPr>
            <p:ph type="title"/>
          </p:nvPr>
        </p:nvSpPr>
        <p:spPr>
          <a:xfrm>
            <a:off x="3457725" y="800100"/>
            <a:ext cx="4851300" cy="1237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43" name="Google Shape;243;p26"/>
          <p:cNvSpPr txBox="1">
            <a:spLocks noGrp="1"/>
          </p:cNvSpPr>
          <p:nvPr>
            <p:ph type="title" idx="2" hasCustomPrompt="1"/>
          </p:nvPr>
        </p:nvSpPr>
        <p:spPr>
          <a:xfrm>
            <a:off x="835000" y="497225"/>
            <a:ext cx="2609400" cy="18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4" name="Google Shape;244;p26"/>
          <p:cNvSpPr txBox="1">
            <a:spLocks noGrp="1"/>
          </p:cNvSpPr>
          <p:nvPr>
            <p:ph type="subTitle" idx="1"/>
          </p:nvPr>
        </p:nvSpPr>
        <p:spPr>
          <a:xfrm>
            <a:off x="3457713" y="2038073"/>
            <a:ext cx="4851300" cy="32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45" name="Google Shape;245;p26"/>
          <p:cNvPicPr preferRelativeResize="0"/>
          <p:nvPr/>
        </p:nvPicPr>
        <p:blipFill>
          <a:blip r:embed="rId2">
            <a:alphaModFix/>
          </a:blip>
          <a:stretch>
            <a:fillRect/>
          </a:stretch>
        </p:blipFill>
        <p:spPr>
          <a:xfrm rot="6921909" flipH="1">
            <a:off x="2692864" y="2740226"/>
            <a:ext cx="2386714" cy="2517002"/>
          </a:xfrm>
          <a:prstGeom prst="rect">
            <a:avLst/>
          </a:prstGeom>
          <a:noFill/>
          <a:ln>
            <a:noFill/>
          </a:ln>
        </p:spPr>
      </p:pic>
      <p:pic>
        <p:nvPicPr>
          <p:cNvPr id="246" name="Google Shape;246;p26"/>
          <p:cNvPicPr preferRelativeResize="0"/>
          <p:nvPr/>
        </p:nvPicPr>
        <p:blipFill>
          <a:blip r:embed="rId3">
            <a:alphaModFix/>
          </a:blip>
          <a:stretch>
            <a:fillRect/>
          </a:stretch>
        </p:blipFill>
        <p:spPr>
          <a:xfrm rot="5400013">
            <a:off x="-80404" y="3138742"/>
            <a:ext cx="2683807" cy="2271014"/>
          </a:xfrm>
          <a:prstGeom prst="rect">
            <a:avLst/>
          </a:prstGeom>
          <a:noFill/>
          <a:ln>
            <a:noFill/>
          </a:ln>
        </p:spPr>
      </p:pic>
      <p:pic>
        <p:nvPicPr>
          <p:cNvPr id="247" name="Google Shape;247;p26"/>
          <p:cNvPicPr preferRelativeResize="0"/>
          <p:nvPr/>
        </p:nvPicPr>
        <p:blipFill rotWithShape="1">
          <a:blip r:embed="rId4">
            <a:alphaModFix/>
          </a:blip>
          <a:srcRect l="29143" t="10748" r="37579" b="15331"/>
          <a:stretch/>
        </p:blipFill>
        <p:spPr>
          <a:xfrm rot="-4099255" flipH="1">
            <a:off x="5978598" y="1974173"/>
            <a:ext cx="3263179" cy="496228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USTOM_13">
    <p:spTree>
      <p:nvGrpSpPr>
        <p:cNvPr id="1" name="Shape 248"/>
        <p:cNvGrpSpPr/>
        <p:nvPr/>
      </p:nvGrpSpPr>
      <p:grpSpPr>
        <a:xfrm>
          <a:off x="0" y="0"/>
          <a:ext cx="0" cy="0"/>
          <a:chOff x="0" y="0"/>
          <a:chExt cx="0" cy="0"/>
        </a:xfrm>
      </p:grpSpPr>
      <p:sp>
        <p:nvSpPr>
          <p:cNvPr id="249" name="Google Shape;249;p27"/>
          <p:cNvSpPr txBox="1">
            <a:spLocks noGrp="1"/>
          </p:cNvSpPr>
          <p:nvPr>
            <p:ph type="title"/>
          </p:nvPr>
        </p:nvSpPr>
        <p:spPr>
          <a:xfrm>
            <a:off x="643175" y="2757575"/>
            <a:ext cx="5723400" cy="1853700"/>
          </a:xfrm>
          <a:prstGeom prst="rect">
            <a:avLst/>
          </a:prstGeom>
        </p:spPr>
        <p:txBody>
          <a:bodyPr spcFirstLastPara="1" wrap="square" lIns="91425" tIns="91425" rIns="91425" bIns="91425" anchor="t" anchorCtr="0">
            <a:noAutofit/>
          </a:bodyPr>
          <a:lstStyle>
            <a:lvl1pPr lvl="0" rtl="0">
              <a:lnSpc>
                <a:spcPct val="70000"/>
              </a:lnSpc>
              <a:spcBef>
                <a:spcPts val="0"/>
              </a:spcBef>
              <a:spcAft>
                <a:spcPts val="0"/>
              </a:spcAft>
              <a:buSzPts val="6000"/>
              <a:buNone/>
              <a:defRPr sz="8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pic>
        <p:nvPicPr>
          <p:cNvPr id="250" name="Google Shape;250;p27"/>
          <p:cNvPicPr preferRelativeResize="0"/>
          <p:nvPr/>
        </p:nvPicPr>
        <p:blipFill>
          <a:blip r:embed="rId2">
            <a:alphaModFix/>
          </a:blip>
          <a:stretch>
            <a:fillRect/>
          </a:stretch>
        </p:blipFill>
        <p:spPr>
          <a:xfrm rot="1183624" flipH="1">
            <a:off x="4228280" y="-221836"/>
            <a:ext cx="3339285" cy="2825673"/>
          </a:xfrm>
          <a:prstGeom prst="rect">
            <a:avLst/>
          </a:prstGeom>
          <a:noFill/>
          <a:ln>
            <a:noFill/>
          </a:ln>
        </p:spPr>
      </p:pic>
      <p:pic>
        <p:nvPicPr>
          <p:cNvPr id="251" name="Google Shape;251;p27"/>
          <p:cNvPicPr preferRelativeResize="0"/>
          <p:nvPr/>
        </p:nvPicPr>
        <p:blipFill>
          <a:blip r:embed="rId3">
            <a:alphaModFix/>
          </a:blip>
          <a:stretch>
            <a:fillRect/>
          </a:stretch>
        </p:blipFill>
        <p:spPr>
          <a:xfrm rot="4302087" flipH="1">
            <a:off x="8410905" y="1871134"/>
            <a:ext cx="2315434" cy="2650134"/>
          </a:xfrm>
          <a:prstGeom prst="rect">
            <a:avLst/>
          </a:prstGeom>
          <a:noFill/>
          <a:ln>
            <a:noFill/>
          </a:ln>
        </p:spPr>
      </p:pic>
      <p:pic>
        <p:nvPicPr>
          <p:cNvPr id="252" name="Google Shape;252;p27"/>
          <p:cNvPicPr preferRelativeResize="0"/>
          <p:nvPr/>
        </p:nvPicPr>
        <p:blipFill rotWithShape="1">
          <a:blip r:embed="rId4">
            <a:alphaModFix/>
          </a:blip>
          <a:srcRect l="29143" t="10748" r="37579" b="15331"/>
          <a:stretch/>
        </p:blipFill>
        <p:spPr>
          <a:xfrm rot="-7195617" flipH="1">
            <a:off x="7889556" y="-289730"/>
            <a:ext cx="1467839" cy="2232134"/>
          </a:xfrm>
          <a:prstGeom prst="rect">
            <a:avLst/>
          </a:prstGeom>
          <a:noFill/>
          <a:ln>
            <a:noFill/>
          </a:ln>
        </p:spPr>
      </p:pic>
      <p:pic>
        <p:nvPicPr>
          <p:cNvPr id="253" name="Google Shape;253;p27"/>
          <p:cNvPicPr preferRelativeResize="0"/>
          <p:nvPr/>
        </p:nvPicPr>
        <p:blipFill>
          <a:blip r:embed="rId5">
            <a:alphaModFix/>
          </a:blip>
          <a:stretch>
            <a:fillRect/>
          </a:stretch>
        </p:blipFill>
        <p:spPr>
          <a:xfrm rot="1231302">
            <a:off x="5815612" y="3540544"/>
            <a:ext cx="2582301" cy="2288266"/>
          </a:xfrm>
          <a:prstGeom prst="rect">
            <a:avLst/>
          </a:prstGeom>
          <a:noFill/>
          <a:ln>
            <a:noFill/>
          </a:ln>
        </p:spPr>
      </p:pic>
      <p:pic>
        <p:nvPicPr>
          <p:cNvPr id="254" name="Google Shape;254;p27"/>
          <p:cNvPicPr preferRelativeResize="0"/>
          <p:nvPr/>
        </p:nvPicPr>
        <p:blipFill>
          <a:blip r:embed="rId6">
            <a:alphaModFix/>
          </a:blip>
          <a:stretch>
            <a:fillRect/>
          </a:stretch>
        </p:blipFill>
        <p:spPr>
          <a:xfrm rot="-3223162" flipH="1">
            <a:off x="1510804" y="-67647"/>
            <a:ext cx="2555947" cy="2162820"/>
          </a:xfrm>
          <a:prstGeom prst="rect">
            <a:avLst/>
          </a:prstGeom>
          <a:noFill/>
          <a:ln>
            <a:noFill/>
          </a:ln>
        </p:spPr>
      </p:pic>
      <p:pic>
        <p:nvPicPr>
          <p:cNvPr id="255" name="Google Shape;255;p27"/>
          <p:cNvPicPr preferRelativeResize="0"/>
          <p:nvPr/>
        </p:nvPicPr>
        <p:blipFill rotWithShape="1">
          <a:blip r:embed="rId7">
            <a:alphaModFix/>
          </a:blip>
          <a:srcRect l="30261" t="17873" r="40160" b="22289"/>
          <a:stretch/>
        </p:blipFill>
        <p:spPr>
          <a:xfrm rot="7398231">
            <a:off x="-172081" y="-416887"/>
            <a:ext cx="1770659" cy="239085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720000" y="377573"/>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58" name="Google Shape;258;p28"/>
          <p:cNvPicPr preferRelativeResize="0"/>
          <p:nvPr/>
        </p:nvPicPr>
        <p:blipFill>
          <a:blip r:embed="rId2">
            <a:alphaModFix/>
          </a:blip>
          <a:stretch>
            <a:fillRect/>
          </a:stretch>
        </p:blipFill>
        <p:spPr>
          <a:xfrm rot="5848745" flipH="1">
            <a:off x="-686457" y="-398071"/>
            <a:ext cx="1930361" cy="1710551"/>
          </a:xfrm>
          <a:prstGeom prst="rect">
            <a:avLst/>
          </a:prstGeom>
          <a:noFill/>
          <a:ln>
            <a:noFill/>
          </a:ln>
        </p:spPr>
      </p:pic>
      <p:pic>
        <p:nvPicPr>
          <p:cNvPr id="259" name="Google Shape;259;p28"/>
          <p:cNvPicPr preferRelativeResize="0"/>
          <p:nvPr/>
        </p:nvPicPr>
        <p:blipFill>
          <a:blip r:embed="rId3">
            <a:alphaModFix/>
          </a:blip>
          <a:stretch>
            <a:fillRect/>
          </a:stretch>
        </p:blipFill>
        <p:spPr>
          <a:xfrm rot="-5399962" flipH="1">
            <a:off x="7981700" y="4075678"/>
            <a:ext cx="1858780" cy="161253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260"/>
        <p:cNvGrpSpPr/>
        <p:nvPr/>
      </p:nvGrpSpPr>
      <p:grpSpPr>
        <a:xfrm>
          <a:off x="0" y="0"/>
          <a:ext cx="0" cy="0"/>
          <a:chOff x="0" y="0"/>
          <a:chExt cx="0" cy="0"/>
        </a:xfrm>
      </p:grpSpPr>
      <p:pic>
        <p:nvPicPr>
          <p:cNvPr id="261" name="Google Shape;261;p29"/>
          <p:cNvPicPr preferRelativeResize="0"/>
          <p:nvPr/>
        </p:nvPicPr>
        <p:blipFill>
          <a:blip r:embed="rId2">
            <a:alphaModFix/>
          </a:blip>
          <a:stretch>
            <a:fillRect/>
          </a:stretch>
        </p:blipFill>
        <p:spPr>
          <a:xfrm rot="-425583" flipH="1">
            <a:off x="-1237733" y="4008686"/>
            <a:ext cx="2555958" cy="2162829"/>
          </a:xfrm>
          <a:prstGeom prst="rect">
            <a:avLst/>
          </a:prstGeom>
          <a:noFill/>
          <a:ln>
            <a:noFill/>
          </a:ln>
        </p:spPr>
      </p:pic>
      <p:sp>
        <p:nvSpPr>
          <p:cNvPr id="262" name="Google Shape;262;p29"/>
          <p:cNvSpPr txBox="1">
            <a:spLocks noGrp="1"/>
          </p:cNvSpPr>
          <p:nvPr>
            <p:ph type="title"/>
          </p:nvPr>
        </p:nvSpPr>
        <p:spPr>
          <a:xfrm>
            <a:off x="720000" y="37506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63" name="Google Shape;263;p29"/>
          <p:cNvPicPr preferRelativeResize="0"/>
          <p:nvPr/>
        </p:nvPicPr>
        <p:blipFill>
          <a:blip r:embed="rId3">
            <a:alphaModFix/>
          </a:blip>
          <a:stretch>
            <a:fillRect/>
          </a:stretch>
        </p:blipFill>
        <p:spPr>
          <a:xfrm rot="-6241493">
            <a:off x="-281827" y="-353306"/>
            <a:ext cx="1930357" cy="1710548"/>
          </a:xfrm>
          <a:prstGeom prst="rect">
            <a:avLst/>
          </a:prstGeom>
          <a:noFill/>
          <a:ln>
            <a:noFill/>
          </a:ln>
        </p:spPr>
      </p:pic>
      <p:pic>
        <p:nvPicPr>
          <p:cNvPr id="264" name="Google Shape;264;p29"/>
          <p:cNvPicPr preferRelativeResize="0"/>
          <p:nvPr/>
        </p:nvPicPr>
        <p:blipFill>
          <a:blip r:embed="rId3">
            <a:alphaModFix/>
          </a:blip>
          <a:stretch>
            <a:fillRect/>
          </a:stretch>
        </p:blipFill>
        <p:spPr>
          <a:xfrm rot="-176924">
            <a:off x="7841098" y="4058766"/>
            <a:ext cx="1930359" cy="17105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265"/>
        <p:cNvGrpSpPr/>
        <p:nvPr/>
      </p:nvGrpSpPr>
      <p:grpSpPr>
        <a:xfrm>
          <a:off x="0" y="0"/>
          <a:ext cx="0" cy="0"/>
          <a:chOff x="0" y="0"/>
          <a:chExt cx="0" cy="0"/>
        </a:xfrm>
      </p:grpSpPr>
      <p:pic>
        <p:nvPicPr>
          <p:cNvPr id="266" name="Google Shape;266;p30"/>
          <p:cNvPicPr preferRelativeResize="0"/>
          <p:nvPr/>
        </p:nvPicPr>
        <p:blipFill>
          <a:blip r:embed="rId2">
            <a:alphaModFix/>
          </a:blip>
          <a:stretch>
            <a:fillRect/>
          </a:stretch>
        </p:blipFill>
        <p:spPr>
          <a:xfrm rot="-176924">
            <a:off x="7841098" y="4134966"/>
            <a:ext cx="1930359" cy="1710550"/>
          </a:xfrm>
          <a:prstGeom prst="rect">
            <a:avLst/>
          </a:prstGeom>
          <a:noFill/>
          <a:ln>
            <a:noFill/>
          </a:ln>
        </p:spPr>
      </p:pic>
      <p:pic>
        <p:nvPicPr>
          <p:cNvPr id="267" name="Google Shape;267;p30"/>
          <p:cNvPicPr preferRelativeResize="0"/>
          <p:nvPr/>
        </p:nvPicPr>
        <p:blipFill>
          <a:blip r:embed="rId3">
            <a:alphaModFix/>
          </a:blip>
          <a:stretch>
            <a:fillRect/>
          </a:stretch>
        </p:blipFill>
        <p:spPr>
          <a:xfrm rot="4007173">
            <a:off x="-643628" y="4183978"/>
            <a:ext cx="1858779" cy="1612535"/>
          </a:xfrm>
          <a:prstGeom prst="rect">
            <a:avLst/>
          </a:prstGeom>
          <a:noFill/>
          <a:ln>
            <a:noFill/>
          </a:ln>
        </p:spPr>
      </p:pic>
      <p:sp>
        <p:nvSpPr>
          <p:cNvPr id="268" name="Google Shape;268;p30"/>
          <p:cNvSpPr txBox="1">
            <a:spLocks noGrp="1"/>
          </p:cNvSpPr>
          <p:nvPr>
            <p:ph type="title"/>
          </p:nvPr>
        </p:nvSpPr>
        <p:spPr>
          <a:xfrm>
            <a:off x="720000" y="377573"/>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pic>
        <p:nvPicPr>
          <p:cNvPr id="31" name="Google Shape;31;p4"/>
          <p:cNvPicPr preferRelativeResize="0"/>
          <p:nvPr/>
        </p:nvPicPr>
        <p:blipFill>
          <a:blip r:embed="rId2">
            <a:alphaModFix/>
          </a:blip>
          <a:stretch>
            <a:fillRect/>
          </a:stretch>
        </p:blipFill>
        <p:spPr>
          <a:xfrm rot="-871886" flipH="1">
            <a:off x="7722400" y="3674759"/>
            <a:ext cx="1679903" cy="1771597"/>
          </a:xfrm>
          <a:prstGeom prst="rect">
            <a:avLst/>
          </a:prstGeom>
          <a:noFill/>
          <a:ln>
            <a:noFill/>
          </a:ln>
        </p:spPr>
      </p:pic>
      <p:sp>
        <p:nvSpPr>
          <p:cNvPr id="32" name="Google Shape;32;p4"/>
          <p:cNvSpPr txBox="1">
            <a:spLocks noGrp="1"/>
          </p:cNvSpPr>
          <p:nvPr>
            <p:ph type="body" idx="1"/>
          </p:nvPr>
        </p:nvSpPr>
        <p:spPr>
          <a:xfrm>
            <a:off x="720000" y="1110450"/>
            <a:ext cx="7704000" cy="57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AutoNum type="arabicPeriod"/>
              <a:defRPr sz="12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sp>
        <p:nvSpPr>
          <p:cNvPr id="33" name="Google Shape;33;p4"/>
          <p:cNvSpPr txBox="1">
            <a:spLocks noGrp="1"/>
          </p:cNvSpPr>
          <p:nvPr>
            <p:ph type="title"/>
          </p:nvPr>
        </p:nvSpPr>
        <p:spPr>
          <a:xfrm>
            <a:off x="720000" y="466350"/>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4" name="Google Shape;34;p4"/>
          <p:cNvPicPr preferRelativeResize="0"/>
          <p:nvPr/>
        </p:nvPicPr>
        <p:blipFill>
          <a:blip r:embed="rId3">
            <a:alphaModFix/>
          </a:blip>
          <a:stretch>
            <a:fillRect/>
          </a:stretch>
        </p:blipFill>
        <p:spPr>
          <a:xfrm rot="627333">
            <a:off x="-700550" y="-1006591"/>
            <a:ext cx="1919410" cy="2034654"/>
          </a:xfrm>
          <a:prstGeom prst="rect">
            <a:avLst/>
          </a:prstGeom>
          <a:noFill/>
          <a:ln>
            <a:noFill/>
          </a:ln>
        </p:spPr>
      </p:pic>
      <p:pic>
        <p:nvPicPr>
          <p:cNvPr id="35" name="Google Shape;35;p4"/>
          <p:cNvPicPr preferRelativeResize="0"/>
          <p:nvPr/>
        </p:nvPicPr>
        <p:blipFill>
          <a:blip r:embed="rId4">
            <a:alphaModFix/>
          </a:blip>
          <a:stretch>
            <a:fillRect/>
          </a:stretch>
        </p:blipFill>
        <p:spPr>
          <a:xfrm rot="28">
            <a:off x="8011920" y="-1609056"/>
            <a:ext cx="2359706" cy="270079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269"/>
        <p:cNvGrpSpPr/>
        <p:nvPr/>
      </p:nvGrpSpPr>
      <p:grpSpPr>
        <a:xfrm>
          <a:off x="0" y="0"/>
          <a:ext cx="0" cy="0"/>
          <a:chOff x="0" y="0"/>
          <a:chExt cx="0" cy="0"/>
        </a:xfrm>
      </p:grpSpPr>
      <p:sp>
        <p:nvSpPr>
          <p:cNvPr id="270" name="Google Shape;270;p31"/>
          <p:cNvSpPr txBox="1">
            <a:spLocks noGrp="1"/>
          </p:cNvSpPr>
          <p:nvPr>
            <p:ph type="title"/>
          </p:nvPr>
        </p:nvSpPr>
        <p:spPr>
          <a:xfrm>
            <a:off x="720000" y="375076"/>
            <a:ext cx="7704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71" name="Google Shape;271;p31"/>
          <p:cNvPicPr preferRelativeResize="0"/>
          <p:nvPr/>
        </p:nvPicPr>
        <p:blipFill>
          <a:blip r:embed="rId2">
            <a:alphaModFix/>
          </a:blip>
          <a:stretch>
            <a:fillRect/>
          </a:stretch>
        </p:blipFill>
        <p:spPr>
          <a:xfrm rot="-6264432">
            <a:off x="-1094847" y="-978639"/>
            <a:ext cx="2555951" cy="2162824"/>
          </a:xfrm>
          <a:prstGeom prst="rect">
            <a:avLst/>
          </a:prstGeom>
          <a:noFill/>
          <a:ln>
            <a:noFill/>
          </a:ln>
        </p:spPr>
      </p:pic>
      <p:pic>
        <p:nvPicPr>
          <p:cNvPr id="272" name="Google Shape;272;p31"/>
          <p:cNvPicPr preferRelativeResize="0"/>
          <p:nvPr/>
        </p:nvPicPr>
        <p:blipFill>
          <a:blip r:embed="rId3">
            <a:alphaModFix/>
          </a:blip>
          <a:stretch>
            <a:fillRect/>
          </a:stretch>
        </p:blipFill>
        <p:spPr>
          <a:xfrm rot="-2956367" flipH="1">
            <a:off x="7731388" y="-883631"/>
            <a:ext cx="2168101" cy="229825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273"/>
        <p:cNvGrpSpPr/>
        <p:nvPr/>
      </p:nvGrpSpPr>
      <p:grpSpPr>
        <a:xfrm>
          <a:off x="0" y="0"/>
          <a:ext cx="0" cy="0"/>
          <a:chOff x="0" y="0"/>
          <a:chExt cx="0" cy="0"/>
        </a:xfrm>
      </p:grpSpPr>
      <p:pic>
        <p:nvPicPr>
          <p:cNvPr id="274" name="Google Shape;274;p32"/>
          <p:cNvPicPr preferRelativeResize="0"/>
          <p:nvPr/>
        </p:nvPicPr>
        <p:blipFill>
          <a:blip r:embed="rId2">
            <a:alphaModFix/>
          </a:blip>
          <a:stretch>
            <a:fillRect/>
          </a:stretch>
        </p:blipFill>
        <p:spPr>
          <a:xfrm rot="-386107" flipH="1">
            <a:off x="-636330" y="4134967"/>
            <a:ext cx="1930360" cy="1710551"/>
          </a:xfrm>
          <a:prstGeom prst="rect">
            <a:avLst/>
          </a:prstGeom>
          <a:noFill/>
          <a:ln>
            <a:noFill/>
          </a:ln>
        </p:spPr>
      </p:pic>
      <p:pic>
        <p:nvPicPr>
          <p:cNvPr id="275" name="Google Shape;275;p32"/>
          <p:cNvPicPr preferRelativeResize="0"/>
          <p:nvPr/>
        </p:nvPicPr>
        <p:blipFill>
          <a:blip r:embed="rId3">
            <a:alphaModFix/>
          </a:blip>
          <a:stretch>
            <a:fillRect/>
          </a:stretch>
        </p:blipFill>
        <p:spPr>
          <a:xfrm rot="-5399962" flipH="1">
            <a:off x="7919975" y="4183978"/>
            <a:ext cx="1858780" cy="1612537"/>
          </a:xfrm>
          <a:prstGeom prst="rect">
            <a:avLst/>
          </a:prstGeom>
          <a:noFill/>
          <a:ln>
            <a:noFill/>
          </a:ln>
        </p:spPr>
      </p:pic>
      <p:sp>
        <p:nvSpPr>
          <p:cNvPr id="276" name="Google Shape;276;p32"/>
          <p:cNvSpPr txBox="1">
            <a:spLocks noGrp="1"/>
          </p:cNvSpPr>
          <p:nvPr>
            <p:ph type="title"/>
          </p:nvPr>
        </p:nvSpPr>
        <p:spPr>
          <a:xfrm>
            <a:off x="720000" y="372560"/>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77" name="Google Shape;277;p32"/>
          <p:cNvPicPr preferRelativeResize="0"/>
          <p:nvPr/>
        </p:nvPicPr>
        <p:blipFill>
          <a:blip r:embed="rId4">
            <a:alphaModFix/>
          </a:blip>
          <a:stretch>
            <a:fillRect/>
          </a:stretch>
        </p:blipFill>
        <p:spPr>
          <a:xfrm rot="-6264432">
            <a:off x="-1094847" y="-1054839"/>
            <a:ext cx="2555951" cy="2162824"/>
          </a:xfrm>
          <a:prstGeom prst="rect">
            <a:avLst/>
          </a:prstGeom>
          <a:noFill/>
          <a:ln>
            <a:noFill/>
          </a:ln>
        </p:spPr>
      </p:pic>
      <p:pic>
        <p:nvPicPr>
          <p:cNvPr id="278" name="Google Shape;278;p32"/>
          <p:cNvPicPr preferRelativeResize="0"/>
          <p:nvPr/>
        </p:nvPicPr>
        <p:blipFill>
          <a:blip r:embed="rId5">
            <a:alphaModFix/>
          </a:blip>
          <a:stretch>
            <a:fillRect/>
          </a:stretch>
        </p:blipFill>
        <p:spPr>
          <a:xfrm rot="-2956367" flipH="1">
            <a:off x="7731388" y="-959831"/>
            <a:ext cx="2168101" cy="229825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 name="Shape 279"/>
        <p:cNvGrpSpPr/>
        <p:nvPr/>
      </p:nvGrpSpPr>
      <p:grpSpPr>
        <a:xfrm>
          <a:off x="0" y="0"/>
          <a:ext cx="0" cy="0"/>
          <a:chOff x="0" y="0"/>
          <a:chExt cx="0" cy="0"/>
        </a:xfrm>
      </p:grpSpPr>
      <p:sp>
        <p:nvSpPr>
          <p:cNvPr id="280" name="Google Shape;280;p33"/>
          <p:cNvSpPr txBox="1">
            <a:spLocks noGrp="1"/>
          </p:cNvSpPr>
          <p:nvPr>
            <p:ph type="title"/>
          </p:nvPr>
        </p:nvSpPr>
        <p:spPr>
          <a:xfrm>
            <a:off x="720000" y="375076"/>
            <a:ext cx="7704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81" name="Google Shape;281;p33"/>
          <p:cNvPicPr preferRelativeResize="0"/>
          <p:nvPr/>
        </p:nvPicPr>
        <p:blipFill>
          <a:blip r:embed="rId2">
            <a:alphaModFix/>
          </a:blip>
          <a:stretch>
            <a:fillRect/>
          </a:stretch>
        </p:blipFill>
        <p:spPr>
          <a:xfrm rot="-6264432">
            <a:off x="-1094847" y="-978639"/>
            <a:ext cx="2555951" cy="2162824"/>
          </a:xfrm>
          <a:prstGeom prst="rect">
            <a:avLst/>
          </a:prstGeom>
          <a:noFill/>
          <a:ln>
            <a:noFill/>
          </a:ln>
        </p:spPr>
      </p:pic>
      <p:pic>
        <p:nvPicPr>
          <p:cNvPr id="282" name="Google Shape;282;p33"/>
          <p:cNvPicPr preferRelativeResize="0"/>
          <p:nvPr/>
        </p:nvPicPr>
        <p:blipFill>
          <a:blip r:embed="rId3">
            <a:alphaModFix/>
          </a:blip>
          <a:stretch>
            <a:fillRect/>
          </a:stretch>
        </p:blipFill>
        <p:spPr>
          <a:xfrm rot="-2956367" flipH="1">
            <a:off x="7731388" y="-959831"/>
            <a:ext cx="2168101" cy="2298259"/>
          </a:xfrm>
          <a:prstGeom prst="rect">
            <a:avLst/>
          </a:prstGeom>
          <a:noFill/>
          <a:ln>
            <a:noFill/>
          </a:ln>
        </p:spPr>
      </p:pic>
      <p:pic>
        <p:nvPicPr>
          <p:cNvPr id="283" name="Google Shape;283;p33"/>
          <p:cNvPicPr preferRelativeResize="0"/>
          <p:nvPr/>
        </p:nvPicPr>
        <p:blipFill>
          <a:blip r:embed="rId4">
            <a:alphaModFix/>
          </a:blip>
          <a:stretch>
            <a:fillRect/>
          </a:stretch>
        </p:blipFill>
        <p:spPr>
          <a:xfrm rot="-176924">
            <a:off x="7841098" y="4134966"/>
            <a:ext cx="1930359" cy="17105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7">
  <p:cSld name="CUSTOM_22">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643792" y="2516117"/>
            <a:ext cx="2929800" cy="207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200">
                <a:highlight>
                  <a:schemeClr val="accent1"/>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86" name="Google Shape;286;p34"/>
          <p:cNvPicPr preferRelativeResize="0"/>
          <p:nvPr/>
        </p:nvPicPr>
        <p:blipFill>
          <a:blip r:embed="rId2">
            <a:alphaModFix/>
          </a:blip>
          <a:stretch>
            <a:fillRect/>
          </a:stretch>
        </p:blipFill>
        <p:spPr>
          <a:xfrm rot="-1800062">
            <a:off x="-144507" y="-587888"/>
            <a:ext cx="2397276" cy="252807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8">
  <p:cSld name="CUSTOM_27">
    <p:spTree>
      <p:nvGrpSpPr>
        <p:cNvPr id="1" name="Shape 287"/>
        <p:cNvGrpSpPr/>
        <p:nvPr/>
      </p:nvGrpSpPr>
      <p:grpSpPr>
        <a:xfrm>
          <a:off x="0" y="0"/>
          <a:ext cx="0" cy="0"/>
          <a:chOff x="0" y="0"/>
          <a:chExt cx="0" cy="0"/>
        </a:xfrm>
      </p:grpSpPr>
      <p:sp>
        <p:nvSpPr>
          <p:cNvPr id="288" name="Google Shape;288;p35"/>
          <p:cNvSpPr txBox="1">
            <a:spLocks noGrp="1"/>
          </p:cNvSpPr>
          <p:nvPr>
            <p:ph type="title"/>
          </p:nvPr>
        </p:nvSpPr>
        <p:spPr>
          <a:xfrm>
            <a:off x="720000" y="375076"/>
            <a:ext cx="7704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89" name="Google Shape;289;p35"/>
          <p:cNvPicPr preferRelativeResize="0"/>
          <p:nvPr/>
        </p:nvPicPr>
        <p:blipFill>
          <a:blip r:embed="rId2">
            <a:alphaModFix/>
          </a:blip>
          <a:stretch>
            <a:fillRect/>
          </a:stretch>
        </p:blipFill>
        <p:spPr>
          <a:xfrm rot="-386107" flipH="1">
            <a:off x="-636330" y="4134967"/>
            <a:ext cx="1930360" cy="1710551"/>
          </a:xfrm>
          <a:prstGeom prst="rect">
            <a:avLst/>
          </a:prstGeom>
          <a:noFill/>
          <a:ln>
            <a:noFill/>
          </a:ln>
        </p:spPr>
      </p:pic>
      <p:pic>
        <p:nvPicPr>
          <p:cNvPr id="290" name="Google Shape;290;p35"/>
          <p:cNvPicPr preferRelativeResize="0"/>
          <p:nvPr/>
        </p:nvPicPr>
        <p:blipFill>
          <a:blip r:embed="rId3">
            <a:alphaModFix/>
          </a:blip>
          <a:stretch>
            <a:fillRect/>
          </a:stretch>
        </p:blipFill>
        <p:spPr>
          <a:xfrm rot="-5399962" flipH="1">
            <a:off x="7919975" y="4183978"/>
            <a:ext cx="1858780" cy="1612537"/>
          </a:xfrm>
          <a:prstGeom prst="rect">
            <a:avLst/>
          </a:prstGeom>
          <a:noFill/>
          <a:ln>
            <a:noFill/>
          </a:ln>
        </p:spPr>
      </p:pic>
      <p:pic>
        <p:nvPicPr>
          <p:cNvPr id="291" name="Google Shape;291;p35"/>
          <p:cNvPicPr preferRelativeResize="0"/>
          <p:nvPr/>
        </p:nvPicPr>
        <p:blipFill rotWithShape="1">
          <a:blip r:embed="rId4">
            <a:alphaModFix/>
          </a:blip>
          <a:srcRect l="29143" t="10748" r="37579" b="15331"/>
          <a:stretch/>
        </p:blipFill>
        <p:spPr>
          <a:xfrm rot="8842150" flipH="1">
            <a:off x="-1384544" y="-1393243"/>
            <a:ext cx="2394300" cy="364098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9">
  <p:cSld name="CUSTOM_28">
    <p:spTree>
      <p:nvGrpSpPr>
        <p:cNvPr id="1" name="Shape 292"/>
        <p:cNvGrpSpPr/>
        <p:nvPr/>
      </p:nvGrpSpPr>
      <p:grpSpPr>
        <a:xfrm>
          <a:off x="0" y="0"/>
          <a:ext cx="0" cy="0"/>
          <a:chOff x="0" y="0"/>
          <a:chExt cx="0" cy="0"/>
        </a:xfrm>
      </p:grpSpPr>
      <p:pic>
        <p:nvPicPr>
          <p:cNvPr id="293" name="Google Shape;293;p36"/>
          <p:cNvPicPr preferRelativeResize="0"/>
          <p:nvPr/>
        </p:nvPicPr>
        <p:blipFill>
          <a:blip r:embed="rId2">
            <a:alphaModFix/>
          </a:blip>
          <a:stretch>
            <a:fillRect/>
          </a:stretch>
        </p:blipFill>
        <p:spPr>
          <a:xfrm rot="6921906" flipH="1">
            <a:off x="179005" y="3444626"/>
            <a:ext cx="1995517" cy="2104447"/>
          </a:xfrm>
          <a:prstGeom prst="rect">
            <a:avLst/>
          </a:prstGeom>
          <a:noFill/>
          <a:ln>
            <a:noFill/>
          </a:ln>
        </p:spPr>
      </p:pic>
      <p:pic>
        <p:nvPicPr>
          <p:cNvPr id="294" name="Google Shape;294;p36"/>
          <p:cNvPicPr preferRelativeResize="0"/>
          <p:nvPr/>
        </p:nvPicPr>
        <p:blipFill rotWithShape="1">
          <a:blip r:embed="rId3">
            <a:alphaModFix/>
          </a:blip>
          <a:srcRect l="29143" t="10748" r="37579" b="15331"/>
          <a:stretch/>
        </p:blipFill>
        <p:spPr>
          <a:xfrm rot="-10079809" flipH="1">
            <a:off x="-1451902" y="-1753938"/>
            <a:ext cx="3263180" cy="4962280"/>
          </a:xfrm>
          <a:prstGeom prst="rect">
            <a:avLst/>
          </a:prstGeom>
          <a:noFill/>
          <a:ln>
            <a:noFill/>
          </a:ln>
        </p:spPr>
      </p:pic>
      <p:sp>
        <p:nvSpPr>
          <p:cNvPr id="295" name="Google Shape;295;p36"/>
          <p:cNvSpPr txBox="1">
            <a:spLocks noGrp="1"/>
          </p:cNvSpPr>
          <p:nvPr>
            <p:ph type="title"/>
          </p:nvPr>
        </p:nvSpPr>
        <p:spPr>
          <a:xfrm>
            <a:off x="720000" y="375076"/>
            <a:ext cx="7704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96" name="Google Shape;296;p36"/>
          <p:cNvPicPr preferRelativeResize="0"/>
          <p:nvPr/>
        </p:nvPicPr>
        <p:blipFill>
          <a:blip r:embed="rId4">
            <a:alphaModFix/>
          </a:blip>
          <a:stretch>
            <a:fillRect/>
          </a:stretch>
        </p:blipFill>
        <p:spPr>
          <a:xfrm rot="-2956367" flipH="1">
            <a:off x="7731388" y="-959831"/>
            <a:ext cx="2168101" cy="2298259"/>
          </a:xfrm>
          <a:prstGeom prst="rect">
            <a:avLst/>
          </a:prstGeom>
          <a:noFill/>
          <a:ln>
            <a:noFill/>
          </a:ln>
        </p:spPr>
      </p:pic>
      <p:pic>
        <p:nvPicPr>
          <p:cNvPr id="297" name="Google Shape;297;p36"/>
          <p:cNvPicPr preferRelativeResize="0"/>
          <p:nvPr/>
        </p:nvPicPr>
        <p:blipFill>
          <a:blip r:embed="rId5">
            <a:alphaModFix/>
          </a:blip>
          <a:stretch>
            <a:fillRect/>
          </a:stretch>
        </p:blipFill>
        <p:spPr>
          <a:xfrm rot="-176924">
            <a:off x="7841098" y="4134966"/>
            <a:ext cx="1930359" cy="17105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98"/>
        <p:cNvGrpSpPr/>
        <p:nvPr/>
      </p:nvGrpSpPr>
      <p:grpSpPr>
        <a:xfrm>
          <a:off x="0" y="0"/>
          <a:ext cx="0" cy="0"/>
          <a:chOff x="0" y="0"/>
          <a:chExt cx="0" cy="0"/>
        </a:xfrm>
      </p:grpSpPr>
      <p:pic>
        <p:nvPicPr>
          <p:cNvPr id="299" name="Google Shape;299;p37"/>
          <p:cNvPicPr preferRelativeResize="0"/>
          <p:nvPr/>
        </p:nvPicPr>
        <p:blipFill>
          <a:blip r:embed="rId2">
            <a:alphaModFix/>
          </a:blip>
          <a:stretch>
            <a:fillRect/>
          </a:stretch>
        </p:blipFill>
        <p:spPr>
          <a:xfrm rot="3121043" flipH="1">
            <a:off x="5439044" y="313559"/>
            <a:ext cx="3485034" cy="2949008"/>
          </a:xfrm>
          <a:prstGeom prst="rect">
            <a:avLst/>
          </a:prstGeom>
          <a:noFill/>
          <a:ln>
            <a:noFill/>
          </a:ln>
        </p:spPr>
      </p:pic>
      <p:pic>
        <p:nvPicPr>
          <p:cNvPr id="300" name="Google Shape;300;p37"/>
          <p:cNvPicPr preferRelativeResize="0"/>
          <p:nvPr/>
        </p:nvPicPr>
        <p:blipFill>
          <a:blip r:embed="rId3">
            <a:alphaModFix/>
          </a:blip>
          <a:stretch>
            <a:fillRect/>
          </a:stretch>
        </p:blipFill>
        <p:spPr>
          <a:xfrm rot="1437239">
            <a:off x="2476551" y="3671762"/>
            <a:ext cx="3269500" cy="2836353"/>
          </a:xfrm>
          <a:prstGeom prst="rect">
            <a:avLst/>
          </a:prstGeom>
          <a:noFill/>
          <a:ln>
            <a:noFill/>
          </a:ln>
        </p:spPr>
      </p:pic>
      <p:sp>
        <p:nvSpPr>
          <p:cNvPr id="301" name="Google Shape;301;p37"/>
          <p:cNvSpPr txBox="1">
            <a:spLocks noGrp="1"/>
          </p:cNvSpPr>
          <p:nvPr>
            <p:ph type="title"/>
          </p:nvPr>
        </p:nvSpPr>
        <p:spPr>
          <a:xfrm>
            <a:off x="719500" y="1350087"/>
            <a:ext cx="3819000" cy="1219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37"/>
          <p:cNvSpPr txBox="1">
            <a:spLocks noGrp="1"/>
          </p:cNvSpPr>
          <p:nvPr>
            <p:ph type="subTitle" idx="1"/>
          </p:nvPr>
        </p:nvSpPr>
        <p:spPr>
          <a:xfrm>
            <a:off x="715100" y="2617950"/>
            <a:ext cx="3634200" cy="95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303" name="Google Shape;303;p37"/>
          <p:cNvPicPr preferRelativeResize="0"/>
          <p:nvPr/>
        </p:nvPicPr>
        <p:blipFill rotWithShape="1">
          <a:blip r:embed="rId4">
            <a:alphaModFix/>
          </a:blip>
          <a:srcRect l="29143" t="10748" r="37579" b="15331"/>
          <a:stretch/>
        </p:blipFill>
        <p:spPr>
          <a:xfrm rot="9955728" flipH="1">
            <a:off x="3743597" y="-1040124"/>
            <a:ext cx="1656810" cy="2456553"/>
          </a:xfrm>
          <a:prstGeom prst="rect">
            <a:avLst/>
          </a:prstGeom>
          <a:noFill/>
          <a:ln>
            <a:noFill/>
          </a:ln>
        </p:spPr>
      </p:pic>
      <p:pic>
        <p:nvPicPr>
          <p:cNvPr id="304" name="Google Shape;304;p37"/>
          <p:cNvPicPr preferRelativeResize="0"/>
          <p:nvPr/>
        </p:nvPicPr>
        <p:blipFill>
          <a:blip r:embed="rId5">
            <a:alphaModFix/>
          </a:blip>
          <a:stretch>
            <a:fillRect/>
          </a:stretch>
        </p:blipFill>
        <p:spPr>
          <a:xfrm rot="627327">
            <a:off x="-479587" y="-931708"/>
            <a:ext cx="2168100" cy="22982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4541575" y="1335262"/>
            <a:ext cx="3819000" cy="12198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7" name="Google Shape;307;p38"/>
          <p:cNvSpPr txBox="1">
            <a:spLocks noGrp="1"/>
          </p:cNvSpPr>
          <p:nvPr>
            <p:ph type="subTitle" idx="1"/>
          </p:nvPr>
        </p:nvSpPr>
        <p:spPr>
          <a:xfrm>
            <a:off x="4633975" y="2603125"/>
            <a:ext cx="3634200" cy="95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308" name="Google Shape;308;p38"/>
          <p:cNvPicPr preferRelativeResize="0"/>
          <p:nvPr/>
        </p:nvPicPr>
        <p:blipFill>
          <a:blip r:embed="rId2">
            <a:alphaModFix/>
          </a:blip>
          <a:stretch>
            <a:fillRect/>
          </a:stretch>
        </p:blipFill>
        <p:spPr>
          <a:xfrm rot="3121043" flipH="1">
            <a:off x="380894" y="1907009"/>
            <a:ext cx="3485034" cy="2949008"/>
          </a:xfrm>
          <a:prstGeom prst="rect">
            <a:avLst/>
          </a:prstGeom>
          <a:noFill/>
          <a:ln>
            <a:noFill/>
          </a:ln>
        </p:spPr>
      </p:pic>
      <p:pic>
        <p:nvPicPr>
          <p:cNvPr id="309" name="Google Shape;309;p38"/>
          <p:cNvPicPr preferRelativeResize="0"/>
          <p:nvPr/>
        </p:nvPicPr>
        <p:blipFill rotWithShape="1">
          <a:blip r:embed="rId3">
            <a:alphaModFix/>
          </a:blip>
          <a:srcRect l="29143" t="10748" r="37579" b="15331"/>
          <a:stretch/>
        </p:blipFill>
        <p:spPr>
          <a:xfrm rot="-8099969" flipH="1">
            <a:off x="1927272" y="-1922567"/>
            <a:ext cx="2438533" cy="3615611"/>
          </a:xfrm>
          <a:prstGeom prst="rect">
            <a:avLst/>
          </a:prstGeom>
          <a:noFill/>
          <a:ln>
            <a:noFill/>
          </a:ln>
        </p:spPr>
      </p:pic>
      <p:pic>
        <p:nvPicPr>
          <p:cNvPr id="310" name="Google Shape;310;p38"/>
          <p:cNvPicPr preferRelativeResize="0"/>
          <p:nvPr/>
        </p:nvPicPr>
        <p:blipFill>
          <a:blip r:embed="rId4">
            <a:alphaModFix/>
          </a:blip>
          <a:stretch>
            <a:fillRect/>
          </a:stretch>
        </p:blipFill>
        <p:spPr>
          <a:xfrm rot="627327">
            <a:off x="7452638" y="-867433"/>
            <a:ext cx="2168100" cy="229826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311"/>
        <p:cNvGrpSpPr/>
        <p:nvPr/>
      </p:nvGrpSpPr>
      <p:grpSpPr>
        <a:xfrm>
          <a:off x="0" y="0"/>
          <a:ext cx="0" cy="0"/>
          <a:chOff x="0" y="0"/>
          <a:chExt cx="0" cy="0"/>
        </a:xfrm>
      </p:grpSpPr>
      <p:pic>
        <p:nvPicPr>
          <p:cNvPr id="312" name="Google Shape;312;p39"/>
          <p:cNvPicPr preferRelativeResize="0"/>
          <p:nvPr/>
        </p:nvPicPr>
        <p:blipFill>
          <a:blip r:embed="rId2">
            <a:alphaModFix/>
          </a:blip>
          <a:stretch>
            <a:fillRect/>
          </a:stretch>
        </p:blipFill>
        <p:spPr>
          <a:xfrm rot="-328228">
            <a:off x="5197271" y="1184667"/>
            <a:ext cx="3192487" cy="3384139"/>
          </a:xfrm>
          <a:prstGeom prst="rect">
            <a:avLst/>
          </a:prstGeom>
          <a:noFill/>
          <a:ln>
            <a:noFill/>
          </a:ln>
        </p:spPr>
      </p:pic>
      <p:sp>
        <p:nvSpPr>
          <p:cNvPr id="313" name="Google Shape;313;p39"/>
          <p:cNvSpPr txBox="1">
            <a:spLocks noGrp="1"/>
          </p:cNvSpPr>
          <p:nvPr>
            <p:ph type="body" idx="1"/>
          </p:nvPr>
        </p:nvSpPr>
        <p:spPr>
          <a:xfrm>
            <a:off x="720000" y="1304450"/>
            <a:ext cx="4027200" cy="3303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2"/>
              </a:buClr>
              <a:buSzPts val="1400"/>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pic>
        <p:nvPicPr>
          <p:cNvPr id="314" name="Google Shape;314;p39"/>
          <p:cNvPicPr preferRelativeResize="0"/>
          <p:nvPr/>
        </p:nvPicPr>
        <p:blipFill rotWithShape="1">
          <a:blip r:embed="rId3">
            <a:alphaModFix/>
          </a:blip>
          <a:srcRect l="30261" t="17873" r="40160" b="22289"/>
          <a:stretch/>
        </p:blipFill>
        <p:spPr>
          <a:xfrm rot="10">
            <a:off x="4483500" y="3577701"/>
            <a:ext cx="1770655" cy="2390852"/>
          </a:xfrm>
          <a:prstGeom prst="rect">
            <a:avLst/>
          </a:prstGeom>
          <a:noFill/>
          <a:ln>
            <a:noFill/>
          </a:ln>
        </p:spPr>
      </p:pic>
      <p:sp>
        <p:nvSpPr>
          <p:cNvPr id="315" name="Google Shape;315;p39"/>
          <p:cNvSpPr txBox="1">
            <a:spLocks noGrp="1"/>
          </p:cNvSpPr>
          <p:nvPr>
            <p:ph type="title"/>
          </p:nvPr>
        </p:nvSpPr>
        <p:spPr>
          <a:xfrm>
            <a:off x="720000" y="37407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16" name="Google Shape;316;p39"/>
          <p:cNvPicPr preferRelativeResize="0"/>
          <p:nvPr/>
        </p:nvPicPr>
        <p:blipFill>
          <a:blip r:embed="rId4">
            <a:alphaModFix/>
          </a:blip>
          <a:stretch>
            <a:fillRect/>
          </a:stretch>
        </p:blipFill>
        <p:spPr>
          <a:xfrm rot="8231606">
            <a:off x="-410828" y="-579195"/>
            <a:ext cx="1930360" cy="1710552"/>
          </a:xfrm>
          <a:prstGeom prst="rect">
            <a:avLst/>
          </a:prstGeom>
          <a:noFill/>
          <a:ln>
            <a:noFill/>
          </a:ln>
        </p:spPr>
      </p:pic>
      <p:pic>
        <p:nvPicPr>
          <p:cNvPr id="317" name="Google Shape;317;p39"/>
          <p:cNvPicPr preferRelativeResize="0"/>
          <p:nvPr/>
        </p:nvPicPr>
        <p:blipFill>
          <a:blip r:embed="rId5">
            <a:alphaModFix/>
          </a:blip>
          <a:stretch>
            <a:fillRect/>
          </a:stretch>
        </p:blipFill>
        <p:spPr>
          <a:xfrm rot="2254171">
            <a:off x="1420765" y="3888146"/>
            <a:ext cx="2625668" cy="2326685"/>
          </a:xfrm>
          <a:prstGeom prst="rect">
            <a:avLst/>
          </a:prstGeom>
          <a:noFill/>
          <a:ln>
            <a:noFill/>
          </a:ln>
        </p:spPr>
      </p:pic>
      <p:pic>
        <p:nvPicPr>
          <p:cNvPr id="318" name="Google Shape;318;p39"/>
          <p:cNvPicPr preferRelativeResize="0"/>
          <p:nvPr/>
        </p:nvPicPr>
        <p:blipFill>
          <a:blip r:embed="rId6">
            <a:alphaModFix/>
          </a:blip>
          <a:stretch>
            <a:fillRect/>
          </a:stretch>
        </p:blipFill>
        <p:spPr>
          <a:xfrm rot="-8980501">
            <a:off x="7437677" y="-483181"/>
            <a:ext cx="1679899" cy="1771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3">
  <p:cSld name="CUSTOM_1_1">
    <p:spTree>
      <p:nvGrpSpPr>
        <p:cNvPr id="1" name="Shape 319"/>
        <p:cNvGrpSpPr/>
        <p:nvPr/>
      </p:nvGrpSpPr>
      <p:grpSpPr>
        <a:xfrm>
          <a:off x="0" y="0"/>
          <a:ext cx="0" cy="0"/>
          <a:chOff x="0" y="0"/>
          <a:chExt cx="0" cy="0"/>
        </a:xfrm>
      </p:grpSpPr>
      <p:pic>
        <p:nvPicPr>
          <p:cNvPr id="320" name="Google Shape;320;p40"/>
          <p:cNvPicPr preferRelativeResize="0"/>
          <p:nvPr/>
        </p:nvPicPr>
        <p:blipFill>
          <a:blip r:embed="rId2">
            <a:alphaModFix/>
          </a:blip>
          <a:stretch>
            <a:fillRect/>
          </a:stretch>
        </p:blipFill>
        <p:spPr>
          <a:xfrm rot="-2700000" flipH="1">
            <a:off x="7958778" y="-1147539"/>
            <a:ext cx="2555950" cy="2162823"/>
          </a:xfrm>
          <a:prstGeom prst="rect">
            <a:avLst/>
          </a:prstGeom>
          <a:noFill/>
          <a:ln>
            <a:noFill/>
          </a:ln>
        </p:spPr>
      </p:pic>
      <p:pic>
        <p:nvPicPr>
          <p:cNvPr id="321" name="Google Shape;321;p40"/>
          <p:cNvPicPr preferRelativeResize="0"/>
          <p:nvPr/>
        </p:nvPicPr>
        <p:blipFill>
          <a:blip r:embed="rId3">
            <a:alphaModFix/>
          </a:blip>
          <a:stretch>
            <a:fillRect/>
          </a:stretch>
        </p:blipFill>
        <p:spPr>
          <a:xfrm rot="2700009">
            <a:off x="4110981" y="-1843971"/>
            <a:ext cx="2690389" cy="3079266"/>
          </a:xfrm>
          <a:prstGeom prst="rect">
            <a:avLst/>
          </a:prstGeom>
          <a:noFill/>
          <a:ln>
            <a:noFill/>
          </a:ln>
        </p:spPr>
      </p:pic>
      <p:pic>
        <p:nvPicPr>
          <p:cNvPr id="322" name="Google Shape;322;p40"/>
          <p:cNvPicPr preferRelativeResize="0"/>
          <p:nvPr/>
        </p:nvPicPr>
        <p:blipFill>
          <a:blip r:embed="rId4">
            <a:alphaModFix/>
          </a:blip>
          <a:stretch>
            <a:fillRect/>
          </a:stretch>
        </p:blipFill>
        <p:spPr>
          <a:xfrm rot="-3382655" flipH="1">
            <a:off x="3555138" y="4119525"/>
            <a:ext cx="2386714" cy="2517004"/>
          </a:xfrm>
          <a:prstGeom prst="rect">
            <a:avLst/>
          </a:prstGeom>
          <a:noFill/>
          <a:ln>
            <a:noFill/>
          </a:ln>
        </p:spPr>
      </p:pic>
      <p:pic>
        <p:nvPicPr>
          <p:cNvPr id="323" name="Google Shape;323;p40"/>
          <p:cNvPicPr preferRelativeResize="0"/>
          <p:nvPr/>
        </p:nvPicPr>
        <p:blipFill>
          <a:blip r:embed="rId2">
            <a:alphaModFix/>
          </a:blip>
          <a:stretch>
            <a:fillRect/>
          </a:stretch>
        </p:blipFill>
        <p:spPr>
          <a:xfrm rot="8521245" flipH="1">
            <a:off x="-1067645" y="-1234348"/>
            <a:ext cx="2555948" cy="2162821"/>
          </a:xfrm>
          <a:prstGeom prst="rect">
            <a:avLst/>
          </a:prstGeom>
          <a:noFill/>
          <a:ln>
            <a:noFill/>
          </a:ln>
        </p:spPr>
      </p:pic>
      <p:pic>
        <p:nvPicPr>
          <p:cNvPr id="324" name="Google Shape;324;p40"/>
          <p:cNvPicPr preferRelativeResize="0"/>
          <p:nvPr/>
        </p:nvPicPr>
        <p:blipFill>
          <a:blip r:embed="rId3">
            <a:alphaModFix/>
          </a:blip>
          <a:stretch>
            <a:fillRect/>
          </a:stretch>
        </p:blipFill>
        <p:spPr>
          <a:xfrm rot="-8909646">
            <a:off x="-1732650" y="3691911"/>
            <a:ext cx="3196524" cy="3658576"/>
          </a:xfrm>
          <a:prstGeom prst="rect">
            <a:avLst/>
          </a:prstGeom>
          <a:noFill/>
          <a:ln>
            <a:noFill/>
          </a:ln>
        </p:spPr>
      </p:pic>
      <p:sp>
        <p:nvSpPr>
          <p:cNvPr id="325" name="Google Shape;325;p40"/>
          <p:cNvSpPr txBox="1">
            <a:spLocks noGrp="1"/>
          </p:cNvSpPr>
          <p:nvPr>
            <p:ph type="subTitle" idx="1"/>
          </p:nvPr>
        </p:nvSpPr>
        <p:spPr>
          <a:xfrm>
            <a:off x="5238700" y="2490146"/>
            <a:ext cx="3190200" cy="129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 name="Google Shape;326;p40"/>
          <p:cNvSpPr txBox="1">
            <a:spLocks noGrp="1"/>
          </p:cNvSpPr>
          <p:nvPr>
            <p:ph type="title"/>
          </p:nvPr>
        </p:nvSpPr>
        <p:spPr>
          <a:xfrm>
            <a:off x="5238700" y="1390650"/>
            <a:ext cx="3190200" cy="106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5"/>
          <p:cNvPicPr preferRelativeResize="0"/>
          <p:nvPr/>
        </p:nvPicPr>
        <p:blipFill>
          <a:blip r:embed="rId2">
            <a:alphaModFix/>
          </a:blip>
          <a:stretch>
            <a:fillRect/>
          </a:stretch>
        </p:blipFill>
        <p:spPr>
          <a:xfrm rot="-10150437">
            <a:off x="-658471" y="4028247"/>
            <a:ext cx="1679895" cy="1771600"/>
          </a:xfrm>
          <a:prstGeom prst="rect">
            <a:avLst/>
          </a:prstGeom>
          <a:noFill/>
          <a:ln>
            <a:noFill/>
          </a:ln>
        </p:spPr>
      </p:pic>
      <p:pic>
        <p:nvPicPr>
          <p:cNvPr id="38" name="Google Shape;38;p5"/>
          <p:cNvPicPr preferRelativeResize="0"/>
          <p:nvPr/>
        </p:nvPicPr>
        <p:blipFill>
          <a:blip r:embed="rId3">
            <a:alphaModFix/>
          </a:blip>
          <a:stretch>
            <a:fillRect/>
          </a:stretch>
        </p:blipFill>
        <p:spPr>
          <a:xfrm rot="-176924">
            <a:off x="7841098" y="4058766"/>
            <a:ext cx="1930359" cy="1710550"/>
          </a:xfrm>
          <a:prstGeom prst="rect">
            <a:avLst/>
          </a:prstGeom>
          <a:noFill/>
          <a:ln>
            <a:noFill/>
          </a:ln>
        </p:spPr>
      </p:pic>
      <p:sp>
        <p:nvSpPr>
          <p:cNvPr id="39" name="Google Shape;39;p5"/>
          <p:cNvSpPr txBox="1">
            <a:spLocks noGrp="1"/>
          </p:cNvSpPr>
          <p:nvPr>
            <p:ph type="subTitle" idx="1"/>
          </p:nvPr>
        </p:nvSpPr>
        <p:spPr>
          <a:xfrm>
            <a:off x="1443175" y="2875573"/>
            <a:ext cx="2907600" cy="35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a:buNone/>
              <a:defRPr sz="1800">
                <a:latin typeface="Work Sans ExtraBold"/>
                <a:ea typeface="Work Sans ExtraBold"/>
                <a:cs typeface="Work Sans ExtraBold"/>
                <a:sym typeface="Work Sans Extra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0" name="Google Shape;40;p5"/>
          <p:cNvSpPr txBox="1">
            <a:spLocks noGrp="1"/>
          </p:cNvSpPr>
          <p:nvPr>
            <p:ph type="subTitle" idx="2"/>
          </p:nvPr>
        </p:nvSpPr>
        <p:spPr>
          <a:xfrm>
            <a:off x="4793250" y="2875573"/>
            <a:ext cx="2907600" cy="3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1800">
                <a:latin typeface="Work Sans ExtraBold"/>
                <a:ea typeface="Work Sans ExtraBold"/>
                <a:cs typeface="Work Sans ExtraBold"/>
                <a:sym typeface="Work Sans ExtraBo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1" name="Google Shape;41;p5"/>
          <p:cNvSpPr txBox="1">
            <a:spLocks noGrp="1"/>
          </p:cNvSpPr>
          <p:nvPr>
            <p:ph type="subTitle" idx="3"/>
          </p:nvPr>
        </p:nvSpPr>
        <p:spPr>
          <a:xfrm>
            <a:off x="1443175" y="3181995"/>
            <a:ext cx="2907600" cy="9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5"/>
          <p:cNvSpPr txBox="1">
            <a:spLocks noGrp="1"/>
          </p:cNvSpPr>
          <p:nvPr>
            <p:ph type="subTitle" idx="4"/>
          </p:nvPr>
        </p:nvSpPr>
        <p:spPr>
          <a:xfrm>
            <a:off x="4793250" y="3182018"/>
            <a:ext cx="2907600" cy="9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5"/>
          <p:cNvSpPr txBox="1">
            <a:spLocks noGrp="1"/>
          </p:cNvSpPr>
          <p:nvPr>
            <p:ph type="title"/>
          </p:nvPr>
        </p:nvSpPr>
        <p:spPr>
          <a:xfrm>
            <a:off x="720000" y="37407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4" name="Google Shape;44;p5"/>
          <p:cNvPicPr preferRelativeResize="0"/>
          <p:nvPr/>
        </p:nvPicPr>
        <p:blipFill>
          <a:blip r:embed="rId4">
            <a:alphaModFix/>
          </a:blip>
          <a:stretch>
            <a:fillRect/>
          </a:stretch>
        </p:blipFill>
        <p:spPr>
          <a:xfrm rot="-5998685">
            <a:off x="7824096" y="-335521"/>
            <a:ext cx="1858782" cy="1612538"/>
          </a:xfrm>
          <a:prstGeom prst="rect">
            <a:avLst/>
          </a:prstGeom>
          <a:noFill/>
          <a:ln>
            <a:noFill/>
          </a:ln>
        </p:spPr>
      </p:pic>
      <p:pic>
        <p:nvPicPr>
          <p:cNvPr id="45" name="Google Shape;45;p5"/>
          <p:cNvPicPr preferRelativeResize="0"/>
          <p:nvPr/>
        </p:nvPicPr>
        <p:blipFill>
          <a:blip r:embed="rId5">
            <a:alphaModFix/>
          </a:blip>
          <a:stretch>
            <a:fillRect/>
          </a:stretch>
        </p:blipFill>
        <p:spPr>
          <a:xfrm rot="2956367">
            <a:off x="-611963" y="-1036031"/>
            <a:ext cx="2168101" cy="229825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4">
  <p:cSld name="CUSTOM_7">
    <p:spTree>
      <p:nvGrpSpPr>
        <p:cNvPr id="1" name="Shape 327"/>
        <p:cNvGrpSpPr/>
        <p:nvPr/>
      </p:nvGrpSpPr>
      <p:grpSpPr>
        <a:xfrm>
          <a:off x="0" y="0"/>
          <a:ext cx="0" cy="0"/>
          <a:chOff x="0" y="0"/>
          <a:chExt cx="0" cy="0"/>
        </a:xfrm>
      </p:grpSpPr>
      <p:sp>
        <p:nvSpPr>
          <p:cNvPr id="328" name="Google Shape;328;p41"/>
          <p:cNvSpPr txBox="1">
            <a:spLocks noGrp="1"/>
          </p:cNvSpPr>
          <p:nvPr>
            <p:ph type="title"/>
          </p:nvPr>
        </p:nvSpPr>
        <p:spPr>
          <a:xfrm>
            <a:off x="775050" y="1917550"/>
            <a:ext cx="3701100" cy="1450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29" name="Google Shape;329;p41"/>
          <p:cNvSpPr txBox="1">
            <a:spLocks noGrp="1"/>
          </p:cNvSpPr>
          <p:nvPr>
            <p:ph type="subTitle" idx="1"/>
          </p:nvPr>
        </p:nvSpPr>
        <p:spPr>
          <a:xfrm>
            <a:off x="4667850" y="2135599"/>
            <a:ext cx="3701100" cy="1222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pic>
        <p:nvPicPr>
          <p:cNvPr id="330" name="Google Shape;330;p41"/>
          <p:cNvPicPr preferRelativeResize="0"/>
          <p:nvPr/>
        </p:nvPicPr>
        <p:blipFill>
          <a:blip r:embed="rId2">
            <a:alphaModFix/>
          </a:blip>
          <a:stretch>
            <a:fillRect/>
          </a:stretch>
        </p:blipFill>
        <p:spPr>
          <a:xfrm rot="-2700000" flipH="1">
            <a:off x="7958778" y="-1147539"/>
            <a:ext cx="2555950" cy="2162823"/>
          </a:xfrm>
          <a:prstGeom prst="rect">
            <a:avLst/>
          </a:prstGeom>
          <a:noFill/>
          <a:ln>
            <a:noFill/>
          </a:ln>
        </p:spPr>
      </p:pic>
      <p:pic>
        <p:nvPicPr>
          <p:cNvPr id="331" name="Google Shape;331;p41"/>
          <p:cNvPicPr preferRelativeResize="0"/>
          <p:nvPr/>
        </p:nvPicPr>
        <p:blipFill>
          <a:blip r:embed="rId3">
            <a:alphaModFix/>
          </a:blip>
          <a:stretch>
            <a:fillRect/>
          </a:stretch>
        </p:blipFill>
        <p:spPr>
          <a:xfrm rot="2700009">
            <a:off x="4110981" y="-1843971"/>
            <a:ext cx="2690389" cy="3079266"/>
          </a:xfrm>
          <a:prstGeom prst="rect">
            <a:avLst/>
          </a:prstGeom>
          <a:noFill/>
          <a:ln>
            <a:noFill/>
          </a:ln>
        </p:spPr>
      </p:pic>
      <p:pic>
        <p:nvPicPr>
          <p:cNvPr id="332" name="Google Shape;332;p41"/>
          <p:cNvPicPr preferRelativeResize="0"/>
          <p:nvPr/>
        </p:nvPicPr>
        <p:blipFill>
          <a:blip r:embed="rId2">
            <a:alphaModFix/>
          </a:blip>
          <a:stretch>
            <a:fillRect/>
          </a:stretch>
        </p:blipFill>
        <p:spPr>
          <a:xfrm rot="8521245" flipH="1">
            <a:off x="-1067645" y="-1234348"/>
            <a:ext cx="2555948" cy="2162821"/>
          </a:xfrm>
          <a:prstGeom prst="rect">
            <a:avLst/>
          </a:prstGeom>
          <a:noFill/>
          <a:ln>
            <a:noFill/>
          </a:ln>
        </p:spPr>
      </p:pic>
      <p:pic>
        <p:nvPicPr>
          <p:cNvPr id="333" name="Google Shape;333;p41"/>
          <p:cNvPicPr preferRelativeResize="0"/>
          <p:nvPr/>
        </p:nvPicPr>
        <p:blipFill>
          <a:blip r:embed="rId3">
            <a:alphaModFix/>
          </a:blip>
          <a:stretch>
            <a:fillRect/>
          </a:stretch>
        </p:blipFill>
        <p:spPr>
          <a:xfrm rot="-8909646">
            <a:off x="-1732650" y="3691911"/>
            <a:ext cx="3196524" cy="3658576"/>
          </a:xfrm>
          <a:prstGeom prst="rect">
            <a:avLst/>
          </a:prstGeom>
          <a:noFill/>
          <a:ln>
            <a:noFill/>
          </a:ln>
        </p:spPr>
      </p:pic>
      <p:pic>
        <p:nvPicPr>
          <p:cNvPr id="334" name="Google Shape;334;p41"/>
          <p:cNvPicPr preferRelativeResize="0"/>
          <p:nvPr/>
        </p:nvPicPr>
        <p:blipFill>
          <a:blip r:embed="rId2">
            <a:alphaModFix/>
          </a:blip>
          <a:stretch>
            <a:fillRect/>
          </a:stretch>
        </p:blipFill>
        <p:spPr>
          <a:xfrm rot="-2700000" flipH="1">
            <a:off x="16145128" y="3814861"/>
            <a:ext cx="2555950" cy="2162823"/>
          </a:xfrm>
          <a:prstGeom prst="rect">
            <a:avLst/>
          </a:prstGeom>
          <a:noFill/>
          <a:ln>
            <a:noFill/>
          </a:ln>
        </p:spPr>
      </p:pic>
      <p:pic>
        <p:nvPicPr>
          <p:cNvPr id="335" name="Google Shape;335;p41"/>
          <p:cNvPicPr preferRelativeResize="0"/>
          <p:nvPr/>
        </p:nvPicPr>
        <p:blipFill>
          <a:blip r:embed="rId3">
            <a:alphaModFix/>
          </a:blip>
          <a:stretch>
            <a:fillRect/>
          </a:stretch>
        </p:blipFill>
        <p:spPr>
          <a:xfrm rot="2700009">
            <a:off x="12297331" y="3118429"/>
            <a:ext cx="2690389" cy="3079266"/>
          </a:xfrm>
          <a:prstGeom prst="rect">
            <a:avLst/>
          </a:prstGeom>
          <a:noFill/>
          <a:ln>
            <a:noFill/>
          </a:ln>
        </p:spPr>
      </p:pic>
      <p:pic>
        <p:nvPicPr>
          <p:cNvPr id="336" name="Google Shape;336;p41"/>
          <p:cNvPicPr preferRelativeResize="0"/>
          <p:nvPr/>
        </p:nvPicPr>
        <p:blipFill>
          <a:blip r:embed="rId2">
            <a:alphaModFix/>
          </a:blip>
          <a:stretch>
            <a:fillRect/>
          </a:stretch>
        </p:blipFill>
        <p:spPr>
          <a:xfrm rot="8521245" flipH="1">
            <a:off x="7118705" y="3728052"/>
            <a:ext cx="2555948" cy="2162821"/>
          </a:xfrm>
          <a:prstGeom prst="rect">
            <a:avLst/>
          </a:prstGeom>
          <a:noFill/>
          <a:ln>
            <a:noFill/>
          </a:ln>
        </p:spPr>
      </p:pic>
      <p:pic>
        <p:nvPicPr>
          <p:cNvPr id="337" name="Google Shape;337;p41"/>
          <p:cNvPicPr preferRelativeResize="0"/>
          <p:nvPr/>
        </p:nvPicPr>
        <p:blipFill>
          <a:blip r:embed="rId3">
            <a:alphaModFix/>
          </a:blip>
          <a:stretch>
            <a:fillRect/>
          </a:stretch>
        </p:blipFill>
        <p:spPr>
          <a:xfrm rot="-8909646">
            <a:off x="6453700" y="8654311"/>
            <a:ext cx="3196524" cy="3658576"/>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5">
  <p:cSld name="CUSTOM_23">
    <p:spTree>
      <p:nvGrpSpPr>
        <p:cNvPr id="1" name="Shape 338"/>
        <p:cNvGrpSpPr/>
        <p:nvPr/>
      </p:nvGrpSpPr>
      <p:grpSpPr>
        <a:xfrm>
          <a:off x="0" y="0"/>
          <a:ext cx="0" cy="0"/>
          <a:chOff x="0" y="0"/>
          <a:chExt cx="0" cy="0"/>
        </a:xfrm>
      </p:grpSpPr>
      <p:sp>
        <p:nvSpPr>
          <p:cNvPr id="339" name="Google Shape;339;p42"/>
          <p:cNvSpPr txBox="1">
            <a:spLocks noGrp="1"/>
          </p:cNvSpPr>
          <p:nvPr>
            <p:ph type="title"/>
          </p:nvPr>
        </p:nvSpPr>
        <p:spPr>
          <a:xfrm>
            <a:off x="5139116" y="1067775"/>
            <a:ext cx="3128700" cy="1982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0" name="Google Shape;340;p42"/>
          <p:cNvSpPr txBox="1">
            <a:spLocks noGrp="1"/>
          </p:cNvSpPr>
          <p:nvPr>
            <p:ph type="subTitle" idx="1"/>
          </p:nvPr>
        </p:nvSpPr>
        <p:spPr>
          <a:xfrm>
            <a:off x="5134700" y="3093320"/>
            <a:ext cx="3128700" cy="117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41" name="Google Shape;341;p42"/>
          <p:cNvPicPr preferRelativeResize="0"/>
          <p:nvPr/>
        </p:nvPicPr>
        <p:blipFill>
          <a:blip r:embed="rId2">
            <a:alphaModFix/>
          </a:blip>
          <a:stretch>
            <a:fillRect/>
          </a:stretch>
        </p:blipFill>
        <p:spPr>
          <a:xfrm rot="2700009">
            <a:off x="-571319" y="-1924196"/>
            <a:ext cx="2690389" cy="3079266"/>
          </a:xfrm>
          <a:prstGeom prst="rect">
            <a:avLst/>
          </a:prstGeom>
          <a:noFill/>
          <a:ln>
            <a:noFill/>
          </a:ln>
        </p:spPr>
      </p:pic>
      <p:pic>
        <p:nvPicPr>
          <p:cNvPr id="342" name="Google Shape;342;p42"/>
          <p:cNvPicPr preferRelativeResize="0"/>
          <p:nvPr/>
        </p:nvPicPr>
        <p:blipFill>
          <a:blip r:embed="rId2">
            <a:alphaModFix/>
          </a:blip>
          <a:stretch>
            <a:fillRect/>
          </a:stretch>
        </p:blipFill>
        <p:spPr>
          <a:xfrm rot="-8909646">
            <a:off x="-1582250" y="3711986"/>
            <a:ext cx="3196524" cy="3658576"/>
          </a:xfrm>
          <a:prstGeom prst="rect">
            <a:avLst/>
          </a:prstGeom>
          <a:noFill/>
          <a:ln>
            <a:noFill/>
          </a:ln>
        </p:spPr>
      </p:pic>
      <p:pic>
        <p:nvPicPr>
          <p:cNvPr id="343" name="Google Shape;343;p42"/>
          <p:cNvPicPr preferRelativeResize="0"/>
          <p:nvPr/>
        </p:nvPicPr>
        <p:blipFill>
          <a:blip r:embed="rId3">
            <a:alphaModFix/>
          </a:blip>
          <a:stretch>
            <a:fillRect/>
          </a:stretch>
        </p:blipFill>
        <p:spPr>
          <a:xfrm rot="-2700000" flipH="1">
            <a:off x="7637928" y="3529773"/>
            <a:ext cx="2555950" cy="216282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6">
  <p:cSld name="CUSTOM_24">
    <p:spTree>
      <p:nvGrpSpPr>
        <p:cNvPr id="1" name="Shape 344"/>
        <p:cNvGrpSpPr/>
        <p:nvPr/>
      </p:nvGrpSpPr>
      <p:grpSpPr>
        <a:xfrm>
          <a:off x="0" y="0"/>
          <a:ext cx="0" cy="0"/>
          <a:chOff x="0" y="0"/>
          <a:chExt cx="0" cy="0"/>
        </a:xfrm>
      </p:grpSpPr>
      <p:pic>
        <p:nvPicPr>
          <p:cNvPr id="345" name="Google Shape;345;p43"/>
          <p:cNvPicPr preferRelativeResize="0"/>
          <p:nvPr/>
        </p:nvPicPr>
        <p:blipFill>
          <a:blip r:embed="rId2">
            <a:alphaModFix/>
          </a:blip>
          <a:stretch>
            <a:fillRect/>
          </a:stretch>
        </p:blipFill>
        <p:spPr>
          <a:xfrm rot="2700000">
            <a:off x="-1545109" y="-1115864"/>
            <a:ext cx="2555950" cy="2162823"/>
          </a:xfrm>
          <a:prstGeom prst="rect">
            <a:avLst/>
          </a:prstGeom>
          <a:noFill/>
          <a:ln>
            <a:noFill/>
          </a:ln>
        </p:spPr>
      </p:pic>
      <p:pic>
        <p:nvPicPr>
          <p:cNvPr id="346" name="Google Shape;346;p43"/>
          <p:cNvPicPr preferRelativeResize="0"/>
          <p:nvPr/>
        </p:nvPicPr>
        <p:blipFill>
          <a:blip r:embed="rId3">
            <a:alphaModFix/>
          </a:blip>
          <a:stretch>
            <a:fillRect/>
          </a:stretch>
        </p:blipFill>
        <p:spPr>
          <a:xfrm rot="-2700009" flipH="1">
            <a:off x="2882799" y="-2023521"/>
            <a:ext cx="2690389" cy="3079266"/>
          </a:xfrm>
          <a:prstGeom prst="rect">
            <a:avLst/>
          </a:prstGeom>
          <a:noFill/>
          <a:ln>
            <a:noFill/>
          </a:ln>
        </p:spPr>
      </p:pic>
      <p:pic>
        <p:nvPicPr>
          <p:cNvPr id="347" name="Google Shape;347;p43"/>
          <p:cNvPicPr preferRelativeResize="0"/>
          <p:nvPr/>
        </p:nvPicPr>
        <p:blipFill>
          <a:blip r:embed="rId4">
            <a:alphaModFix/>
          </a:blip>
          <a:stretch>
            <a:fillRect/>
          </a:stretch>
        </p:blipFill>
        <p:spPr>
          <a:xfrm rot="3382655">
            <a:off x="2510240" y="4119525"/>
            <a:ext cx="2386714" cy="2517004"/>
          </a:xfrm>
          <a:prstGeom prst="rect">
            <a:avLst/>
          </a:prstGeom>
          <a:noFill/>
          <a:ln>
            <a:noFill/>
          </a:ln>
        </p:spPr>
      </p:pic>
      <p:pic>
        <p:nvPicPr>
          <p:cNvPr id="348" name="Google Shape;348;p43"/>
          <p:cNvPicPr preferRelativeResize="0"/>
          <p:nvPr/>
        </p:nvPicPr>
        <p:blipFill>
          <a:blip r:embed="rId2">
            <a:alphaModFix/>
          </a:blip>
          <a:stretch>
            <a:fillRect/>
          </a:stretch>
        </p:blipFill>
        <p:spPr>
          <a:xfrm rot="-8521245">
            <a:off x="6963791" y="-1234348"/>
            <a:ext cx="2555948" cy="2162821"/>
          </a:xfrm>
          <a:prstGeom prst="rect">
            <a:avLst/>
          </a:prstGeom>
          <a:noFill/>
          <a:ln>
            <a:noFill/>
          </a:ln>
        </p:spPr>
      </p:pic>
      <p:pic>
        <p:nvPicPr>
          <p:cNvPr id="349" name="Google Shape;349;p43"/>
          <p:cNvPicPr preferRelativeResize="0"/>
          <p:nvPr/>
        </p:nvPicPr>
        <p:blipFill>
          <a:blip r:embed="rId3">
            <a:alphaModFix/>
          </a:blip>
          <a:stretch>
            <a:fillRect/>
          </a:stretch>
        </p:blipFill>
        <p:spPr>
          <a:xfrm rot="8909646" flipH="1">
            <a:off x="6988219" y="3691911"/>
            <a:ext cx="3196524" cy="3658576"/>
          </a:xfrm>
          <a:prstGeom prst="rect">
            <a:avLst/>
          </a:prstGeom>
          <a:noFill/>
          <a:ln>
            <a:noFill/>
          </a:ln>
        </p:spPr>
      </p:pic>
      <p:sp>
        <p:nvSpPr>
          <p:cNvPr id="350" name="Google Shape;350;p43"/>
          <p:cNvSpPr txBox="1">
            <a:spLocks noGrp="1"/>
          </p:cNvSpPr>
          <p:nvPr>
            <p:ph type="subTitle" idx="1"/>
          </p:nvPr>
        </p:nvSpPr>
        <p:spPr>
          <a:xfrm>
            <a:off x="650658" y="2490146"/>
            <a:ext cx="3190200" cy="129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43"/>
          <p:cNvSpPr txBox="1">
            <a:spLocks noGrp="1"/>
          </p:cNvSpPr>
          <p:nvPr>
            <p:ph type="title"/>
          </p:nvPr>
        </p:nvSpPr>
        <p:spPr>
          <a:xfrm>
            <a:off x="650658" y="1390650"/>
            <a:ext cx="3190200" cy="106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352"/>
        <p:cNvGrpSpPr/>
        <p:nvPr/>
      </p:nvGrpSpPr>
      <p:grpSpPr>
        <a:xfrm>
          <a:off x="0" y="0"/>
          <a:ext cx="0" cy="0"/>
          <a:chOff x="0" y="0"/>
          <a:chExt cx="0" cy="0"/>
        </a:xfrm>
      </p:grpSpPr>
      <p:sp>
        <p:nvSpPr>
          <p:cNvPr id="353" name="Google Shape;353;p44"/>
          <p:cNvSpPr txBox="1">
            <a:spLocks noGrp="1"/>
          </p:cNvSpPr>
          <p:nvPr>
            <p:ph type="subTitle" idx="1"/>
          </p:nvPr>
        </p:nvSpPr>
        <p:spPr>
          <a:xfrm>
            <a:off x="714525" y="2983901"/>
            <a:ext cx="2478300" cy="41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1pPr>
            <a:lvl2pPr lvl="1"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2pPr>
            <a:lvl3pPr lvl="2"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3pPr>
            <a:lvl4pPr lvl="3"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4pPr>
            <a:lvl5pPr lvl="4"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5pPr>
            <a:lvl6pPr lvl="5"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6pPr>
            <a:lvl7pPr lvl="6"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7pPr>
            <a:lvl8pPr lvl="7"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8pPr>
            <a:lvl9pPr lvl="8"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9pPr>
          </a:lstStyle>
          <a:p>
            <a:endParaRPr/>
          </a:p>
        </p:txBody>
      </p:sp>
      <p:sp>
        <p:nvSpPr>
          <p:cNvPr id="354" name="Google Shape;354;p44"/>
          <p:cNvSpPr txBox="1">
            <a:spLocks noGrp="1"/>
          </p:cNvSpPr>
          <p:nvPr>
            <p:ph type="subTitle" idx="2"/>
          </p:nvPr>
        </p:nvSpPr>
        <p:spPr>
          <a:xfrm>
            <a:off x="5951150" y="2983901"/>
            <a:ext cx="2478300" cy="41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1pPr>
            <a:lvl2pPr lvl="1"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2pPr>
            <a:lvl3pPr lvl="2"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3pPr>
            <a:lvl4pPr lvl="3"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4pPr>
            <a:lvl5pPr lvl="4"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5pPr>
            <a:lvl6pPr lvl="5"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6pPr>
            <a:lvl7pPr lvl="6"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7pPr>
            <a:lvl8pPr lvl="7"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8pPr>
            <a:lvl9pPr lvl="8" algn="ctr" rtl="0">
              <a:lnSpc>
                <a:spcPct val="100000"/>
              </a:lnSpc>
              <a:spcBef>
                <a:spcPts val="0"/>
              </a:spcBef>
              <a:spcAft>
                <a:spcPts val="0"/>
              </a:spcAft>
              <a:buSzPts val="1800"/>
              <a:buFont typeface="Work Sans ExtraBold"/>
              <a:buNone/>
              <a:defRPr sz="1800">
                <a:latin typeface="Work Sans ExtraBold"/>
                <a:ea typeface="Work Sans ExtraBold"/>
                <a:cs typeface="Work Sans ExtraBold"/>
                <a:sym typeface="Work Sans ExtraBold"/>
              </a:defRPr>
            </a:lvl9pPr>
          </a:lstStyle>
          <a:p>
            <a:endParaRPr/>
          </a:p>
        </p:txBody>
      </p:sp>
      <p:sp>
        <p:nvSpPr>
          <p:cNvPr id="355" name="Google Shape;355;p44"/>
          <p:cNvSpPr txBox="1">
            <a:spLocks noGrp="1"/>
          </p:cNvSpPr>
          <p:nvPr>
            <p:ph type="subTitle" idx="3"/>
          </p:nvPr>
        </p:nvSpPr>
        <p:spPr>
          <a:xfrm>
            <a:off x="714525" y="3295074"/>
            <a:ext cx="2478300" cy="104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44"/>
          <p:cNvSpPr txBox="1">
            <a:spLocks noGrp="1"/>
          </p:cNvSpPr>
          <p:nvPr>
            <p:ph type="subTitle" idx="4"/>
          </p:nvPr>
        </p:nvSpPr>
        <p:spPr>
          <a:xfrm>
            <a:off x="5951150" y="3295074"/>
            <a:ext cx="2478300" cy="104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57" name="Google Shape;357;p44"/>
          <p:cNvPicPr preferRelativeResize="0"/>
          <p:nvPr/>
        </p:nvPicPr>
        <p:blipFill>
          <a:blip r:embed="rId2">
            <a:alphaModFix/>
          </a:blip>
          <a:stretch>
            <a:fillRect/>
          </a:stretch>
        </p:blipFill>
        <p:spPr>
          <a:xfrm rot="3440584">
            <a:off x="3368165" y="1586276"/>
            <a:ext cx="2511269" cy="2662024"/>
          </a:xfrm>
          <a:prstGeom prst="rect">
            <a:avLst/>
          </a:prstGeom>
          <a:noFill/>
          <a:ln>
            <a:noFill/>
          </a:ln>
        </p:spPr>
      </p:pic>
      <p:sp>
        <p:nvSpPr>
          <p:cNvPr id="358" name="Google Shape;358;p44"/>
          <p:cNvSpPr txBox="1">
            <a:spLocks noGrp="1"/>
          </p:cNvSpPr>
          <p:nvPr>
            <p:ph type="title"/>
          </p:nvPr>
        </p:nvSpPr>
        <p:spPr>
          <a:xfrm>
            <a:off x="720000" y="37407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59" name="Google Shape;359;p44"/>
          <p:cNvPicPr preferRelativeResize="0"/>
          <p:nvPr/>
        </p:nvPicPr>
        <p:blipFill>
          <a:blip r:embed="rId3">
            <a:alphaModFix/>
          </a:blip>
          <a:stretch>
            <a:fillRect/>
          </a:stretch>
        </p:blipFill>
        <p:spPr>
          <a:xfrm rot="4260856" flipH="1">
            <a:off x="-1168927" y="-837839"/>
            <a:ext cx="2555951" cy="2162824"/>
          </a:xfrm>
          <a:prstGeom prst="rect">
            <a:avLst/>
          </a:prstGeom>
          <a:noFill/>
          <a:ln>
            <a:noFill/>
          </a:ln>
        </p:spPr>
      </p:pic>
      <p:pic>
        <p:nvPicPr>
          <p:cNvPr id="360" name="Google Shape;360;p44"/>
          <p:cNvPicPr preferRelativeResize="0"/>
          <p:nvPr/>
        </p:nvPicPr>
        <p:blipFill>
          <a:blip r:embed="rId2">
            <a:alphaModFix/>
          </a:blip>
          <a:stretch>
            <a:fillRect/>
          </a:stretch>
        </p:blipFill>
        <p:spPr>
          <a:xfrm rot="1159696" flipH="1">
            <a:off x="7768239" y="-905556"/>
            <a:ext cx="2168100" cy="229826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361"/>
        <p:cNvGrpSpPr/>
        <p:nvPr/>
      </p:nvGrpSpPr>
      <p:grpSpPr>
        <a:xfrm>
          <a:off x="0" y="0"/>
          <a:ext cx="0" cy="0"/>
          <a:chOff x="0" y="0"/>
          <a:chExt cx="0" cy="0"/>
        </a:xfrm>
      </p:grpSpPr>
      <p:sp>
        <p:nvSpPr>
          <p:cNvPr id="362" name="Google Shape;362;p45"/>
          <p:cNvSpPr txBox="1">
            <a:spLocks noGrp="1"/>
          </p:cNvSpPr>
          <p:nvPr>
            <p:ph type="body" idx="1"/>
          </p:nvPr>
        </p:nvSpPr>
        <p:spPr>
          <a:xfrm>
            <a:off x="720000" y="1143000"/>
            <a:ext cx="3852000" cy="3465300"/>
          </a:xfrm>
          <a:prstGeom prst="rect">
            <a:avLst/>
          </a:prstGeom>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2"/>
              </a:buClr>
              <a:buSzPts val="1300"/>
              <a:buChar char="●"/>
              <a:defRPr>
                <a:solidFill>
                  <a:schemeClr val="lt2"/>
                </a:solidFill>
              </a:defRPr>
            </a:lvl1pPr>
            <a:lvl2pPr marL="914400" lvl="1" indent="-317500" rtl="0">
              <a:lnSpc>
                <a:spcPct val="115000"/>
              </a:lnSpc>
              <a:spcBef>
                <a:spcPts val="0"/>
              </a:spcBef>
              <a:spcAft>
                <a:spcPts val="0"/>
              </a:spcAft>
              <a:buClr>
                <a:schemeClr val="lt2"/>
              </a:buClr>
              <a:buSzPts val="1400"/>
              <a:buChar char="○"/>
              <a:defRPr>
                <a:solidFill>
                  <a:schemeClr val="lt2"/>
                </a:solidFill>
              </a:defRPr>
            </a:lvl2pPr>
            <a:lvl3pPr marL="1371600" lvl="2" indent="-317500" rtl="0">
              <a:lnSpc>
                <a:spcPct val="115000"/>
              </a:lnSpc>
              <a:spcBef>
                <a:spcPts val="0"/>
              </a:spcBef>
              <a:spcAft>
                <a:spcPts val="0"/>
              </a:spcAft>
              <a:buClr>
                <a:schemeClr val="lt2"/>
              </a:buClr>
              <a:buSzPts val="1400"/>
              <a:buChar char="■"/>
              <a:defRPr>
                <a:solidFill>
                  <a:schemeClr val="lt2"/>
                </a:solidFill>
              </a:defRPr>
            </a:lvl3pPr>
            <a:lvl4pPr marL="1828800" lvl="3" indent="-317500" rtl="0">
              <a:lnSpc>
                <a:spcPct val="115000"/>
              </a:lnSpc>
              <a:spcBef>
                <a:spcPts val="0"/>
              </a:spcBef>
              <a:spcAft>
                <a:spcPts val="0"/>
              </a:spcAft>
              <a:buClr>
                <a:schemeClr val="lt2"/>
              </a:buClr>
              <a:buSzPts val="1400"/>
              <a:buChar char="●"/>
              <a:defRPr>
                <a:solidFill>
                  <a:schemeClr val="lt2"/>
                </a:solidFill>
              </a:defRPr>
            </a:lvl4pPr>
            <a:lvl5pPr marL="2286000" lvl="4" indent="-317500" rtl="0">
              <a:lnSpc>
                <a:spcPct val="115000"/>
              </a:lnSpc>
              <a:spcBef>
                <a:spcPts val="0"/>
              </a:spcBef>
              <a:spcAft>
                <a:spcPts val="0"/>
              </a:spcAft>
              <a:buClr>
                <a:schemeClr val="lt2"/>
              </a:buClr>
              <a:buSzPts val="1400"/>
              <a:buChar char="○"/>
              <a:defRPr>
                <a:solidFill>
                  <a:schemeClr val="lt2"/>
                </a:solidFill>
              </a:defRPr>
            </a:lvl5pPr>
            <a:lvl6pPr marL="2743200" lvl="5" indent="-317500" rtl="0">
              <a:lnSpc>
                <a:spcPct val="115000"/>
              </a:lnSpc>
              <a:spcBef>
                <a:spcPts val="0"/>
              </a:spcBef>
              <a:spcAft>
                <a:spcPts val="0"/>
              </a:spcAft>
              <a:buClr>
                <a:schemeClr val="lt2"/>
              </a:buClr>
              <a:buSzPts val="1400"/>
              <a:buChar char="■"/>
              <a:defRPr>
                <a:solidFill>
                  <a:schemeClr val="lt2"/>
                </a:solidFill>
              </a:defRPr>
            </a:lvl6pPr>
            <a:lvl7pPr marL="3200400" lvl="6" indent="-317500" rtl="0">
              <a:lnSpc>
                <a:spcPct val="115000"/>
              </a:lnSpc>
              <a:spcBef>
                <a:spcPts val="0"/>
              </a:spcBef>
              <a:spcAft>
                <a:spcPts val="0"/>
              </a:spcAft>
              <a:buClr>
                <a:schemeClr val="lt2"/>
              </a:buClr>
              <a:buSzPts val="1400"/>
              <a:buChar char="●"/>
              <a:defRPr>
                <a:solidFill>
                  <a:schemeClr val="lt2"/>
                </a:solidFill>
              </a:defRPr>
            </a:lvl7pPr>
            <a:lvl8pPr marL="3657600" lvl="7" indent="-317500" rtl="0">
              <a:lnSpc>
                <a:spcPct val="115000"/>
              </a:lnSpc>
              <a:spcBef>
                <a:spcPts val="0"/>
              </a:spcBef>
              <a:spcAft>
                <a:spcPts val="0"/>
              </a:spcAft>
              <a:buClr>
                <a:schemeClr val="lt2"/>
              </a:buClr>
              <a:buSzPts val="1400"/>
              <a:buChar char="○"/>
              <a:defRPr>
                <a:solidFill>
                  <a:schemeClr val="lt2"/>
                </a:solidFill>
              </a:defRPr>
            </a:lvl8pPr>
            <a:lvl9pPr marL="4114800" lvl="8" indent="-317500" rtl="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363" name="Google Shape;363;p45"/>
          <p:cNvSpPr txBox="1">
            <a:spLocks noGrp="1"/>
          </p:cNvSpPr>
          <p:nvPr>
            <p:ph type="body" idx="2"/>
          </p:nvPr>
        </p:nvSpPr>
        <p:spPr>
          <a:xfrm>
            <a:off x="4572000" y="1143000"/>
            <a:ext cx="3852000" cy="3465300"/>
          </a:xfrm>
          <a:prstGeom prst="rect">
            <a:avLst/>
          </a:prstGeom>
        </p:spPr>
        <p:txBody>
          <a:bodyPr spcFirstLastPara="1" wrap="square" lIns="91425" tIns="91425" rIns="91425" bIns="91425" anchor="t" anchorCtr="0">
            <a:noAutofit/>
          </a:bodyPr>
          <a:lstStyle>
            <a:lvl1pPr marL="457200" marR="50800" lvl="0" indent="-311150" rtl="0">
              <a:spcBef>
                <a:spcPts val="0"/>
              </a:spcBef>
              <a:spcAft>
                <a:spcPts val="0"/>
              </a:spcAft>
              <a:buClr>
                <a:schemeClr val="accent2"/>
              </a:buClr>
              <a:buSzPts val="1300"/>
              <a:buChar char="●"/>
              <a:defRPr sz="1300">
                <a:solidFill>
                  <a:schemeClr val="lt2"/>
                </a:solidFill>
              </a:defRPr>
            </a:lvl1pPr>
            <a:lvl2pPr marL="914400" lvl="1" indent="-317500" rtl="0">
              <a:lnSpc>
                <a:spcPct val="115000"/>
              </a:lnSpc>
              <a:spcBef>
                <a:spcPts val="0"/>
              </a:spcBef>
              <a:spcAft>
                <a:spcPts val="0"/>
              </a:spcAft>
              <a:buSzPts val="1400"/>
              <a:buChar char="○"/>
              <a:defRPr>
                <a:solidFill>
                  <a:schemeClr val="lt2"/>
                </a:solidFill>
              </a:defRPr>
            </a:lvl2pPr>
            <a:lvl3pPr marL="1371600" lvl="2" indent="-317500" rtl="0">
              <a:lnSpc>
                <a:spcPct val="115000"/>
              </a:lnSpc>
              <a:spcBef>
                <a:spcPts val="0"/>
              </a:spcBef>
              <a:spcAft>
                <a:spcPts val="0"/>
              </a:spcAft>
              <a:buSzPts val="1400"/>
              <a:buChar char="■"/>
              <a:defRPr>
                <a:solidFill>
                  <a:schemeClr val="lt2"/>
                </a:solidFill>
              </a:defRPr>
            </a:lvl3pPr>
            <a:lvl4pPr marL="1828800" lvl="3" indent="-317500" rtl="0">
              <a:lnSpc>
                <a:spcPct val="115000"/>
              </a:lnSpc>
              <a:spcBef>
                <a:spcPts val="0"/>
              </a:spcBef>
              <a:spcAft>
                <a:spcPts val="0"/>
              </a:spcAft>
              <a:buSzPts val="1400"/>
              <a:buChar char="●"/>
              <a:defRPr>
                <a:solidFill>
                  <a:schemeClr val="lt2"/>
                </a:solidFill>
              </a:defRPr>
            </a:lvl4pPr>
            <a:lvl5pPr marL="2286000" lvl="4" indent="-317500" rtl="0">
              <a:lnSpc>
                <a:spcPct val="115000"/>
              </a:lnSpc>
              <a:spcBef>
                <a:spcPts val="0"/>
              </a:spcBef>
              <a:spcAft>
                <a:spcPts val="0"/>
              </a:spcAft>
              <a:buSzPts val="1400"/>
              <a:buChar char="○"/>
              <a:defRPr>
                <a:solidFill>
                  <a:schemeClr val="lt2"/>
                </a:solidFill>
              </a:defRPr>
            </a:lvl5pPr>
            <a:lvl6pPr marL="2743200" lvl="5" indent="-317500" rtl="0">
              <a:lnSpc>
                <a:spcPct val="115000"/>
              </a:lnSpc>
              <a:spcBef>
                <a:spcPts val="0"/>
              </a:spcBef>
              <a:spcAft>
                <a:spcPts val="0"/>
              </a:spcAft>
              <a:buSzPts val="1400"/>
              <a:buChar char="■"/>
              <a:defRPr>
                <a:solidFill>
                  <a:schemeClr val="lt2"/>
                </a:solidFill>
              </a:defRPr>
            </a:lvl6pPr>
            <a:lvl7pPr marL="3200400" lvl="6" indent="-317500" rtl="0">
              <a:lnSpc>
                <a:spcPct val="115000"/>
              </a:lnSpc>
              <a:spcBef>
                <a:spcPts val="0"/>
              </a:spcBef>
              <a:spcAft>
                <a:spcPts val="0"/>
              </a:spcAft>
              <a:buSzPts val="1400"/>
              <a:buChar char="●"/>
              <a:defRPr>
                <a:solidFill>
                  <a:schemeClr val="lt2"/>
                </a:solidFill>
              </a:defRPr>
            </a:lvl7pPr>
            <a:lvl8pPr marL="3657600" lvl="7" indent="-317500" rtl="0">
              <a:lnSpc>
                <a:spcPct val="115000"/>
              </a:lnSpc>
              <a:spcBef>
                <a:spcPts val="0"/>
              </a:spcBef>
              <a:spcAft>
                <a:spcPts val="0"/>
              </a:spcAft>
              <a:buSzPts val="1400"/>
              <a:buChar char="○"/>
              <a:defRPr>
                <a:solidFill>
                  <a:schemeClr val="lt2"/>
                </a:solidFill>
              </a:defRPr>
            </a:lvl8pPr>
            <a:lvl9pPr marL="4114800" lvl="8" indent="-317500" rtl="0">
              <a:lnSpc>
                <a:spcPct val="115000"/>
              </a:lnSpc>
              <a:spcBef>
                <a:spcPts val="0"/>
              </a:spcBef>
              <a:spcAft>
                <a:spcPts val="0"/>
              </a:spcAft>
              <a:buSzPts val="1400"/>
              <a:buChar char="■"/>
              <a:defRPr>
                <a:solidFill>
                  <a:schemeClr val="lt2"/>
                </a:solidFill>
              </a:defRPr>
            </a:lvl9pPr>
          </a:lstStyle>
          <a:p>
            <a:endParaRPr/>
          </a:p>
        </p:txBody>
      </p:sp>
      <p:sp>
        <p:nvSpPr>
          <p:cNvPr id="364" name="Google Shape;364;p45"/>
          <p:cNvSpPr txBox="1">
            <a:spLocks noGrp="1"/>
          </p:cNvSpPr>
          <p:nvPr>
            <p:ph type="title"/>
          </p:nvPr>
        </p:nvSpPr>
        <p:spPr>
          <a:xfrm>
            <a:off x="720000" y="374904"/>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65" name="Google Shape;365;p45"/>
          <p:cNvPicPr preferRelativeResize="0"/>
          <p:nvPr/>
        </p:nvPicPr>
        <p:blipFill>
          <a:blip r:embed="rId2">
            <a:alphaModFix/>
          </a:blip>
          <a:stretch>
            <a:fillRect/>
          </a:stretch>
        </p:blipFill>
        <p:spPr>
          <a:xfrm rot="5113588" flipH="1">
            <a:off x="-1045105" y="-1133114"/>
            <a:ext cx="2555953" cy="2162825"/>
          </a:xfrm>
          <a:prstGeom prst="rect">
            <a:avLst/>
          </a:prstGeom>
          <a:noFill/>
          <a:ln>
            <a:noFill/>
          </a:ln>
        </p:spPr>
      </p:pic>
      <p:pic>
        <p:nvPicPr>
          <p:cNvPr id="366" name="Google Shape;366;p45"/>
          <p:cNvPicPr preferRelativeResize="0"/>
          <p:nvPr/>
        </p:nvPicPr>
        <p:blipFill>
          <a:blip r:embed="rId3">
            <a:alphaModFix/>
          </a:blip>
          <a:stretch>
            <a:fillRect/>
          </a:stretch>
        </p:blipFill>
        <p:spPr>
          <a:xfrm rot="-627327" flipH="1">
            <a:off x="7625363" y="-993908"/>
            <a:ext cx="2168100" cy="2298262"/>
          </a:xfrm>
          <a:prstGeom prst="rect">
            <a:avLst/>
          </a:prstGeom>
          <a:noFill/>
          <a:ln>
            <a:noFill/>
          </a:ln>
        </p:spPr>
      </p:pic>
      <p:pic>
        <p:nvPicPr>
          <p:cNvPr id="367" name="Google Shape;367;p45"/>
          <p:cNvPicPr preferRelativeResize="0"/>
          <p:nvPr/>
        </p:nvPicPr>
        <p:blipFill>
          <a:blip r:embed="rId4">
            <a:alphaModFix/>
          </a:blip>
          <a:stretch>
            <a:fillRect/>
          </a:stretch>
        </p:blipFill>
        <p:spPr>
          <a:xfrm rot="550720">
            <a:off x="6908510" y="3717828"/>
            <a:ext cx="2363280" cy="2094173"/>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4">
  <p:cSld name="TITLE_AND_TWO_COLUMNS_1_1_1">
    <p:spTree>
      <p:nvGrpSpPr>
        <p:cNvPr id="1" name="Shape 368"/>
        <p:cNvGrpSpPr/>
        <p:nvPr/>
      </p:nvGrpSpPr>
      <p:grpSpPr>
        <a:xfrm>
          <a:off x="0" y="0"/>
          <a:ext cx="0" cy="0"/>
          <a:chOff x="0" y="0"/>
          <a:chExt cx="0" cy="0"/>
        </a:xfrm>
      </p:grpSpPr>
      <p:sp>
        <p:nvSpPr>
          <p:cNvPr id="369" name="Google Shape;369;p46"/>
          <p:cNvSpPr txBox="1">
            <a:spLocks noGrp="1"/>
          </p:cNvSpPr>
          <p:nvPr>
            <p:ph type="body" idx="1"/>
          </p:nvPr>
        </p:nvSpPr>
        <p:spPr>
          <a:xfrm>
            <a:off x="720000" y="1143000"/>
            <a:ext cx="3852000" cy="3465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2"/>
              </a:buClr>
              <a:buSzPts val="1400"/>
              <a:buChar char="●"/>
              <a:defRPr>
                <a:solidFill>
                  <a:schemeClr val="lt2"/>
                </a:solidFill>
              </a:defRPr>
            </a:lvl1pPr>
            <a:lvl2pPr marL="914400" lvl="1" indent="-317500" rtl="0">
              <a:lnSpc>
                <a:spcPct val="115000"/>
              </a:lnSpc>
              <a:spcBef>
                <a:spcPts val="0"/>
              </a:spcBef>
              <a:spcAft>
                <a:spcPts val="0"/>
              </a:spcAft>
              <a:buSzPts val="1400"/>
              <a:buChar char="○"/>
              <a:defRPr>
                <a:solidFill>
                  <a:schemeClr val="lt2"/>
                </a:solidFill>
              </a:defRPr>
            </a:lvl2pPr>
            <a:lvl3pPr marL="1371600" lvl="2" indent="-317500" rtl="0">
              <a:lnSpc>
                <a:spcPct val="115000"/>
              </a:lnSpc>
              <a:spcBef>
                <a:spcPts val="0"/>
              </a:spcBef>
              <a:spcAft>
                <a:spcPts val="0"/>
              </a:spcAft>
              <a:buSzPts val="1400"/>
              <a:buChar char="■"/>
              <a:defRPr>
                <a:solidFill>
                  <a:schemeClr val="lt2"/>
                </a:solidFill>
              </a:defRPr>
            </a:lvl3pPr>
            <a:lvl4pPr marL="1828800" lvl="3" indent="-317500" rtl="0">
              <a:lnSpc>
                <a:spcPct val="115000"/>
              </a:lnSpc>
              <a:spcBef>
                <a:spcPts val="0"/>
              </a:spcBef>
              <a:spcAft>
                <a:spcPts val="0"/>
              </a:spcAft>
              <a:buSzPts val="1400"/>
              <a:buChar char="●"/>
              <a:defRPr>
                <a:solidFill>
                  <a:schemeClr val="lt2"/>
                </a:solidFill>
              </a:defRPr>
            </a:lvl4pPr>
            <a:lvl5pPr marL="2286000" lvl="4" indent="-317500" rtl="0">
              <a:lnSpc>
                <a:spcPct val="115000"/>
              </a:lnSpc>
              <a:spcBef>
                <a:spcPts val="0"/>
              </a:spcBef>
              <a:spcAft>
                <a:spcPts val="0"/>
              </a:spcAft>
              <a:buSzPts val="1400"/>
              <a:buChar char="○"/>
              <a:defRPr>
                <a:solidFill>
                  <a:schemeClr val="lt2"/>
                </a:solidFill>
              </a:defRPr>
            </a:lvl5pPr>
            <a:lvl6pPr marL="2743200" lvl="5" indent="-317500" rtl="0">
              <a:lnSpc>
                <a:spcPct val="115000"/>
              </a:lnSpc>
              <a:spcBef>
                <a:spcPts val="0"/>
              </a:spcBef>
              <a:spcAft>
                <a:spcPts val="0"/>
              </a:spcAft>
              <a:buSzPts val="1400"/>
              <a:buChar char="■"/>
              <a:defRPr>
                <a:solidFill>
                  <a:schemeClr val="lt2"/>
                </a:solidFill>
              </a:defRPr>
            </a:lvl6pPr>
            <a:lvl7pPr marL="3200400" lvl="6" indent="-317500" rtl="0">
              <a:lnSpc>
                <a:spcPct val="115000"/>
              </a:lnSpc>
              <a:spcBef>
                <a:spcPts val="0"/>
              </a:spcBef>
              <a:spcAft>
                <a:spcPts val="0"/>
              </a:spcAft>
              <a:buSzPts val="1400"/>
              <a:buChar char="●"/>
              <a:defRPr>
                <a:solidFill>
                  <a:schemeClr val="lt2"/>
                </a:solidFill>
              </a:defRPr>
            </a:lvl7pPr>
            <a:lvl8pPr marL="3657600" lvl="7" indent="-317500" rtl="0">
              <a:lnSpc>
                <a:spcPct val="115000"/>
              </a:lnSpc>
              <a:spcBef>
                <a:spcPts val="0"/>
              </a:spcBef>
              <a:spcAft>
                <a:spcPts val="0"/>
              </a:spcAft>
              <a:buSzPts val="1400"/>
              <a:buChar char="○"/>
              <a:defRPr>
                <a:solidFill>
                  <a:schemeClr val="lt2"/>
                </a:solidFill>
              </a:defRPr>
            </a:lvl8pPr>
            <a:lvl9pPr marL="4114800" lvl="8" indent="-317500" rtl="0">
              <a:lnSpc>
                <a:spcPct val="115000"/>
              </a:lnSpc>
              <a:spcBef>
                <a:spcPts val="0"/>
              </a:spcBef>
              <a:spcAft>
                <a:spcPts val="0"/>
              </a:spcAft>
              <a:buSzPts val="1400"/>
              <a:buChar char="■"/>
              <a:defRPr>
                <a:solidFill>
                  <a:schemeClr val="lt2"/>
                </a:solidFill>
              </a:defRPr>
            </a:lvl9pPr>
          </a:lstStyle>
          <a:p>
            <a:endParaRPr/>
          </a:p>
        </p:txBody>
      </p:sp>
      <p:sp>
        <p:nvSpPr>
          <p:cNvPr id="370" name="Google Shape;370;p46"/>
          <p:cNvSpPr txBox="1">
            <a:spLocks noGrp="1"/>
          </p:cNvSpPr>
          <p:nvPr>
            <p:ph type="body" idx="2"/>
          </p:nvPr>
        </p:nvSpPr>
        <p:spPr>
          <a:xfrm>
            <a:off x="4572000" y="1143000"/>
            <a:ext cx="3852000" cy="3465300"/>
          </a:xfrm>
          <a:prstGeom prst="rect">
            <a:avLst/>
          </a:prstGeom>
        </p:spPr>
        <p:txBody>
          <a:bodyPr spcFirstLastPara="1" wrap="square" lIns="91425" tIns="91425" rIns="91425" bIns="91425" anchor="t" anchorCtr="0">
            <a:noAutofit/>
          </a:bodyPr>
          <a:lstStyle>
            <a:lvl1pPr marL="457200" marR="50800" lvl="0" indent="-317500" rtl="0">
              <a:spcBef>
                <a:spcPts val="0"/>
              </a:spcBef>
              <a:spcAft>
                <a:spcPts val="0"/>
              </a:spcAft>
              <a:buClr>
                <a:schemeClr val="accent2"/>
              </a:buClr>
              <a:buSzPts val="1400"/>
              <a:buChar char="●"/>
              <a:defRPr sz="1300">
                <a:solidFill>
                  <a:schemeClr val="lt2"/>
                </a:solidFill>
              </a:defRPr>
            </a:lvl1pPr>
            <a:lvl2pPr marL="914400" lvl="1" indent="-317500" rtl="0">
              <a:lnSpc>
                <a:spcPct val="115000"/>
              </a:lnSpc>
              <a:spcBef>
                <a:spcPts val="0"/>
              </a:spcBef>
              <a:spcAft>
                <a:spcPts val="0"/>
              </a:spcAft>
              <a:buSzPts val="1400"/>
              <a:buChar char="○"/>
              <a:defRPr>
                <a:solidFill>
                  <a:schemeClr val="lt2"/>
                </a:solidFill>
              </a:defRPr>
            </a:lvl2pPr>
            <a:lvl3pPr marL="1371600" lvl="2" indent="-317500" rtl="0">
              <a:lnSpc>
                <a:spcPct val="115000"/>
              </a:lnSpc>
              <a:spcBef>
                <a:spcPts val="0"/>
              </a:spcBef>
              <a:spcAft>
                <a:spcPts val="0"/>
              </a:spcAft>
              <a:buSzPts val="1400"/>
              <a:buChar char="■"/>
              <a:defRPr>
                <a:solidFill>
                  <a:schemeClr val="lt2"/>
                </a:solidFill>
              </a:defRPr>
            </a:lvl3pPr>
            <a:lvl4pPr marL="1828800" lvl="3" indent="-317500" rtl="0">
              <a:lnSpc>
                <a:spcPct val="115000"/>
              </a:lnSpc>
              <a:spcBef>
                <a:spcPts val="0"/>
              </a:spcBef>
              <a:spcAft>
                <a:spcPts val="0"/>
              </a:spcAft>
              <a:buSzPts val="1400"/>
              <a:buChar char="●"/>
              <a:defRPr>
                <a:solidFill>
                  <a:schemeClr val="lt2"/>
                </a:solidFill>
              </a:defRPr>
            </a:lvl4pPr>
            <a:lvl5pPr marL="2286000" lvl="4" indent="-317500" rtl="0">
              <a:lnSpc>
                <a:spcPct val="115000"/>
              </a:lnSpc>
              <a:spcBef>
                <a:spcPts val="0"/>
              </a:spcBef>
              <a:spcAft>
                <a:spcPts val="0"/>
              </a:spcAft>
              <a:buSzPts val="1400"/>
              <a:buChar char="○"/>
              <a:defRPr>
                <a:solidFill>
                  <a:schemeClr val="lt2"/>
                </a:solidFill>
              </a:defRPr>
            </a:lvl5pPr>
            <a:lvl6pPr marL="2743200" lvl="5" indent="-317500" rtl="0">
              <a:lnSpc>
                <a:spcPct val="115000"/>
              </a:lnSpc>
              <a:spcBef>
                <a:spcPts val="0"/>
              </a:spcBef>
              <a:spcAft>
                <a:spcPts val="0"/>
              </a:spcAft>
              <a:buSzPts val="1400"/>
              <a:buChar char="■"/>
              <a:defRPr>
                <a:solidFill>
                  <a:schemeClr val="lt2"/>
                </a:solidFill>
              </a:defRPr>
            </a:lvl6pPr>
            <a:lvl7pPr marL="3200400" lvl="6" indent="-317500" rtl="0">
              <a:lnSpc>
                <a:spcPct val="115000"/>
              </a:lnSpc>
              <a:spcBef>
                <a:spcPts val="0"/>
              </a:spcBef>
              <a:spcAft>
                <a:spcPts val="0"/>
              </a:spcAft>
              <a:buSzPts val="1400"/>
              <a:buChar char="●"/>
              <a:defRPr>
                <a:solidFill>
                  <a:schemeClr val="lt2"/>
                </a:solidFill>
              </a:defRPr>
            </a:lvl7pPr>
            <a:lvl8pPr marL="3657600" lvl="7" indent="-317500" rtl="0">
              <a:lnSpc>
                <a:spcPct val="115000"/>
              </a:lnSpc>
              <a:spcBef>
                <a:spcPts val="0"/>
              </a:spcBef>
              <a:spcAft>
                <a:spcPts val="0"/>
              </a:spcAft>
              <a:buSzPts val="1400"/>
              <a:buChar char="○"/>
              <a:defRPr>
                <a:solidFill>
                  <a:schemeClr val="lt2"/>
                </a:solidFill>
              </a:defRPr>
            </a:lvl8pPr>
            <a:lvl9pPr marL="4114800" lvl="8" indent="-317500" rtl="0">
              <a:lnSpc>
                <a:spcPct val="115000"/>
              </a:lnSpc>
              <a:spcBef>
                <a:spcPts val="0"/>
              </a:spcBef>
              <a:spcAft>
                <a:spcPts val="0"/>
              </a:spcAft>
              <a:buSzPts val="1400"/>
              <a:buChar char="■"/>
              <a:defRPr>
                <a:solidFill>
                  <a:schemeClr val="lt2"/>
                </a:solidFill>
              </a:defRPr>
            </a:lvl9pPr>
          </a:lstStyle>
          <a:p>
            <a:endParaRPr/>
          </a:p>
        </p:txBody>
      </p:sp>
      <p:sp>
        <p:nvSpPr>
          <p:cNvPr id="371" name="Google Shape;371;p46"/>
          <p:cNvSpPr txBox="1">
            <a:spLocks noGrp="1"/>
          </p:cNvSpPr>
          <p:nvPr>
            <p:ph type="title"/>
          </p:nvPr>
        </p:nvSpPr>
        <p:spPr>
          <a:xfrm>
            <a:off x="720000" y="374904"/>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72" name="Google Shape;372;p46"/>
          <p:cNvPicPr preferRelativeResize="0"/>
          <p:nvPr/>
        </p:nvPicPr>
        <p:blipFill>
          <a:blip r:embed="rId2">
            <a:alphaModFix/>
          </a:blip>
          <a:stretch>
            <a:fillRect/>
          </a:stretch>
        </p:blipFill>
        <p:spPr>
          <a:xfrm rot="-10326733">
            <a:off x="-793036" y="-925877"/>
            <a:ext cx="2371230" cy="2162825"/>
          </a:xfrm>
          <a:prstGeom prst="rect">
            <a:avLst/>
          </a:prstGeom>
          <a:noFill/>
          <a:ln>
            <a:noFill/>
          </a:ln>
        </p:spPr>
      </p:pic>
      <p:pic>
        <p:nvPicPr>
          <p:cNvPr id="373" name="Google Shape;373;p46"/>
          <p:cNvPicPr preferRelativeResize="0"/>
          <p:nvPr/>
        </p:nvPicPr>
        <p:blipFill>
          <a:blip r:embed="rId3">
            <a:alphaModFix/>
          </a:blip>
          <a:stretch>
            <a:fillRect/>
          </a:stretch>
        </p:blipFill>
        <p:spPr>
          <a:xfrm rot="-9657772">
            <a:off x="7465224" y="-550818"/>
            <a:ext cx="1679895" cy="1771589"/>
          </a:xfrm>
          <a:prstGeom prst="rect">
            <a:avLst/>
          </a:prstGeom>
          <a:noFill/>
          <a:ln>
            <a:noFill/>
          </a:ln>
        </p:spPr>
      </p:pic>
      <p:pic>
        <p:nvPicPr>
          <p:cNvPr id="374" name="Google Shape;374;p46"/>
          <p:cNvPicPr preferRelativeResize="0"/>
          <p:nvPr/>
        </p:nvPicPr>
        <p:blipFill>
          <a:blip r:embed="rId4">
            <a:alphaModFix/>
          </a:blip>
          <a:stretch>
            <a:fillRect/>
          </a:stretch>
        </p:blipFill>
        <p:spPr>
          <a:xfrm rot="9518918">
            <a:off x="6344882" y="3498450"/>
            <a:ext cx="2623589" cy="222005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5">
  <p:cSld name="CUSTOM_9">
    <p:spTree>
      <p:nvGrpSpPr>
        <p:cNvPr id="1" name="Shape 375"/>
        <p:cNvGrpSpPr/>
        <p:nvPr/>
      </p:nvGrpSpPr>
      <p:grpSpPr>
        <a:xfrm>
          <a:off x="0" y="0"/>
          <a:ext cx="0" cy="0"/>
          <a:chOff x="0" y="0"/>
          <a:chExt cx="0" cy="0"/>
        </a:xfrm>
      </p:grpSpPr>
      <p:sp>
        <p:nvSpPr>
          <p:cNvPr id="376" name="Google Shape;376;p47"/>
          <p:cNvSpPr txBox="1">
            <a:spLocks noGrp="1"/>
          </p:cNvSpPr>
          <p:nvPr>
            <p:ph type="subTitle" idx="1"/>
          </p:nvPr>
        </p:nvSpPr>
        <p:spPr>
          <a:xfrm>
            <a:off x="4908900" y="3287372"/>
            <a:ext cx="2907600" cy="34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Font typeface="Bebas Neue"/>
              <a:buNone/>
              <a:defRPr sz="1800">
                <a:latin typeface="Work Sans ExtraBold"/>
                <a:ea typeface="Work Sans ExtraBold"/>
                <a:cs typeface="Work Sans ExtraBold"/>
                <a:sym typeface="Work Sans ExtraBold"/>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7" name="Google Shape;377;p47"/>
          <p:cNvSpPr txBox="1">
            <a:spLocks noGrp="1"/>
          </p:cNvSpPr>
          <p:nvPr>
            <p:ph type="subTitle" idx="2"/>
          </p:nvPr>
        </p:nvSpPr>
        <p:spPr>
          <a:xfrm>
            <a:off x="1327500" y="1420227"/>
            <a:ext cx="2907600" cy="34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Font typeface="Bebas Neue"/>
              <a:buNone/>
              <a:defRPr sz="1800">
                <a:latin typeface="Work Sans ExtraBold"/>
                <a:ea typeface="Work Sans ExtraBold"/>
                <a:cs typeface="Work Sans ExtraBold"/>
                <a:sym typeface="Work Sans ExtraBold"/>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8" name="Google Shape;378;p47"/>
          <p:cNvSpPr txBox="1">
            <a:spLocks noGrp="1"/>
          </p:cNvSpPr>
          <p:nvPr>
            <p:ph type="subTitle" idx="3"/>
          </p:nvPr>
        </p:nvSpPr>
        <p:spPr>
          <a:xfrm>
            <a:off x="4908900" y="3591070"/>
            <a:ext cx="2907600" cy="80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79" name="Google Shape;379;p47"/>
          <p:cNvSpPr txBox="1">
            <a:spLocks noGrp="1"/>
          </p:cNvSpPr>
          <p:nvPr>
            <p:ph type="subTitle" idx="4"/>
          </p:nvPr>
        </p:nvSpPr>
        <p:spPr>
          <a:xfrm>
            <a:off x="1327500" y="1730017"/>
            <a:ext cx="2907600" cy="72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0" name="Google Shape;380;p47"/>
          <p:cNvSpPr txBox="1">
            <a:spLocks noGrp="1"/>
          </p:cNvSpPr>
          <p:nvPr>
            <p:ph type="title"/>
          </p:nvPr>
        </p:nvSpPr>
        <p:spPr>
          <a:xfrm>
            <a:off x="720000" y="375458"/>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81" name="Google Shape;381;p47"/>
          <p:cNvPicPr preferRelativeResize="0"/>
          <p:nvPr/>
        </p:nvPicPr>
        <p:blipFill>
          <a:blip r:embed="rId2">
            <a:alphaModFix/>
          </a:blip>
          <a:stretch>
            <a:fillRect/>
          </a:stretch>
        </p:blipFill>
        <p:spPr>
          <a:xfrm rot="-4355621" flipH="1">
            <a:off x="7267163" y="-221675"/>
            <a:ext cx="2386716" cy="2517005"/>
          </a:xfrm>
          <a:prstGeom prst="rect">
            <a:avLst/>
          </a:prstGeom>
          <a:noFill/>
          <a:ln>
            <a:noFill/>
          </a:ln>
        </p:spPr>
      </p:pic>
      <p:pic>
        <p:nvPicPr>
          <p:cNvPr id="382" name="Google Shape;382;p47"/>
          <p:cNvPicPr preferRelativeResize="0"/>
          <p:nvPr/>
        </p:nvPicPr>
        <p:blipFill>
          <a:blip r:embed="rId3">
            <a:alphaModFix/>
          </a:blip>
          <a:stretch>
            <a:fillRect/>
          </a:stretch>
        </p:blipFill>
        <p:spPr>
          <a:xfrm rot="8521233" flipH="1">
            <a:off x="-774773" y="4028122"/>
            <a:ext cx="2093822" cy="1771779"/>
          </a:xfrm>
          <a:prstGeom prst="rect">
            <a:avLst/>
          </a:prstGeom>
          <a:noFill/>
          <a:ln>
            <a:noFill/>
          </a:ln>
        </p:spPr>
      </p:pic>
      <p:pic>
        <p:nvPicPr>
          <p:cNvPr id="383" name="Google Shape;383;p47"/>
          <p:cNvPicPr preferRelativeResize="0"/>
          <p:nvPr/>
        </p:nvPicPr>
        <p:blipFill>
          <a:blip r:embed="rId4">
            <a:alphaModFix/>
          </a:blip>
          <a:stretch>
            <a:fillRect/>
          </a:stretch>
        </p:blipFill>
        <p:spPr>
          <a:xfrm rot="-4944006">
            <a:off x="-1328440" y="-1169177"/>
            <a:ext cx="2180161" cy="2495293"/>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84"/>
        <p:cNvGrpSpPr/>
        <p:nvPr/>
      </p:nvGrpSpPr>
      <p:grpSpPr>
        <a:xfrm>
          <a:off x="0" y="0"/>
          <a:ext cx="0" cy="0"/>
          <a:chOff x="0" y="0"/>
          <a:chExt cx="0" cy="0"/>
        </a:xfrm>
      </p:grpSpPr>
      <p:pic>
        <p:nvPicPr>
          <p:cNvPr id="385" name="Google Shape;385;p48"/>
          <p:cNvPicPr preferRelativeResize="0"/>
          <p:nvPr/>
        </p:nvPicPr>
        <p:blipFill>
          <a:blip r:embed="rId2">
            <a:alphaModFix/>
          </a:blip>
          <a:stretch>
            <a:fillRect/>
          </a:stretch>
        </p:blipFill>
        <p:spPr>
          <a:xfrm>
            <a:off x="7511197" y="4124175"/>
            <a:ext cx="2371231" cy="2162826"/>
          </a:xfrm>
          <a:prstGeom prst="rect">
            <a:avLst/>
          </a:prstGeom>
          <a:noFill/>
          <a:ln>
            <a:noFill/>
          </a:ln>
        </p:spPr>
      </p:pic>
      <p:sp>
        <p:nvSpPr>
          <p:cNvPr id="386" name="Google Shape;386;p48"/>
          <p:cNvSpPr txBox="1">
            <a:spLocks noGrp="1"/>
          </p:cNvSpPr>
          <p:nvPr>
            <p:ph type="title"/>
          </p:nvPr>
        </p:nvSpPr>
        <p:spPr>
          <a:xfrm>
            <a:off x="720000" y="2897424"/>
            <a:ext cx="2336400" cy="35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387" name="Google Shape;387;p48"/>
          <p:cNvSpPr txBox="1">
            <a:spLocks noGrp="1"/>
          </p:cNvSpPr>
          <p:nvPr>
            <p:ph type="subTitle" idx="1"/>
          </p:nvPr>
        </p:nvSpPr>
        <p:spPr>
          <a:xfrm>
            <a:off x="720000" y="3206965"/>
            <a:ext cx="2336400" cy="96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8" name="Google Shape;388;p48"/>
          <p:cNvSpPr txBox="1">
            <a:spLocks noGrp="1"/>
          </p:cNvSpPr>
          <p:nvPr>
            <p:ph type="title" idx="2"/>
          </p:nvPr>
        </p:nvSpPr>
        <p:spPr>
          <a:xfrm>
            <a:off x="3403800" y="2897424"/>
            <a:ext cx="2336400" cy="35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389" name="Google Shape;389;p48"/>
          <p:cNvSpPr txBox="1">
            <a:spLocks noGrp="1"/>
          </p:cNvSpPr>
          <p:nvPr>
            <p:ph type="subTitle" idx="3"/>
          </p:nvPr>
        </p:nvSpPr>
        <p:spPr>
          <a:xfrm>
            <a:off x="3403800" y="3206954"/>
            <a:ext cx="2336400" cy="96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 name="Google Shape;390;p48"/>
          <p:cNvSpPr txBox="1">
            <a:spLocks noGrp="1"/>
          </p:cNvSpPr>
          <p:nvPr>
            <p:ph type="title" idx="4"/>
          </p:nvPr>
        </p:nvSpPr>
        <p:spPr>
          <a:xfrm>
            <a:off x="6087600" y="2897424"/>
            <a:ext cx="2336400" cy="35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391" name="Google Shape;391;p48"/>
          <p:cNvSpPr txBox="1">
            <a:spLocks noGrp="1"/>
          </p:cNvSpPr>
          <p:nvPr>
            <p:ph type="subTitle" idx="5"/>
          </p:nvPr>
        </p:nvSpPr>
        <p:spPr>
          <a:xfrm>
            <a:off x="6087600" y="3206954"/>
            <a:ext cx="2336400" cy="96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2" name="Google Shape;392;p48"/>
          <p:cNvSpPr txBox="1">
            <a:spLocks noGrp="1"/>
          </p:cNvSpPr>
          <p:nvPr>
            <p:ph type="title" idx="6"/>
          </p:nvPr>
        </p:nvSpPr>
        <p:spPr>
          <a:xfrm>
            <a:off x="720000" y="37407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93" name="Google Shape;393;p48"/>
          <p:cNvPicPr preferRelativeResize="0"/>
          <p:nvPr/>
        </p:nvPicPr>
        <p:blipFill>
          <a:blip r:embed="rId3">
            <a:alphaModFix/>
          </a:blip>
          <a:stretch>
            <a:fillRect/>
          </a:stretch>
        </p:blipFill>
        <p:spPr>
          <a:xfrm rot="-6142425" flipH="1">
            <a:off x="-782222" y="-912756"/>
            <a:ext cx="2168101" cy="2298257"/>
          </a:xfrm>
          <a:prstGeom prst="rect">
            <a:avLst/>
          </a:prstGeom>
          <a:noFill/>
          <a:ln>
            <a:noFill/>
          </a:ln>
        </p:spPr>
      </p:pic>
      <p:pic>
        <p:nvPicPr>
          <p:cNvPr id="394" name="Google Shape;394;p48"/>
          <p:cNvPicPr preferRelativeResize="0"/>
          <p:nvPr/>
        </p:nvPicPr>
        <p:blipFill>
          <a:blip r:embed="rId4">
            <a:alphaModFix/>
          </a:blip>
          <a:stretch>
            <a:fillRect/>
          </a:stretch>
        </p:blipFill>
        <p:spPr>
          <a:xfrm rot="6292630" flipH="1">
            <a:off x="7957714" y="-299750"/>
            <a:ext cx="1679893" cy="177159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six columns">
  <p:cSld name="CUSTOM_10">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720000" y="1754423"/>
            <a:ext cx="2336400" cy="36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397" name="Google Shape;397;p49"/>
          <p:cNvSpPr txBox="1">
            <a:spLocks noGrp="1"/>
          </p:cNvSpPr>
          <p:nvPr>
            <p:ph type="subTitle" idx="1"/>
          </p:nvPr>
        </p:nvSpPr>
        <p:spPr>
          <a:xfrm>
            <a:off x="720000" y="2069745"/>
            <a:ext cx="23364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8" name="Google Shape;398;p49"/>
          <p:cNvSpPr txBox="1">
            <a:spLocks noGrp="1"/>
          </p:cNvSpPr>
          <p:nvPr>
            <p:ph type="title" idx="2"/>
          </p:nvPr>
        </p:nvSpPr>
        <p:spPr>
          <a:xfrm>
            <a:off x="3403800" y="1754423"/>
            <a:ext cx="2336400" cy="36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399" name="Google Shape;399;p49"/>
          <p:cNvSpPr txBox="1">
            <a:spLocks noGrp="1"/>
          </p:cNvSpPr>
          <p:nvPr>
            <p:ph type="subTitle" idx="3"/>
          </p:nvPr>
        </p:nvSpPr>
        <p:spPr>
          <a:xfrm>
            <a:off x="3403800" y="2069739"/>
            <a:ext cx="23364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0" name="Google Shape;400;p49"/>
          <p:cNvSpPr txBox="1">
            <a:spLocks noGrp="1"/>
          </p:cNvSpPr>
          <p:nvPr>
            <p:ph type="title" idx="4"/>
          </p:nvPr>
        </p:nvSpPr>
        <p:spPr>
          <a:xfrm>
            <a:off x="6087600" y="1754423"/>
            <a:ext cx="2336400" cy="36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01" name="Google Shape;401;p49"/>
          <p:cNvSpPr txBox="1">
            <a:spLocks noGrp="1"/>
          </p:cNvSpPr>
          <p:nvPr>
            <p:ph type="subTitle" idx="5"/>
          </p:nvPr>
        </p:nvSpPr>
        <p:spPr>
          <a:xfrm>
            <a:off x="6087600" y="2069739"/>
            <a:ext cx="23364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2" name="Google Shape;402;p49"/>
          <p:cNvSpPr txBox="1">
            <a:spLocks noGrp="1"/>
          </p:cNvSpPr>
          <p:nvPr>
            <p:ph type="title" idx="6"/>
          </p:nvPr>
        </p:nvSpPr>
        <p:spPr>
          <a:xfrm>
            <a:off x="720000" y="37532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3" name="Google Shape;403;p49"/>
          <p:cNvSpPr txBox="1">
            <a:spLocks noGrp="1"/>
          </p:cNvSpPr>
          <p:nvPr>
            <p:ph type="title" idx="7"/>
          </p:nvPr>
        </p:nvSpPr>
        <p:spPr>
          <a:xfrm>
            <a:off x="2061900" y="3448399"/>
            <a:ext cx="2336400" cy="36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04" name="Google Shape;404;p49"/>
          <p:cNvSpPr txBox="1">
            <a:spLocks noGrp="1"/>
          </p:cNvSpPr>
          <p:nvPr>
            <p:ph type="subTitle" idx="8"/>
          </p:nvPr>
        </p:nvSpPr>
        <p:spPr>
          <a:xfrm>
            <a:off x="2061900" y="3747606"/>
            <a:ext cx="23364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5" name="Google Shape;405;p49"/>
          <p:cNvSpPr txBox="1">
            <a:spLocks noGrp="1"/>
          </p:cNvSpPr>
          <p:nvPr>
            <p:ph type="title" idx="9"/>
          </p:nvPr>
        </p:nvSpPr>
        <p:spPr>
          <a:xfrm>
            <a:off x="4745700" y="3448399"/>
            <a:ext cx="2336400" cy="36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06" name="Google Shape;406;p49"/>
          <p:cNvSpPr txBox="1">
            <a:spLocks noGrp="1"/>
          </p:cNvSpPr>
          <p:nvPr>
            <p:ph type="subTitle" idx="13"/>
          </p:nvPr>
        </p:nvSpPr>
        <p:spPr>
          <a:xfrm>
            <a:off x="4745700" y="3747606"/>
            <a:ext cx="23364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07" name="Google Shape;407;p49"/>
          <p:cNvPicPr preferRelativeResize="0"/>
          <p:nvPr/>
        </p:nvPicPr>
        <p:blipFill>
          <a:blip r:embed="rId2">
            <a:alphaModFix/>
          </a:blip>
          <a:stretch>
            <a:fillRect/>
          </a:stretch>
        </p:blipFill>
        <p:spPr>
          <a:xfrm rot="8521233" flipH="1">
            <a:off x="-774773" y="4028122"/>
            <a:ext cx="2093822" cy="1771779"/>
          </a:xfrm>
          <a:prstGeom prst="rect">
            <a:avLst/>
          </a:prstGeom>
          <a:noFill/>
          <a:ln>
            <a:noFill/>
          </a:ln>
        </p:spPr>
      </p:pic>
      <p:pic>
        <p:nvPicPr>
          <p:cNvPr id="408" name="Google Shape;408;p49"/>
          <p:cNvPicPr preferRelativeResize="0"/>
          <p:nvPr/>
        </p:nvPicPr>
        <p:blipFill>
          <a:blip r:embed="rId3">
            <a:alphaModFix/>
          </a:blip>
          <a:stretch>
            <a:fillRect/>
          </a:stretch>
        </p:blipFill>
        <p:spPr>
          <a:xfrm rot="-4944006">
            <a:off x="-1328440" y="-1169177"/>
            <a:ext cx="2180161" cy="2495293"/>
          </a:xfrm>
          <a:prstGeom prst="rect">
            <a:avLst/>
          </a:prstGeom>
          <a:noFill/>
          <a:ln>
            <a:noFill/>
          </a:ln>
        </p:spPr>
      </p:pic>
      <p:pic>
        <p:nvPicPr>
          <p:cNvPr id="409" name="Google Shape;409;p49"/>
          <p:cNvPicPr preferRelativeResize="0"/>
          <p:nvPr/>
        </p:nvPicPr>
        <p:blipFill>
          <a:blip r:embed="rId2">
            <a:alphaModFix/>
          </a:blip>
          <a:stretch>
            <a:fillRect/>
          </a:stretch>
        </p:blipFill>
        <p:spPr>
          <a:xfrm rot="-2278767" flipH="1">
            <a:off x="7829082" y="-704114"/>
            <a:ext cx="2093822" cy="1771779"/>
          </a:xfrm>
          <a:prstGeom prst="rect">
            <a:avLst/>
          </a:prstGeom>
          <a:noFill/>
          <a:ln>
            <a:noFill/>
          </a:ln>
        </p:spPr>
      </p:pic>
      <p:pic>
        <p:nvPicPr>
          <p:cNvPr id="410" name="Google Shape;410;p49"/>
          <p:cNvPicPr preferRelativeResize="0"/>
          <p:nvPr/>
        </p:nvPicPr>
        <p:blipFill>
          <a:blip r:embed="rId3">
            <a:alphaModFix/>
          </a:blip>
          <a:stretch>
            <a:fillRect/>
          </a:stretch>
        </p:blipFill>
        <p:spPr>
          <a:xfrm rot="5855994">
            <a:off x="8296410" y="3769671"/>
            <a:ext cx="2180161" cy="2495293"/>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411"/>
        <p:cNvGrpSpPr/>
        <p:nvPr/>
      </p:nvGrpSpPr>
      <p:grpSpPr>
        <a:xfrm>
          <a:off x="0" y="0"/>
          <a:ext cx="0" cy="0"/>
          <a:chOff x="0" y="0"/>
          <a:chExt cx="0" cy="0"/>
        </a:xfrm>
      </p:grpSpPr>
      <p:pic>
        <p:nvPicPr>
          <p:cNvPr id="412" name="Google Shape;412;p50"/>
          <p:cNvPicPr preferRelativeResize="0"/>
          <p:nvPr/>
        </p:nvPicPr>
        <p:blipFill>
          <a:blip r:embed="rId2">
            <a:alphaModFix/>
          </a:blip>
          <a:stretch>
            <a:fillRect/>
          </a:stretch>
        </p:blipFill>
        <p:spPr>
          <a:xfrm rot="3470316" flipH="1">
            <a:off x="8310928" y="3911334"/>
            <a:ext cx="2315434" cy="2650136"/>
          </a:xfrm>
          <a:prstGeom prst="rect">
            <a:avLst/>
          </a:prstGeom>
          <a:noFill/>
          <a:ln>
            <a:noFill/>
          </a:ln>
        </p:spPr>
      </p:pic>
      <p:pic>
        <p:nvPicPr>
          <p:cNvPr id="413" name="Google Shape;413;p50"/>
          <p:cNvPicPr preferRelativeResize="0"/>
          <p:nvPr/>
        </p:nvPicPr>
        <p:blipFill>
          <a:blip r:embed="rId2">
            <a:alphaModFix/>
          </a:blip>
          <a:stretch>
            <a:fillRect/>
          </a:stretch>
        </p:blipFill>
        <p:spPr>
          <a:xfrm rot="9995335" flipH="1">
            <a:off x="-1282573" y="4144861"/>
            <a:ext cx="2315436" cy="2650133"/>
          </a:xfrm>
          <a:prstGeom prst="rect">
            <a:avLst/>
          </a:prstGeom>
          <a:noFill/>
          <a:ln>
            <a:noFill/>
          </a:ln>
        </p:spPr>
      </p:pic>
      <p:sp>
        <p:nvSpPr>
          <p:cNvPr id="414" name="Google Shape;414;p50"/>
          <p:cNvSpPr txBox="1">
            <a:spLocks noGrp="1"/>
          </p:cNvSpPr>
          <p:nvPr>
            <p:ph type="title"/>
          </p:nvPr>
        </p:nvSpPr>
        <p:spPr>
          <a:xfrm>
            <a:off x="720000" y="3462473"/>
            <a:ext cx="2336400" cy="41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15" name="Google Shape;415;p50"/>
          <p:cNvSpPr txBox="1">
            <a:spLocks noGrp="1"/>
          </p:cNvSpPr>
          <p:nvPr>
            <p:ph type="subTitle" idx="1"/>
          </p:nvPr>
        </p:nvSpPr>
        <p:spPr>
          <a:xfrm>
            <a:off x="720000" y="3756951"/>
            <a:ext cx="23364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50"/>
          <p:cNvSpPr txBox="1">
            <a:spLocks noGrp="1"/>
          </p:cNvSpPr>
          <p:nvPr>
            <p:ph type="title" idx="2"/>
          </p:nvPr>
        </p:nvSpPr>
        <p:spPr>
          <a:xfrm>
            <a:off x="3403800" y="3462473"/>
            <a:ext cx="2336400" cy="41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17" name="Google Shape;417;p50"/>
          <p:cNvSpPr txBox="1">
            <a:spLocks noGrp="1"/>
          </p:cNvSpPr>
          <p:nvPr>
            <p:ph type="subTitle" idx="3"/>
          </p:nvPr>
        </p:nvSpPr>
        <p:spPr>
          <a:xfrm>
            <a:off x="3403800" y="3756951"/>
            <a:ext cx="23364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8" name="Google Shape;418;p50"/>
          <p:cNvSpPr txBox="1">
            <a:spLocks noGrp="1"/>
          </p:cNvSpPr>
          <p:nvPr>
            <p:ph type="title" idx="4"/>
          </p:nvPr>
        </p:nvSpPr>
        <p:spPr>
          <a:xfrm>
            <a:off x="6087600" y="3462473"/>
            <a:ext cx="2336400" cy="41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19" name="Google Shape;419;p50"/>
          <p:cNvSpPr txBox="1">
            <a:spLocks noGrp="1"/>
          </p:cNvSpPr>
          <p:nvPr>
            <p:ph type="subTitle" idx="5"/>
          </p:nvPr>
        </p:nvSpPr>
        <p:spPr>
          <a:xfrm>
            <a:off x="6087600" y="3756951"/>
            <a:ext cx="23364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50"/>
          <p:cNvSpPr txBox="1">
            <a:spLocks noGrp="1"/>
          </p:cNvSpPr>
          <p:nvPr>
            <p:ph type="title" idx="6"/>
          </p:nvPr>
        </p:nvSpPr>
        <p:spPr>
          <a:xfrm>
            <a:off x="720000" y="37532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1" name="Google Shape;421;p50"/>
          <p:cNvPicPr preferRelativeResize="0"/>
          <p:nvPr/>
        </p:nvPicPr>
        <p:blipFill>
          <a:blip r:embed="rId3">
            <a:alphaModFix/>
          </a:blip>
          <a:stretch>
            <a:fillRect/>
          </a:stretch>
        </p:blipFill>
        <p:spPr>
          <a:xfrm rot="4260855" flipH="1">
            <a:off x="-1325266" y="-1051866"/>
            <a:ext cx="2899109" cy="2453206"/>
          </a:xfrm>
          <a:prstGeom prst="rect">
            <a:avLst/>
          </a:prstGeom>
          <a:noFill/>
          <a:ln>
            <a:noFill/>
          </a:ln>
        </p:spPr>
      </p:pic>
      <p:pic>
        <p:nvPicPr>
          <p:cNvPr id="422" name="Google Shape;422;p50"/>
          <p:cNvPicPr preferRelativeResize="0"/>
          <p:nvPr/>
        </p:nvPicPr>
        <p:blipFill>
          <a:blip r:embed="rId4">
            <a:alphaModFix/>
          </a:blip>
          <a:stretch>
            <a:fillRect/>
          </a:stretch>
        </p:blipFill>
        <p:spPr>
          <a:xfrm rot="-5187946">
            <a:off x="7356920" y="-774281"/>
            <a:ext cx="2582304" cy="228826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pic>
        <p:nvPicPr>
          <p:cNvPr id="47" name="Google Shape;47;p6"/>
          <p:cNvPicPr preferRelativeResize="0"/>
          <p:nvPr/>
        </p:nvPicPr>
        <p:blipFill>
          <a:blip r:embed="rId2">
            <a:alphaModFix/>
          </a:blip>
          <a:stretch>
            <a:fillRect/>
          </a:stretch>
        </p:blipFill>
        <p:spPr>
          <a:xfrm rot="-5757466">
            <a:off x="7912155" y="3867438"/>
            <a:ext cx="2135814" cy="2444517"/>
          </a:xfrm>
          <a:prstGeom prst="rect">
            <a:avLst/>
          </a:prstGeom>
          <a:noFill/>
          <a:ln>
            <a:noFill/>
          </a:ln>
        </p:spPr>
      </p:pic>
      <p:sp>
        <p:nvSpPr>
          <p:cNvPr id="48" name="Google Shape;48;p6"/>
          <p:cNvSpPr txBox="1">
            <a:spLocks noGrp="1"/>
          </p:cNvSpPr>
          <p:nvPr>
            <p:ph type="title"/>
          </p:nvPr>
        </p:nvSpPr>
        <p:spPr>
          <a:xfrm>
            <a:off x="720000" y="37407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9" name="Google Shape;49;p6"/>
          <p:cNvPicPr preferRelativeResize="0"/>
          <p:nvPr/>
        </p:nvPicPr>
        <p:blipFill>
          <a:blip r:embed="rId3">
            <a:alphaModFix/>
          </a:blip>
          <a:stretch>
            <a:fillRect/>
          </a:stretch>
        </p:blipFill>
        <p:spPr>
          <a:xfrm rot="-8099979" flipH="1">
            <a:off x="7957712" y="-299748"/>
            <a:ext cx="1679896" cy="1771593"/>
          </a:xfrm>
          <a:prstGeom prst="rect">
            <a:avLst/>
          </a:prstGeom>
          <a:noFill/>
          <a:ln>
            <a:noFill/>
          </a:ln>
        </p:spPr>
      </p:pic>
      <p:pic>
        <p:nvPicPr>
          <p:cNvPr id="50" name="Google Shape;50;p6"/>
          <p:cNvPicPr preferRelativeResize="0"/>
          <p:nvPr/>
        </p:nvPicPr>
        <p:blipFill>
          <a:blip r:embed="rId4">
            <a:alphaModFix/>
          </a:blip>
          <a:stretch>
            <a:fillRect/>
          </a:stretch>
        </p:blipFill>
        <p:spPr>
          <a:xfrm rot="10800000">
            <a:off x="-612060" y="-935677"/>
            <a:ext cx="2371231" cy="2162826"/>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23"/>
        <p:cNvGrpSpPr/>
        <p:nvPr/>
      </p:nvGrpSpPr>
      <p:grpSpPr>
        <a:xfrm>
          <a:off x="0" y="0"/>
          <a:ext cx="0" cy="0"/>
          <a:chOff x="0" y="0"/>
          <a:chExt cx="0" cy="0"/>
        </a:xfrm>
      </p:grpSpPr>
      <p:sp>
        <p:nvSpPr>
          <p:cNvPr id="424" name="Google Shape;424;p51"/>
          <p:cNvSpPr txBox="1">
            <a:spLocks noGrp="1"/>
          </p:cNvSpPr>
          <p:nvPr>
            <p:ph type="title"/>
          </p:nvPr>
        </p:nvSpPr>
        <p:spPr>
          <a:xfrm>
            <a:off x="2132010" y="1746904"/>
            <a:ext cx="2254500" cy="4119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5" name="Google Shape;425;p51"/>
          <p:cNvSpPr txBox="1">
            <a:spLocks noGrp="1"/>
          </p:cNvSpPr>
          <p:nvPr>
            <p:ph type="subTitle" idx="1"/>
          </p:nvPr>
        </p:nvSpPr>
        <p:spPr>
          <a:xfrm>
            <a:off x="2132000" y="2141429"/>
            <a:ext cx="2254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51"/>
          <p:cNvSpPr txBox="1">
            <a:spLocks noGrp="1"/>
          </p:cNvSpPr>
          <p:nvPr>
            <p:ph type="title" idx="2"/>
          </p:nvPr>
        </p:nvSpPr>
        <p:spPr>
          <a:xfrm>
            <a:off x="4757506" y="1746904"/>
            <a:ext cx="2254500" cy="41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7" name="Google Shape;427;p51"/>
          <p:cNvSpPr txBox="1">
            <a:spLocks noGrp="1"/>
          </p:cNvSpPr>
          <p:nvPr>
            <p:ph type="subTitle" idx="3"/>
          </p:nvPr>
        </p:nvSpPr>
        <p:spPr>
          <a:xfrm>
            <a:off x="4757499" y="2141429"/>
            <a:ext cx="2254500" cy="484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8" name="Google Shape;428;p51"/>
          <p:cNvSpPr txBox="1">
            <a:spLocks noGrp="1"/>
          </p:cNvSpPr>
          <p:nvPr>
            <p:ph type="title" idx="4"/>
          </p:nvPr>
        </p:nvSpPr>
        <p:spPr>
          <a:xfrm>
            <a:off x="2132010" y="3267403"/>
            <a:ext cx="2254500" cy="4119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51"/>
          <p:cNvSpPr txBox="1">
            <a:spLocks noGrp="1"/>
          </p:cNvSpPr>
          <p:nvPr>
            <p:ph type="subTitle" idx="5"/>
          </p:nvPr>
        </p:nvSpPr>
        <p:spPr>
          <a:xfrm>
            <a:off x="2132000" y="3661837"/>
            <a:ext cx="2254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51"/>
          <p:cNvSpPr txBox="1">
            <a:spLocks noGrp="1"/>
          </p:cNvSpPr>
          <p:nvPr>
            <p:ph type="title" idx="6"/>
          </p:nvPr>
        </p:nvSpPr>
        <p:spPr>
          <a:xfrm>
            <a:off x="4757506" y="3267403"/>
            <a:ext cx="2254500" cy="41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51"/>
          <p:cNvSpPr txBox="1">
            <a:spLocks noGrp="1"/>
          </p:cNvSpPr>
          <p:nvPr>
            <p:ph type="subTitle" idx="7"/>
          </p:nvPr>
        </p:nvSpPr>
        <p:spPr>
          <a:xfrm>
            <a:off x="4757499" y="3661837"/>
            <a:ext cx="2254500" cy="484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2" name="Google Shape;432;p51"/>
          <p:cNvSpPr txBox="1">
            <a:spLocks noGrp="1"/>
          </p:cNvSpPr>
          <p:nvPr>
            <p:ph type="title" idx="8"/>
          </p:nvPr>
        </p:nvSpPr>
        <p:spPr>
          <a:xfrm>
            <a:off x="720000" y="377573"/>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33" name="Google Shape;433;p51"/>
          <p:cNvPicPr preferRelativeResize="0"/>
          <p:nvPr/>
        </p:nvPicPr>
        <p:blipFill>
          <a:blip r:embed="rId2">
            <a:alphaModFix/>
          </a:blip>
          <a:stretch>
            <a:fillRect/>
          </a:stretch>
        </p:blipFill>
        <p:spPr>
          <a:xfrm rot="5724481" flipH="1">
            <a:off x="-601754" y="-603563"/>
            <a:ext cx="2371228" cy="2162829"/>
          </a:xfrm>
          <a:prstGeom prst="rect">
            <a:avLst/>
          </a:prstGeom>
          <a:noFill/>
          <a:ln>
            <a:noFill/>
          </a:ln>
        </p:spPr>
      </p:pic>
      <p:pic>
        <p:nvPicPr>
          <p:cNvPr id="434" name="Google Shape;434;p51"/>
          <p:cNvPicPr preferRelativeResize="0"/>
          <p:nvPr/>
        </p:nvPicPr>
        <p:blipFill>
          <a:blip r:embed="rId3">
            <a:alphaModFix/>
          </a:blip>
          <a:stretch>
            <a:fillRect/>
          </a:stretch>
        </p:blipFill>
        <p:spPr>
          <a:xfrm rot="6142425">
            <a:off x="7777019" y="-1008006"/>
            <a:ext cx="2168101" cy="2298257"/>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s 1">
  <p:cSld name="CUSTOM_11">
    <p:spTree>
      <p:nvGrpSpPr>
        <p:cNvPr id="1" name="Shape 435"/>
        <p:cNvGrpSpPr/>
        <p:nvPr/>
      </p:nvGrpSpPr>
      <p:grpSpPr>
        <a:xfrm>
          <a:off x="0" y="0"/>
          <a:ext cx="0" cy="0"/>
          <a:chOff x="0" y="0"/>
          <a:chExt cx="0" cy="0"/>
        </a:xfrm>
      </p:grpSpPr>
      <p:sp>
        <p:nvSpPr>
          <p:cNvPr id="436" name="Google Shape;436;p52"/>
          <p:cNvSpPr txBox="1">
            <a:spLocks noGrp="1"/>
          </p:cNvSpPr>
          <p:nvPr>
            <p:ph type="title"/>
          </p:nvPr>
        </p:nvSpPr>
        <p:spPr>
          <a:xfrm>
            <a:off x="643800" y="1602023"/>
            <a:ext cx="2336400" cy="33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37" name="Google Shape;437;p52"/>
          <p:cNvSpPr txBox="1">
            <a:spLocks noGrp="1"/>
          </p:cNvSpPr>
          <p:nvPr>
            <p:ph type="subTitle" idx="1"/>
          </p:nvPr>
        </p:nvSpPr>
        <p:spPr>
          <a:xfrm>
            <a:off x="643800" y="1910722"/>
            <a:ext cx="2336400" cy="5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438" name="Google Shape;438;p52"/>
          <p:cNvSpPr txBox="1">
            <a:spLocks noGrp="1"/>
          </p:cNvSpPr>
          <p:nvPr>
            <p:ph type="title" idx="2"/>
          </p:nvPr>
        </p:nvSpPr>
        <p:spPr>
          <a:xfrm>
            <a:off x="4721428" y="1602023"/>
            <a:ext cx="2336400" cy="33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39" name="Google Shape;439;p52"/>
          <p:cNvSpPr txBox="1">
            <a:spLocks noGrp="1"/>
          </p:cNvSpPr>
          <p:nvPr>
            <p:ph type="subTitle" idx="3"/>
          </p:nvPr>
        </p:nvSpPr>
        <p:spPr>
          <a:xfrm>
            <a:off x="4721428" y="1910716"/>
            <a:ext cx="2336400" cy="5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440" name="Google Shape;440;p52"/>
          <p:cNvSpPr txBox="1">
            <a:spLocks noGrp="1"/>
          </p:cNvSpPr>
          <p:nvPr>
            <p:ph type="title" idx="4"/>
          </p:nvPr>
        </p:nvSpPr>
        <p:spPr>
          <a:xfrm>
            <a:off x="720000" y="37532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1" name="Google Shape;441;p52"/>
          <p:cNvSpPr txBox="1">
            <a:spLocks noGrp="1"/>
          </p:cNvSpPr>
          <p:nvPr>
            <p:ph type="title" idx="5"/>
          </p:nvPr>
        </p:nvSpPr>
        <p:spPr>
          <a:xfrm>
            <a:off x="643800" y="2991197"/>
            <a:ext cx="2336400" cy="33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42" name="Google Shape;442;p52"/>
          <p:cNvSpPr txBox="1">
            <a:spLocks noGrp="1"/>
          </p:cNvSpPr>
          <p:nvPr>
            <p:ph type="subTitle" idx="6"/>
          </p:nvPr>
        </p:nvSpPr>
        <p:spPr>
          <a:xfrm>
            <a:off x="643800" y="3299891"/>
            <a:ext cx="2336400" cy="5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443" name="Google Shape;443;p52"/>
          <p:cNvSpPr txBox="1">
            <a:spLocks noGrp="1"/>
          </p:cNvSpPr>
          <p:nvPr>
            <p:ph type="title" idx="7"/>
          </p:nvPr>
        </p:nvSpPr>
        <p:spPr>
          <a:xfrm>
            <a:off x="4721428" y="2991197"/>
            <a:ext cx="2336400" cy="33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44" name="Google Shape;444;p52"/>
          <p:cNvSpPr txBox="1">
            <a:spLocks noGrp="1"/>
          </p:cNvSpPr>
          <p:nvPr>
            <p:ph type="subTitle" idx="8"/>
          </p:nvPr>
        </p:nvSpPr>
        <p:spPr>
          <a:xfrm>
            <a:off x="4721428" y="3299891"/>
            <a:ext cx="2336400" cy="5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445" name="Google Shape;445;p52"/>
          <p:cNvPicPr preferRelativeResize="0"/>
          <p:nvPr/>
        </p:nvPicPr>
        <p:blipFill>
          <a:blip r:embed="rId2">
            <a:alphaModFix/>
          </a:blip>
          <a:stretch>
            <a:fillRect/>
          </a:stretch>
        </p:blipFill>
        <p:spPr>
          <a:xfrm rot="2700000">
            <a:off x="-1300634" y="-1147539"/>
            <a:ext cx="2555950" cy="2162823"/>
          </a:xfrm>
          <a:prstGeom prst="rect">
            <a:avLst/>
          </a:prstGeom>
          <a:noFill/>
          <a:ln>
            <a:noFill/>
          </a:ln>
        </p:spPr>
      </p:pic>
      <p:pic>
        <p:nvPicPr>
          <p:cNvPr id="446" name="Google Shape;446;p52"/>
          <p:cNvPicPr preferRelativeResize="0"/>
          <p:nvPr/>
        </p:nvPicPr>
        <p:blipFill>
          <a:blip r:embed="rId3">
            <a:alphaModFix/>
          </a:blip>
          <a:stretch>
            <a:fillRect/>
          </a:stretch>
        </p:blipFill>
        <p:spPr>
          <a:xfrm rot="-2700009" flipH="1">
            <a:off x="3226799" y="-2507696"/>
            <a:ext cx="2690389" cy="3079266"/>
          </a:xfrm>
          <a:prstGeom prst="rect">
            <a:avLst/>
          </a:prstGeom>
          <a:noFill/>
          <a:ln>
            <a:noFill/>
          </a:ln>
        </p:spPr>
      </p:pic>
      <p:pic>
        <p:nvPicPr>
          <p:cNvPr id="447" name="Google Shape;447;p52"/>
          <p:cNvPicPr preferRelativeResize="0"/>
          <p:nvPr/>
        </p:nvPicPr>
        <p:blipFill>
          <a:blip r:embed="rId4">
            <a:alphaModFix/>
          </a:blip>
          <a:stretch>
            <a:fillRect/>
          </a:stretch>
        </p:blipFill>
        <p:spPr>
          <a:xfrm rot="3382655">
            <a:off x="2510240" y="4119525"/>
            <a:ext cx="2386714" cy="2517004"/>
          </a:xfrm>
          <a:prstGeom prst="rect">
            <a:avLst/>
          </a:prstGeom>
          <a:noFill/>
          <a:ln>
            <a:noFill/>
          </a:ln>
        </p:spPr>
      </p:pic>
      <p:pic>
        <p:nvPicPr>
          <p:cNvPr id="448" name="Google Shape;448;p52"/>
          <p:cNvPicPr preferRelativeResize="0"/>
          <p:nvPr/>
        </p:nvPicPr>
        <p:blipFill>
          <a:blip r:embed="rId2">
            <a:alphaModFix/>
          </a:blip>
          <a:stretch>
            <a:fillRect/>
          </a:stretch>
        </p:blipFill>
        <p:spPr>
          <a:xfrm rot="-8521245">
            <a:off x="7725791" y="-1234348"/>
            <a:ext cx="2555948" cy="2162821"/>
          </a:xfrm>
          <a:prstGeom prst="rect">
            <a:avLst/>
          </a:prstGeom>
          <a:noFill/>
          <a:ln>
            <a:noFill/>
          </a:ln>
        </p:spPr>
      </p:pic>
      <p:pic>
        <p:nvPicPr>
          <p:cNvPr id="449" name="Google Shape;449;p52"/>
          <p:cNvPicPr preferRelativeResize="0"/>
          <p:nvPr/>
        </p:nvPicPr>
        <p:blipFill>
          <a:blip r:embed="rId3">
            <a:alphaModFix/>
          </a:blip>
          <a:stretch>
            <a:fillRect/>
          </a:stretch>
        </p:blipFill>
        <p:spPr>
          <a:xfrm rot="8909646" flipH="1">
            <a:off x="-1732656" y="3835936"/>
            <a:ext cx="3196524" cy="3658576"/>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four columns 2">
  <p:cSld name="CUSTOM_12">
    <p:spTree>
      <p:nvGrpSpPr>
        <p:cNvPr id="1" name="Shape 450"/>
        <p:cNvGrpSpPr/>
        <p:nvPr/>
      </p:nvGrpSpPr>
      <p:grpSpPr>
        <a:xfrm>
          <a:off x="0" y="0"/>
          <a:ext cx="0" cy="0"/>
          <a:chOff x="0" y="0"/>
          <a:chExt cx="0" cy="0"/>
        </a:xfrm>
      </p:grpSpPr>
      <p:sp>
        <p:nvSpPr>
          <p:cNvPr id="451" name="Google Shape;451;p53"/>
          <p:cNvSpPr txBox="1">
            <a:spLocks noGrp="1"/>
          </p:cNvSpPr>
          <p:nvPr>
            <p:ph type="title"/>
          </p:nvPr>
        </p:nvSpPr>
        <p:spPr>
          <a:xfrm>
            <a:off x="3463200" y="1602014"/>
            <a:ext cx="2336400" cy="411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52" name="Google Shape;452;p53"/>
          <p:cNvSpPr txBox="1">
            <a:spLocks noGrp="1"/>
          </p:cNvSpPr>
          <p:nvPr>
            <p:ph type="subTitle" idx="1"/>
          </p:nvPr>
        </p:nvSpPr>
        <p:spPr>
          <a:xfrm>
            <a:off x="3463200" y="1881207"/>
            <a:ext cx="23364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3" name="Google Shape;453;p53"/>
          <p:cNvSpPr txBox="1">
            <a:spLocks noGrp="1"/>
          </p:cNvSpPr>
          <p:nvPr>
            <p:ph type="title" idx="2"/>
          </p:nvPr>
        </p:nvSpPr>
        <p:spPr>
          <a:xfrm>
            <a:off x="6147000" y="1602014"/>
            <a:ext cx="2336400" cy="411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54" name="Google Shape;454;p53"/>
          <p:cNvSpPr txBox="1">
            <a:spLocks noGrp="1"/>
          </p:cNvSpPr>
          <p:nvPr>
            <p:ph type="subTitle" idx="3"/>
          </p:nvPr>
        </p:nvSpPr>
        <p:spPr>
          <a:xfrm>
            <a:off x="6147000" y="1881201"/>
            <a:ext cx="23364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5" name="Google Shape;455;p53"/>
          <p:cNvSpPr txBox="1">
            <a:spLocks noGrp="1"/>
          </p:cNvSpPr>
          <p:nvPr>
            <p:ph type="title" idx="4"/>
          </p:nvPr>
        </p:nvSpPr>
        <p:spPr>
          <a:xfrm>
            <a:off x="720000" y="37532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6" name="Google Shape;456;p53"/>
          <p:cNvSpPr txBox="1">
            <a:spLocks noGrp="1"/>
          </p:cNvSpPr>
          <p:nvPr>
            <p:ph type="title" idx="5"/>
          </p:nvPr>
        </p:nvSpPr>
        <p:spPr>
          <a:xfrm>
            <a:off x="3463200" y="2991189"/>
            <a:ext cx="2336400" cy="411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57" name="Google Shape;457;p53"/>
          <p:cNvSpPr txBox="1">
            <a:spLocks noGrp="1"/>
          </p:cNvSpPr>
          <p:nvPr>
            <p:ph type="subTitle" idx="6"/>
          </p:nvPr>
        </p:nvSpPr>
        <p:spPr>
          <a:xfrm>
            <a:off x="3463200" y="3270377"/>
            <a:ext cx="23364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8" name="Google Shape;458;p53"/>
          <p:cNvSpPr txBox="1">
            <a:spLocks noGrp="1"/>
          </p:cNvSpPr>
          <p:nvPr>
            <p:ph type="title" idx="7"/>
          </p:nvPr>
        </p:nvSpPr>
        <p:spPr>
          <a:xfrm>
            <a:off x="6147000" y="2991189"/>
            <a:ext cx="2336400" cy="411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459" name="Google Shape;459;p53"/>
          <p:cNvSpPr txBox="1">
            <a:spLocks noGrp="1"/>
          </p:cNvSpPr>
          <p:nvPr>
            <p:ph type="subTitle" idx="8"/>
          </p:nvPr>
        </p:nvSpPr>
        <p:spPr>
          <a:xfrm>
            <a:off x="6147000" y="3270377"/>
            <a:ext cx="23364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six columns 1">
  <p:cSld name="BLANK_1_1_1_1_1">
    <p:spTree>
      <p:nvGrpSpPr>
        <p:cNvPr id="1" name="Shape 460"/>
        <p:cNvGrpSpPr/>
        <p:nvPr/>
      </p:nvGrpSpPr>
      <p:grpSpPr>
        <a:xfrm>
          <a:off x="0" y="0"/>
          <a:ext cx="0" cy="0"/>
          <a:chOff x="0" y="0"/>
          <a:chExt cx="0" cy="0"/>
        </a:xfrm>
      </p:grpSpPr>
      <p:sp>
        <p:nvSpPr>
          <p:cNvPr id="461" name="Google Shape;461;p54"/>
          <p:cNvSpPr txBox="1">
            <a:spLocks noGrp="1"/>
          </p:cNvSpPr>
          <p:nvPr>
            <p:ph type="title"/>
          </p:nvPr>
        </p:nvSpPr>
        <p:spPr>
          <a:xfrm>
            <a:off x="720000" y="1937521"/>
            <a:ext cx="2305500" cy="37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2" name="Google Shape;462;p54"/>
          <p:cNvSpPr txBox="1">
            <a:spLocks noGrp="1"/>
          </p:cNvSpPr>
          <p:nvPr>
            <p:ph type="subTitle" idx="1"/>
          </p:nvPr>
        </p:nvSpPr>
        <p:spPr>
          <a:xfrm>
            <a:off x="720000" y="2309645"/>
            <a:ext cx="2305500" cy="41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3" name="Google Shape;463;p54"/>
          <p:cNvSpPr txBox="1">
            <a:spLocks noGrp="1"/>
          </p:cNvSpPr>
          <p:nvPr>
            <p:ph type="title" idx="2"/>
          </p:nvPr>
        </p:nvSpPr>
        <p:spPr>
          <a:xfrm>
            <a:off x="3419271" y="1937521"/>
            <a:ext cx="2305500" cy="37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4" name="Google Shape;464;p54"/>
          <p:cNvSpPr txBox="1">
            <a:spLocks noGrp="1"/>
          </p:cNvSpPr>
          <p:nvPr>
            <p:ph type="subTitle" idx="3"/>
          </p:nvPr>
        </p:nvSpPr>
        <p:spPr>
          <a:xfrm>
            <a:off x="3419271" y="2309645"/>
            <a:ext cx="2305500" cy="41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5" name="Google Shape;465;p54"/>
          <p:cNvSpPr txBox="1">
            <a:spLocks noGrp="1"/>
          </p:cNvSpPr>
          <p:nvPr>
            <p:ph type="title" idx="4"/>
          </p:nvPr>
        </p:nvSpPr>
        <p:spPr>
          <a:xfrm>
            <a:off x="720000" y="3791746"/>
            <a:ext cx="2305500" cy="37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6" name="Google Shape;466;p54"/>
          <p:cNvSpPr txBox="1">
            <a:spLocks noGrp="1"/>
          </p:cNvSpPr>
          <p:nvPr>
            <p:ph type="subTitle" idx="5"/>
          </p:nvPr>
        </p:nvSpPr>
        <p:spPr>
          <a:xfrm>
            <a:off x="720000" y="4163970"/>
            <a:ext cx="2305500" cy="41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7" name="Google Shape;467;p54"/>
          <p:cNvSpPr txBox="1">
            <a:spLocks noGrp="1"/>
          </p:cNvSpPr>
          <p:nvPr>
            <p:ph type="title" idx="6"/>
          </p:nvPr>
        </p:nvSpPr>
        <p:spPr>
          <a:xfrm>
            <a:off x="3419271" y="3791746"/>
            <a:ext cx="2305500" cy="37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8" name="Google Shape;468;p54"/>
          <p:cNvSpPr txBox="1">
            <a:spLocks noGrp="1"/>
          </p:cNvSpPr>
          <p:nvPr>
            <p:ph type="subTitle" idx="7"/>
          </p:nvPr>
        </p:nvSpPr>
        <p:spPr>
          <a:xfrm>
            <a:off x="3419271" y="4163970"/>
            <a:ext cx="2305500" cy="41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9" name="Google Shape;469;p54"/>
          <p:cNvSpPr txBox="1">
            <a:spLocks noGrp="1"/>
          </p:cNvSpPr>
          <p:nvPr>
            <p:ph type="title" idx="8"/>
          </p:nvPr>
        </p:nvSpPr>
        <p:spPr>
          <a:xfrm>
            <a:off x="6118549" y="1937521"/>
            <a:ext cx="2305500" cy="37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0" name="Google Shape;470;p54"/>
          <p:cNvSpPr txBox="1">
            <a:spLocks noGrp="1"/>
          </p:cNvSpPr>
          <p:nvPr>
            <p:ph type="subTitle" idx="9"/>
          </p:nvPr>
        </p:nvSpPr>
        <p:spPr>
          <a:xfrm>
            <a:off x="6118550" y="2309645"/>
            <a:ext cx="2305500" cy="41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54"/>
          <p:cNvSpPr txBox="1">
            <a:spLocks noGrp="1"/>
          </p:cNvSpPr>
          <p:nvPr>
            <p:ph type="title" idx="13"/>
          </p:nvPr>
        </p:nvSpPr>
        <p:spPr>
          <a:xfrm>
            <a:off x="6118549" y="3791746"/>
            <a:ext cx="2305500" cy="37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2" name="Google Shape;472;p54"/>
          <p:cNvSpPr txBox="1">
            <a:spLocks noGrp="1"/>
          </p:cNvSpPr>
          <p:nvPr>
            <p:ph type="subTitle" idx="14"/>
          </p:nvPr>
        </p:nvSpPr>
        <p:spPr>
          <a:xfrm>
            <a:off x="6118550" y="4163970"/>
            <a:ext cx="2305500" cy="41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3" name="Google Shape;473;p54"/>
          <p:cNvSpPr txBox="1">
            <a:spLocks noGrp="1"/>
          </p:cNvSpPr>
          <p:nvPr>
            <p:ph type="title" idx="15"/>
          </p:nvPr>
        </p:nvSpPr>
        <p:spPr>
          <a:xfrm>
            <a:off x="720000" y="375076"/>
            <a:ext cx="7704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74" name="Google Shape;474;p54"/>
          <p:cNvPicPr preferRelativeResize="0"/>
          <p:nvPr/>
        </p:nvPicPr>
        <p:blipFill>
          <a:blip r:embed="rId2">
            <a:alphaModFix/>
          </a:blip>
          <a:stretch>
            <a:fillRect/>
          </a:stretch>
        </p:blipFill>
        <p:spPr>
          <a:xfrm rot="2956367">
            <a:off x="-611963" y="-1036031"/>
            <a:ext cx="2168101" cy="2298259"/>
          </a:xfrm>
          <a:prstGeom prst="rect">
            <a:avLst/>
          </a:prstGeom>
          <a:noFill/>
          <a:ln>
            <a:noFill/>
          </a:ln>
        </p:spPr>
      </p:pic>
      <p:pic>
        <p:nvPicPr>
          <p:cNvPr id="475" name="Google Shape;475;p54"/>
          <p:cNvPicPr preferRelativeResize="0"/>
          <p:nvPr/>
        </p:nvPicPr>
        <p:blipFill>
          <a:blip r:embed="rId3">
            <a:alphaModFix/>
          </a:blip>
          <a:stretch>
            <a:fillRect/>
          </a:stretch>
        </p:blipFill>
        <p:spPr>
          <a:xfrm rot="-5998685">
            <a:off x="7581646" y="-335521"/>
            <a:ext cx="1858782" cy="1612538"/>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five columns">
  <p:cSld name="CUSTOM_18">
    <p:spTree>
      <p:nvGrpSpPr>
        <p:cNvPr id="1" name="Shape 476"/>
        <p:cNvGrpSpPr/>
        <p:nvPr/>
      </p:nvGrpSpPr>
      <p:grpSpPr>
        <a:xfrm>
          <a:off x="0" y="0"/>
          <a:ext cx="0" cy="0"/>
          <a:chOff x="0" y="0"/>
          <a:chExt cx="0" cy="0"/>
        </a:xfrm>
      </p:grpSpPr>
      <p:sp>
        <p:nvSpPr>
          <p:cNvPr id="477" name="Google Shape;477;p55"/>
          <p:cNvSpPr txBox="1">
            <a:spLocks noGrp="1"/>
          </p:cNvSpPr>
          <p:nvPr>
            <p:ph type="title"/>
          </p:nvPr>
        </p:nvSpPr>
        <p:spPr>
          <a:xfrm>
            <a:off x="2069625" y="1785125"/>
            <a:ext cx="2305500" cy="33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8" name="Google Shape;478;p55"/>
          <p:cNvSpPr txBox="1">
            <a:spLocks noGrp="1"/>
          </p:cNvSpPr>
          <p:nvPr>
            <p:ph type="subTitle" idx="1"/>
          </p:nvPr>
        </p:nvSpPr>
        <p:spPr>
          <a:xfrm>
            <a:off x="2069625" y="2065009"/>
            <a:ext cx="23055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55"/>
          <p:cNvSpPr txBox="1">
            <a:spLocks noGrp="1"/>
          </p:cNvSpPr>
          <p:nvPr>
            <p:ph type="title" idx="2"/>
          </p:nvPr>
        </p:nvSpPr>
        <p:spPr>
          <a:xfrm>
            <a:off x="4768885" y="1785125"/>
            <a:ext cx="2305500" cy="33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0" name="Google Shape;480;p55"/>
          <p:cNvSpPr txBox="1">
            <a:spLocks noGrp="1"/>
          </p:cNvSpPr>
          <p:nvPr>
            <p:ph type="subTitle" idx="3"/>
          </p:nvPr>
        </p:nvSpPr>
        <p:spPr>
          <a:xfrm>
            <a:off x="4768885" y="2065009"/>
            <a:ext cx="23055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55"/>
          <p:cNvSpPr txBox="1">
            <a:spLocks noGrp="1"/>
          </p:cNvSpPr>
          <p:nvPr>
            <p:ph type="title" idx="4"/>
          </p:nvPr>
        </p:nvSpPr>
        <p:spPr>
          <a:xfrm>
            <a:off x="720000" y="3486950"/>
            <a:ext cx="2305500" cy="3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2" name="Google Shape;482;p55"/>
          <p:cNvSpPr txBox="1">
            <a:spLocks noGrp="1"/>
          </p:cNvSpPr>
          <p:nvPr>
            <p:ph type="subTitle" idx="5"/>
          </p:nvPr>
        </p:nvSpPr>
        <p:spPr>
          <a:xfrm>
            <a:off x="720000" y="3763766"/>
            <a:ext cx="23055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3" name="Google Shape;483;p55"/>
          <p:cNvSpPr txBox="1">
            <a:spLocks noGrp="1"/>
          </p:cNvSpPr>
          <p:nvPr>
            <p:ph type="title" idx="6"/>
          </p:nvPr>
        </p:nvSpPr>
        <p:spPr>
          <a:xfrm>
            <a:off x="3419275" y="3486950"/>
            <a:ext cx="2305500" cy="3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4" name="Google Shape;484;p55"/>
          <p:cNvSpPr txBox="1">
            <a:spLocks noGrp="1"/>
          </p:cNvSpPr>
          <p:nvPr>
            <p:ph type="subTitle" idx="7"/>
          </p:nvPr>
        </p:nvSpPr>
        <p:spPr>
          <a:xfrm>
            <a:off x="3419271" y="3763766"/>
            <a:ext cx="23055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5" name="Google Shape;485;p55"/>
          <p:cNvSpPr txBox="1">
            <a:spLocks noGrp="1"/>
          </p:cNvSpPr>
          <p:nvPr>
            <p:ph type="title" idx="8"/>
          </p:nvPr>
        </p:nvSpPr>
        <p:spPr>
          <a:xfrm>
            <a:off x="6118550" y="3486950"/>
            <a:ext cx="2305500" cy="3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6" name="Google Shape;486;p55"/>
          <p:cNvSpPr txBox="1">
            <a:spLocks noGrp="1"/>
          </p:cNvSpPr>
          <p:nvPr>
            <p:ph type="subTitle" idx="9"/>
          </p:nvPr>
        </p:nvSpPr>
        <p:spPr>
          <a:xfrm>
            <a:off x="6118550" y="3763766"/>
            <a:ext cx="2305500" cy="51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87" name="Google Shape;487;p55"/>
          <p:cNvPicPr preferRelativeResize="0"/>
          <p:nvPr/>
        </p:nvPicPr>
        <p:blipFill>
          <a:blip r:embed="rId2">
            <a:alphaModFix/>
          </a:blip>
          <a:stretch>
            <a:fillRect/>
          </a:stretch>
        </p:blipFill>
        <p:spPr>
          <a:xfrm rot="-10195179">
            <a:off x="-1327744" y="971128"/>
            <a:ext cx="2386712" cy="2517000"/>
          </a:xfrm>
          <a:prstGeom prst="rect">
            <a:avLst/>
          </a:prstGeom>
          <a:noFill/>
          <a:ln>
            <a:noFill/>
          </a:ln>
        </p:spPr>
      </p:pic>
      <p:pic>
        <p:nvPicPr>
          <p:cNvPr id="488" name="Google Shape;488;p55"/>
          <p:cNvPicPr preferRelativeResize="0"/>
          <p:nvPr/>
        </p:nvPicPr>
        <p:blipFill>
          <a:blip r:embed="rId3">
            <a:alphaModFix/>
          </a:blip>
          <a:stretch>
            <a:fillRect/>
          </a:stretch>
        </p:blipFill>
        <p:spPr>
          <a:xfrm rot="-8521245">
            <a:off x="7725791" y="-1234348"/>
            <a:ext cx="2555948" cy="2162821"/>
          </a:xfrm>
          <a:prstGeom prst="rect">
            <a:avLst/>
          </a:prstGeom>
          <a:noFill/>
          <a:ln>
            <a:noFill/>
          </a:ln>
        </p:spPr>
      </p:pic>
      <p:pic>
        <p:nvPicPr>
          <p:cNvPr id="489" name="Google Shape;489;p55"/>
          <p:cNvPicPr preferRelativeResize="0"/>
          <p:nvPr/>
        </p:nvPicPr>
        <p:blipFill>
          <a:blip r:embed="rId4">
            <a:alphaModFix/>
          </a:blip>
          <a:stretch>
            <a:fillRect/>
          </a:stretch>
        </p:blipFill>
        <p:spPr>
          <a:xfrm rot="8909646" flipH="1">
            <a:off x="-1732656" y="3835936"/>
            <a:ext cx="3196524" cy="3658576"/>
          </a:xfrm>
          <a:prstGeom prst="rect">
            <a:avLst/>
          </a:prstGeom>
          <a:noFill/>
          <a:ln>
            <a:noFill/>
          </a:ln>
        </p:spPr>
      </p:pic>
      <p:sp>
        <p:nvSpPr>
          <p:cNvPr id="490" name="Google Shape;490;p55"/>
          <p:cNvSpPr txBox="1">
            <a:spLocks noGrp="1"/>
          </p:cNvSpPr>
          <p:nvPr>
            <p:ph type="title" idx="13"/>
          </p:nvPr>
        </p:nvSpPr>
        <p:spPr>
          <a:xfrm>
            <a:off x="720000" y="375076"/>
            <a:ext cx="7704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91"/>
        <p:cNvGrpSpPr/>
        <p:nvPr/>
      </p:nvGrpSpPr>
      <p:grpSpPr>
        <a:xfrm>
          <a:off x="0" y="0"/>
          <a:ext cx="0" cy="0"/>
          <a:chOff x="0" y="0"/>
          <a:chExt cx="0" cy="0"/>
        </a:xfrm>
      </p:grpSpPr>
      <p:pic>
        <p:nvPicPr>
          <p:cNvPr id="492" name="Google Shape;492;p56"/>
          <p:cNvPicPr preferRelativeResize="0"/>
          <p:nvPr/>
        </p:nvPicPr>
        <p:blipFill>
          <a:blip r:embed="rId2">
            <a:alphaModFix/>
          </a:blip>
          <a:stretch>
            <a:fillRect/>
          </a:stretch>
        </p:blipFill>
        <p:spPr>
          <a:xfrm rot="-328225">
            <a:off x="-988836" y="909564"/>
            <a:ext cx="3482472" cy="3691521"/>
          </a:xfrm>
          <a:prstGeom prst="rect">
            <a:avLst/>
          </a:prstGeom>
          <a:noFill/>
          <a:ln>
            <a:noFill/>
          </a:ln>
        </p:spPr>
      </p:pic>
      <p:pic>
        <p:nvPicPr>
          <p:cNvPr id="493" name="Google Shape;493;p56"/>
          <p:cNvPicPr preferRelativeResize="0"/>
          <p:nvPr/>
        </p:nvPicPr>
        <p:blipFill>
          <a:blip r:embed="rId3">
            <a:alphaModFix/>
          </a:blip>
          <a:stretch>
            <a:fillRect/>
          </a:stretch>
        </p:blipFill>
        <p:spPr>
          <a:xfrm rot="-176924">
            <a:off x="8098273" y="4170541"/>
            <a:ext cx="1930359" cy="1710550"/>
          </a:xfrm>
          <a:prstGeom prst="rect">
            <a:avLst/>
          </a:prstGeom>
          <a:noFill/>
          <a:ln>
            <a:noFill/>
          </a:ln>
        </p:spPr>
      </p:pic>
      <p:sp>
        <p:nvSpPr>
          <p:cNvPr id="494" name="Google Shape;494;p56"/>
          <p:cNvSpPr txBox="1">
            <a:spLocks noGrp="1"/>
          </p:cNvSpPr>
          <p:nvPr>
            <p:ph type="title" hasCustomPrompt="1"/>
          </p:nvPr>
        </p:nvSpPr>
        <p:spPr>
          <a:xfrm>
            <a:off x="2528450" y="2552800"/>
            <a:ext cx="1252500" cy="7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8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5" name="Google Shape;495;p56"/>
          <p:cNvSpPr txBox="1">
            <a:spLocks noGrp="1"/>
          </p:cNvSpPr>
          <p:nvPr>
            <p:ph type="subTitle" idx="1"/>
          </p:nvPr>
        </p:nvSpPr>
        <p:spPr>
          <a:xfrm>
            <a:off x="4695200" y="1874125"/>
            <a:ext cx="3733800" cy="37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6" name="Google Shape;496;p56"/>
          <p:cNvSpPr txBox="1">
            <a:spLocks noGrp="1"/>
          </p:cNvSpPr>
          <p:nvPr>
            <p:ph type="title" idx="2" hasCustomPrompt="1"/>
          </p:nvPr>
        </p:nvSpPr>
        <p:spPr>
          <a:xfrm>
            <a:off x="2528450" y="1495525"/>
            <a:ext cx="1252500" cy="7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8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7" name="Google Shape;497;p56"/>
          <p:cNvSpPr txBox="1">
            <a:spLocks noGrp="1"/>
          </p:cNvSpPr>
          <p:nvPr>
            <p:ph type="subTitle" idx="3"/>
          </p:nvPr>
        </p:nvSpPr>
        <p:spPr>
          <a:xfrm>
            <a:off x="4695200" y="2931400"/>
            <a:ext cx="3733800" cy="37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56"/>
          <p:cNvSpPr txBox="1">
            <a:spLocks noGrp="1"/>
          </p:cNvSpPr>
          <p:nvPr>
            <p:ph type="title" idx="4" hasCustomPrompt="1"/>
          </p:nvPr>
        </p:nvSpPr>
        <p:spPr>
          <a:xfrm>
            <a:off x="2528450" y="3533875"/>
            <a:ext cx="1252500" cy="7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8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9" name="Google Shape;499;p56"/>
          <p:cNvSpPr txBox="1">
            <a:spLocks noGrp="1"/>
          </p:cNvSpPr>
          <p:nvPr>
            <p:ph type="subTitle" idx="5"/>
          </p:nvPr>
        </p:nvSpPr>
        <p:spPr>
          <a:xfrm>
            <a:off x="4695200" y="3912475"/>
            <a:ext cx="3733800" cy="37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56"/>
          <p:cNvSpPr txBox="1">
            <a:spLocks noGrp="1"/>
          </p:cNvSpPr>
          <p:nvPr>
            <p:ph type="title" idx="6"/>
          </p:nvPr>
        </p:nvSpPr>
        <p:spPr>
          <a:xfrm>
            <a:off x="4695200" y="1495525"/>
            <a:ext cx="3733800" cy="378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1" name="Google Shape;501;p56"/>
          <p:cNvSpPr txBox="1">
            <a:spLocks noGrp="1"/>
          </p:cNvSpPr>
          <p:nvPr>
            <p:ph type="title" idx="7"/>
          </p:nvPr>
        </p:nvSpPr>
        <p:spPr>
          <a:xfrm>
            <a:off x="4695200" y="2552800"/>
            <a:ext cx="3733800" cy="378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2" name="Google Shape;502;p56"/>
          <p:cNvSpPr txBox="1">
            <a:spLocks noGrp="1"/>
          </p:cNvSpPr>
          <p:nvPr>
            <p:ph type="title" idx="8"/>
          </p:nvPr>
        </p:nvSpPr>
        <p:spPr>
          <a:xfrm>
            <a:off x="4695200" y="3533875"/>
            <a:ext cx="3733800" cy="378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3" name="Google Shape;503;p56"/>
          <p:cNvSpPr txBox="1">
            <a:spLocks noGrp="1"/>
          </p:cNvSpPr>
          <p:nvPr>
            <p:ph type="title" idx="9"/>
          </p:nvPr>
        </p:nvSpPr>
        <p:spPr>
          <a:xfrm>
            <a:off x="720000" y="466350"/>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04" name="Google Shape;504;p56"/>
          <p:cNvPicPr preferRelativeResize="0"/>
          <p:nvPr/>
        </p:nvPicPr>
        <p:blipFill>
          <a:blip r:embed="rId4">
            <a:alphaModFix/>
          </a:blip>
          <a:stretch>
            <a:fillRect/>
          </a:stretch>
        </p:blipFill>
        <p:spPr>
          <a:xfrm rot="4109911">
            <a:off x="7615910" y="-837735"/>
            <a:ext cx="2486032" cy="2635302"/>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505"/>
        <p:cNvGrpSpPr/>
        <p:nvPr/>
      </p:nvGrpSpPr>
      <p:grpSpPr>
        <a:xfrm>
          <a:off x="0" y="0"/>
          <a:ext cx="0" cy="0"/>
          <a:chOff x="0" y="0"/>
          <a:chExt cx="0" cy="0"/>
        </a:xfrm>
      </p:grpSpPr>
      <p:sp>
        <p:nvSpPr>
          <p:cNvPr id="506" name="Google Shape;506;p57"/>
          <p:cNvSpPr txBox="1">
            <a:spLocks noGrp="1"/>
          </p:cNvSpPr>
          <p:nvPr>
            <p:ph type="title" hasCustomPrompt="1"/>
          </p:nvPr>
        </p:nvSpPr>
        <p:spPr>
          <a:xfrm>
            <a:off x="2000388" y="2514597"/>
            <a:ext cx="12801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accent3"/>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507" name="Google Shape;507;p57"/>
          <p:cNvSpPr txBox="1">
            <a:spLocks noGrp="1"/>
          </p:cNvSpPr>
          <p:nvPr>
            <p:ph type="title" idx="2" hasCustomPrompt="1"/>
          </p:nvPr>
        </p:nvSpPr>
        <p:spPr>
          <a:xfrm>
            <a:off x="4456650" y="2514597"/>
            <a:ext cx="12801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508" name="Google Shape;508;p57"/>
          <p:cNvSpPr txBox="1">
            <a:spLocks noGrp="1"/>
          </p:cNvSpPr>
          <p:nvPr>
            <p:ph type="title" idx="3" hasCustomPrompt="1"/>
          </p:nvPr>
        </p:nvSpPr>
        <p:spPr>
          <a:xfrm>
            <a:off x="6387613" y="2514597"/>
            <a:ext cx="12801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accent3"/>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509" name="Google Shape;509;p57"/>
          <p:cNvSpPr txBox="1">
            <a:spLocks noGrp="1"/>
          </p:cNvSpPr>
          <p:nvPr>
            <p:ph type="subTitle" idx="1"/>
          </p:nvPr>
        </p:nvSpPr>
        <p:spPr>
          <a:xfrm>
            <a:off x="1314780" y="3696475"/>
            <a:ext cx="20841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0" name="Google Shape;510;p57"/>
          <p:cNvSpPr txBox="1">
            <a:spLocks noGrp="1"/>
          </p:cNvSpPr>
          <p:nvPr>
            <p:ph type="title" idx="4"/>
          </p:nvPr>
        </p:nvSpPr>
        <p:spPr>
          <a:xfrm>
            <a:off x="1314780" y="3317875"/>
            <a:ext cx="2084100" cy="378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1" name="Google Shape;511;p57"/>
          <p:cNvSpPr txBox="1">
            <a:spLocks noGrp="1"/>
          </p:cNvSpPr>
          <p:nvPr>
            <p:ph type="subTitle" idx="5"/>
          </p:nvPr>
        </p:nvSpPr>
        <p:spPr>
          <a:xfrm>
            <a:off x="3819355" y="3696475"/>
            <a:ext cx="20847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2" name="Google Shape;512;p57"/>
          <p:cNvSpPr txBox="1">
            <a:spLocks noGrp="1"/>
          </p:cNvSpPr>
          <p:nvPr>
            <p:ph type="title" idx="6"/>
          </p:nvPr>
        </p:nvSpPr>
        <p:spPr>
          <a:xfrm>
            <a:off x="3819355" y="3317875"/>
            <a:ext cx="2084700" cy="378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3" name="Google Shape;513;p57"/>
          <p:cNvSpPr txBox="1">
            <a:spLocks noGrp="1"/>
          </p:cNvSpPr>
          <p:nvPr>
            <p:ph type="subTitle" idx="7"/>
          </p:nvPr>
        </p:nvSpPr>
        <p:spPr>
          <a:xfrm>
            <a:off x="6354118" y="3696475"/>
            <a:ext cx="20847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 name="Google Shape;514;p57"/>
          <p:cNvSpPr txBox="1">
            <a:spLocks noGrp="1"/>
          </p:cNvSpPr>
          <p:nvPr>
            <p:ph type="title" idx="8"/>
          </p:nvPr>
        </p:nvSpPr>
        <p:spPr>
          <a:xfrm>
            <a:off x="6354105" y="3317875"/>
            <a:ext cx="2084700" cy="378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pic>
        <p:nvPicPr>
          <p:cNvPr id="515" name="Google Shape;515;p57"/>
          <p:cNvPicPr preferRelativeResize="0"/>
          <p:nvPr/>
        </p:nvPicPr>
        <p:blipFill>
          <a:blip r:embed="rId2">
            <a:alphaModFix/>
          </a:blip>
          <a:stretch>
            <a:fillRect/>
          </a:stretch>
        </p:blipFill>
        <p:spPr>
          <a:xfrm rot="-176924">
            <a:off x="7841098" y="4134966"/>
            <a:ext cx="1930359" cy="1710550"/>
          </a:xfrm>
          <a:prstGeom prst="rect">
            <a:avLst/>
          </a:prstGeom>
          <a:noFill/>
          <a:ln>
            <a:noFill/>
          </a:ln>
        </p:spPr>
      </p:pic>
      <p:pic>
        <p:nvPicPr>
          <p:cNvPr id="516" name="Google Shape;516;p57"/>
          <p:cNvPicPr preferRelativeResize="0"/>
          <p:nvPr/>
        </p:nvPicPr>
        <p:blipFill>
          <a:blip r:embed="rId3">
            <a:alphaModFix/>
          </a:blip>
          <a:stretch>
            <a:fillRect/>
          </a:stretch>
        </p:blipFill>
        <p:spPr>
          <a:xfrm rot="4007173">
            <a:off x="-643628" y="4183978"/>
            <a:ext cx="1858779" cy="1612535"/>
          </a:xfrm>
          <a:prstGeom prst="rect">
            <a:avLst/>
          </a:prstGeom>
          <a:noFill/>
          <a:ln>
            <a:noFill/>
          </a:ln>
        </p:spPr>
      </p:pic>
      <p:sp>
        <p:nvSpPr>
          <p:cNvPr id="517" name="Google Shape;517;p57"/>
          <p:cNvSpPr txBox="1">
            <a:spLocks noGrp="1"/>
          </p:cNvSpPr>
          <p:nvPr>
            <p:ph type="title" idx="9"/>
          </p:nvPr>
        </p:nvSpPr>
        <p:spPr>
          <a:xfrm>
            <a:off x="720000" y="375076"/>
            <a:ext cx="77040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8" name="Google Shape;518;p57"/>
          <p:cNvPicPr preferRelativeResize="0"/>
          <p:nvPr/>
        </p:nvPicPr>
        <p:blipFill>
          <a:blip r:embed="rId4">
            <a:alphaModFix/>
          </a:blip>
          <a:stretch>
            <a:fillRect/>
          </a:stretch>
        </p:blipFill>
        <p:spPr>
          <a:xfrm rot="2956367">
            <a:off x="-764363" y="-1036031"/>
            <a:ext cx="2168101" cy="2298259"/>
          </a:xfrm>
          <a:prstGeom prst="rect">
            <a:avLst/>
          </a:prstGeom>
          <a:noFill/>
          <a:ln>
            <a:noFill/>
          </a:ln>
        </p:spPr>
      </p:pic>
      <p:pic>
        <p:nvPicPr>
          <p:cNvPr id="519" name="Google Shape;519;p57"/>
          <p:cNvPicPr preferRelativeResize="0"/>
          <p:nvPr/>
        </p:nvPicPr>
        <p:blipFill>
          <a:blip r:embed="rId5">
            <a:alphaModFix/>
          </a:blip>
          <a:stretch>
            <a:fillRect/>
          </a:stretch>
        </p:blipFill>
        <p:spPr>
          <a:xfrm rot="6264432" flipH="1">
            <a:off x="7674023" y="-1131039"/>
            <a:ext cx="2555951" cy="21628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Numbers and text 2">
  <p:cSld name="CUSTOM_26">
    <p:spTree>
      <p:nvGrpSpPr>
        <p:cNvPr id="1" name="Shape 520"/>
        <p:cNvGrpSpPr/>
        <p:nvPr/>
      </p:nvGrpSpPr>
      <p:grpSpPr>
        <a:xfrm>
          <a:off x="0" y="0"/>
          <a:ext cx="0" cy="0"/>
          <a:chOff x="0" y="0"/>
          <a:chExt cx="0" cy="0"/>
        </a:xfrm>
      </p:grpSpPr>
      <p:sp>
        <p:nvSpPr>
          <p:cNvPr id="521" name="Google Shape;521;p58"/>
          <p:cNvSpPr txBox="1">
            <a:spLocks noGrp="1"/>
          </p:cNvSpPr>
          <p:nvPr>
            <p:ph type="title"/>
          </p:nvPr>
        </p:nvSpPr>
        <p:spPr>
          <a:xfrm>
            <a:off x="720000" y="370098"/>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22" name="Google Shape;522;p58"/>
          <p:cNvPicPr preferRelativeResize="0"/>
          <p:nvPr/>
        </p:nvPicPr>
        <p:blipFill>
          <a:blip r:embed="rId2">
            <a:alphaModFix/>
          </a:blip>
          <a:stretch>
            <a:fillRect/>
          </a:stretch>
        </p:blipFill>
        <p:spPr>
          <a:xfrm rot="4302087" flipH="1">
            <a:off x="7608230" y="3159659"/>
            <a:ext cx="2315434" cy="2650134"/>
          </a:xfrm>
          <a:prstGeom prst="rect">
            <a:avLst/>
          </a:prstGeom>
          <a:noFill/>
          <a:ln>
            <a:noFill/>
          </a:ln>
        </p:spPr>
      </p:pic>
      <p:pic>
        <p:nvPicPr>
          <p:cNvPr id="523" name="Google Shape;523;p58"/>
          <p:cNvPicPr preferRelativeResize="0"/>
          <p:nvPr/>
        </p:nvPicPr>
        <p:blipFill>
          <a:blip r:embed="rId3">
            <a:alphaModFix/>
          </a:blip>
          <a:stretch>
            <a:fillRect/>
          </a:stretch>
        </p:blipFill>
        <p:spPr>
          <a:xfrm rot="1231302">
            <a:off x="-890988" y="3549119"/>
            <a:ext cx="2582301" cy="2288266"/>
          </a:xfrm>
          <a:prstGeom prst="rect">
            <a:avLst/>
          </a:prstGeom>
          <a:noFill/>
          <a:ln>
            <a:noFill/>
          </a:ln>
        </p:spPr>
      </p:pic>
      <p:pic>
        <p:nvPicPr>
          <p:cNvPr id="524" name="Google Shape;524;p58"/>
          <p:cNvPicPr preferRelativeResize="0"/>
          <p:nvPr/>
        </p:nvPicPr>
        <p:blipFill rotWithShape="1">
          <a:blip r:embed="rId4">
            <a:alphaModFix/>
          </a:blip>
          <a:srcRect l="30261" t="17873" r="40160" b="22289"/>
          <a:stretch/>
        </p:blipFill>
        <p:spPr>
          <a:xfrm rot="7398231">
            <a:off x="-277706" y="-723162"/>
            <a:ext cx="1770659" cy="2390852"/>
          </a:xfrm>
          <a:prstGeom prst="rect">
            <a:avLst/>
          </a:prstGeom>
          <a:noFill/>
          <a:ln>
            <a:noFill/>
          </a:ln>
        </p:spPr>
      </p:pic>
      <p:sp>
        <p:nvSpPr>
          <p:cNvPr id="525" name="Google Shape;525;p58"/>
          <p:cNvSpPr txBox="1">
            <a:spLocks noGrp="1"/>
          </p:cNvSpPr>
          <p:nvPr>
            <p:ph type="subTitle" idx="1"/>
          </p:nvPr>
        </p:nvSpPr>
        <p:spPr>
          <a:xfrm>
            <a:off x="1489025" y="2983192"/>
            <a:ext cx="2831700" cy="5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6" name="Google Shape;526;p58"/>
          <p:cNvSpPr txBox="1">
            <a:spLocks noGrp="1"/>
          </p:cNvSpPr>
          <p:nvPr>
            <p:ph type="title" idx="2"/>
          </p:nvPr>
        </p:nvSpPr>
        <p:spPr>
          <a:xfrm>
            <a:off x="1489024" y="2740950"/>
            <a:ext cx="2831700" cy="37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27" name="Google Shape;527;p58"/>
          <p:cNvSpPr txBox="1">
            <a:spLocks noGrp="1"/>
          </p:cNvSpPr>
          <p:nvPr>
            <p:ph type="subTitle" idx="3"/>
          </p:nvPr>
        </p:nvSpPr>
        <p:spPr>
          <a:xfrm>
            <a:off x="4822676" y="2983192"/>
            <a:ext cx="2832300" cy="5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8" name="Google Shape;528;p58"/>
          <p:cNvSpPr txBox="1">
            <a:spLocks noGrp="1"/>
          </p:cNvSpPr>
          <p:nvPr>
            <p:ph type="title" idx="4"/>
          </p:nvPr>
        </p:nvSpPr>
        <p:spPr>
          <a:xfrm>
            <a:off x="4822676" y="2740950"/>
            <a:ext cx="2832300" cy="37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29" name="Google Shape;529;p58"/>
          <p:cNvSpPr txBox="1">
            <a:spLocks noGrp="1"/>
          </p:cNvSpPr>
          <p:nvPr>
            <p:ph type="title" idx="5" hasCustomPrompt="1"/>
          </p:nvPr>
        </p:nvSpPr>
        <p:spPr>
          <a:xfrm>
            <a:off x="1546624" y="1868575"/>
            <a:ext cx="2716500" cy="7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8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30" name="Google Shape;530;p58"/>
          <p:cNvSpPr txBox="1">
            <a:spLocks noGrp="1"/>
          </p:cNvSpPr>
          <p:nvPr>
            <p:ph type="title" idx="6" hasCustomPrompt="1"/>
          </p:nvPr>
        </p:nvSpPr>
        <p:spPr>
          <a:xfrm>
            <a:off x="4880876" y="1868575"/>
            <a:ext cx="2715900" cy="7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8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ig number">
  <p:cSld name="CUSTOM_25">
    <p:spTree>
      <p:nvGrpSpPr>
        <p:cNvPr id="1" name="Shape 531"/>
        <p:cNvGrpSpPr/>
        <p:nvPr/>
      </p:nvGrpSpPr>
      <p:grpSpPr>
        <a:xfrm>
          <a:off x="0" y="0"/>
          <a:ext cx="0" cy="0"/>
          <a:chOff x="0" y="0"/>
          <a:chExt cx="0" cy="0"/>
        </a:xfrm>
      </p:grpSpPr>
      <p:sp>
        <p:nvSpPr>
          <p:cNvPr id="532" name="Google Shape;532;p59"/>
          <p:cNvSpPr txBox="1">
            <a:spLocks noGrp="1"/>
          </p:cNvSpPr>
          <p:nvPr>
            <p:ph type="title" hasCustomPrompt="1"/>
          </p:nvPr>
        </p:nvSpPr>
        <p:spPr>
          <a:xfrm>
            <a:off x="734800" y="2026100"/>
            <a:ext cx="5140500" cy="1704600"/>
          </a:xfrm>
          <a:prstGeom prst="rect">
            <a:avLst/>
          </a:prstGeom>
        </p:spPr>
        <p:txBody>
          <a:bodyPr spcFirstLastPara="1" wrap="square" lIns="91425" tIns="91425" rIns="91425" bIns="91425" anchor="t" anchorCtr="0">
            <a:noAutofit/>
          </a:bodyPr>
          <a:lstStyle>
            <a:lvl1pPr lvl="0" rtl="0">
              <a:spcBef>
                <a:spcPts val="0"/>
              </a:spcBef>
              <a:spcAft>
                <a:spcPts val="0"/>
              </a:spcAft>
              <a:buSzPts val="9600"/>
              <a:buNone/>
              <a:defRPr sz="11000">
                <a:solidFill>
                  <a:schemeClr val="accent2"/>
                </a:solidFill>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533" name="Google Shape;533;p59"/>
          <p:cNvSpPr txBox="1">
            <a:spLocks noGrp="1"/>
          </p:cNvSpPr>
          <p:nvPr>
            <p:ph type="subTitle" idx="1"/>
          </p:nvPr>
        </p:nvSpPr>
        <p:spPr>
          <a:xfrm>
            <a:off x="734800" y="3839800"/>
            <a:ext cx="5140500" cy="34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pic>
        <p:nvPicPr>
          <p:cNvPr id="534" name="Google Shape;534;p59"/>
          <p:cNvPicPr preferRelativeResize="0"/>
          <p:nvPr/>
        </p:nvPicPr>
        <p:blipFill>
          <a:blip r:embed="rId2">
            <a:alphaModFix/>
          </a:blip>
          <a:stretch>
            <a:fillRect/>
          </a:stretch>
        </p:blipFill>
        <p:spPr>
          <a:xfrm rot="1183624" flipH="1">
            <a:off x="4302205" y="-443386"/>
            <a:ext cx="3339285" cy="2825673"/>
          </a:xfrm>
          <a:prstGeom prst="rect">
            <a:avLst/>
          </a:prstGeom>
          <a:noFill/>
          <a:ln>
            <a:noFill/>
          </a:ln>
        </p:spPr>
      </p:pic>
      <p:pic>
        <p:nvPicPr>
          <p:cNvPr id="535" name="Google Shape;535;p59"/>
          <p:cNvPicPr preferRelativeResize="0"/>
          <p:nvPr/>
        </p:nvPicPr>
        <p:blipFill>
          <a:blip r:embed="rId3">
            <a:alphaModFix/>
          </a:blip>
          <a:stretch>
            <a:fillRect/>
          </a:stretch>
        </p:blipFill>
        <p:spPr>
          <a:xfrm rot="4302087" flipH="1">
            <a:off x="8315855" y="2103484"/>
            <a:ext cx="2315434" cy="2650134"/>
          </a:xfrm>
          <a:prstGeom prst="rect">
            <a:avLst/>
          </a:prstGeom>
          <a:noFill/>
          <a:ln>
            <a:noFill/>
          </a:ln>
        </p:spPr>
      </p:pic>
      <p:pic>
        <p:nvPicPr>
          <p:cNvPr id="536" name="Google Shape;536;p59"/>
          <p:cNvPicPr preferRelativeResize="0"/>
          <p:nvPr/>
        </p:nvPicPr>
        <p:blipFill rotWithShape="1">
          <a:blip r:embed="rId4">
            <a:alphaModFix/>
          </a:blip>
          <a:srcRect l="29143" t="10748" r="37579" b="15331"/>
          <a:stretch/>
        </p:blipFill>
        <p:spPr>
          <a:xfrm rot="-7195617" flipH="1">
            <a:off x="6865081" y="1341870"/>
            <a:ext cx="1467839" cy="2232134"/>
          </a:xfrm>
          <a:prstGeom prst="rect">
            <a:avLst/>
          </a:prstGeom>
          <a:noFill/>
          <a:ln>
            <a:noFill/>
          </a:ln>
        </p:spPr>
      </p:pic>
      <p:pic>
        <p:nvPicPr>
          <p:cNvPr id="537" name="Google Shape;537;p59"/>
          <p:cNvPicPr preferRelativeResize="0"/>
          <p:nvPr/>
        </p:nvPicPr>
        <p:blipFill>
          <a:blip r:embed="rId5">
            <a:alphaModFix/>
          </a:blip>
          <a:stretch>
            <a:fillRect/>
          </a:stretch>
        </p:blipFill>
        <p:spPr>
          <a:xfrm rot="1231302">
            <a:off x="5762812" y="3686419"/>
            <a:ext cx="2582301" cy="2288266"/>
          </a:xfrm>
          <a:prstGeom prst="rect">
            <a:avLst/>
          </a:prstGeom>
          <a:noFill/>
          <a:ln>
            <a:noFill/>
          </a:ln>
        </p:spPr>
      </p:pic>
      <p:pic>
        <p:nvPicPr>
          <p:cNvPr id="538" name="Google Shape;538;p59"/>
          <p:cNvPicPr preferRelativeResize="0"/>
          <p:nvPr/>
        </p:nvPicPr>
        <p:blipFill>
          <a:blip r:embed="rId6">
            <a:alphaModFix/>
          </a:blip>
          <a:stretch>
            <a:fillRect/>
          </a:stretch>
        </p:blipFill>
        <p:spPr>
          <a:xfrm rot="-3223162" flipH="1">
            <a:off x="1531929" y="-437297"/>
            <a:ext cx="2555947" cy="2162820"/>
          </a:xfrm>
          <a:prstGeom prst="rect">
            <a:avLst/>
          </a:prstGeom>
          <a:noFill/>
          <a:ln>
            <a:noFill/>
          </a:ln>
        </p:spPr>
      </p:pic>
      <p:pic>
        <p:nvPicPr>
          <p:cNvPr id="539" name="Google Shape;539;p59"/>
          <p:cNvPicPr preferRelativeResize="0"/>
          <p:nvPr/>
        </p:nvPicPr>
        <p:blipFill rotWithShape="1">
          <a:blip r:embed="rId7">
            <a:alphaModFix/>
          </a:blip>
          <a:srcRect l="30261" t="17873" r="40160" b="22289"/>
          <a:stretch/>
        </p:blipFill>
        <p:spPr>
          <a:xfrm rot="7398231">
            <a:off x="-277706" y="-723162"/>
            <a:ext cx="1770659" cy="2390852"/>
          </a:xfrm>
          <a:prstGeom prst="rect">
            <a:avLst/>
          </a:prstGeom>
          <a:noFill/>
          <a:ln>
            <a:noFill/>
          </a:ln>
        </p:spPr>
      </p:pic>
      <p:pic>
        <p:nvPicPr>
          <p:cNvPr id="540" name="Google Shape;540;p59"/>
          <p:cNvPicPr preferRelativeResize="0"/>
          <p:nvPr/>
        </p:nvPicPr>
        <p:blipFill>
          <a:blip r:embed="rId6">
            <a:alphaModFix/>
          </a:blip>
          <a:stretch>
            <a:fillRect/>
          </a:stretch>
        </p:blipFill>
        <p:spPr>
          <a:xfrm rot="-3223162" flipH="1">
            <a:off x="7660804" y="-992547"/>
            <a:ext cx="2555947" cy="216282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hree columns 2">
  <p:cSld name="CUSTOM_19">
    <p:spTree>
      <p:nvGrpSpPr>
        <p:cNvPr id="1" name="Shape 541"/>
        <p:cNvGrpSpPr/>
        <p:nvPr/>
      </p:nvGrpSpPr>
      <p:grpSpPr>
        <a:xfrm>
          <a:off x="0" y="0"/>
          <a:ext cx="0" cy="0"/>
          <a:chOff x="0" y="0"/>
          <a:chExt cx="0" cy="0"/>
        </a:xfrm>
      </p:grpSpPr>
      <p:sp>
        <p:nvSpPr>
          <p:cNvPr id="542" name="Google Shape;542;p60"/>
          <p:cNvSpPr txBox="1">
            <a:spLocks noGrp="1"/>
          </p:cNvSpPr>
          <p:nvPr>
            <p:ph type="title"/>
          </p:nvPr>
        </p:nvSpPr>
        <p:spPr>
          <a:xfrm>
            <a:off x="720000" y="37532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3" name="Google Shape;543;p60"/>
          <p:cNvSpPr txBox="1">
            <a:spLocks noGrp="1"/>
          </p:cNvSpPr>
          <p:nvPr>
            <p:ph type="title" idx="2"/>
          </p:nvPr>
        </p:nvSpPr>
        <p:spPr>
          <a:xfrm>
            <a:off x="2137449" y="2968602"/>
            <a:ext cx="2336400" cy="411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544" name="Google Shape;544;p60"/>
          <p:cNvSpPr txBox="1">
            <a:spLocks noGrp="1"/>
          </p:cNvSpPr>
          <p:nvPr>
            <p:ph type="subTitle" idx="1"/>
          </p:nvPr>
        </p:nvSpPr>
        <p:spPr>
          <a:xfrm>
            <a:off x="2137449" y="3247789"/>
            <a:ext cx="23364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60"/>
          <p:cNvSpPr txBox="1">
            <a:spLocks noGrp="1"/>
          </p:cNvSpPr>
          <p:nvPr>
            <p:ph type="title" idx="3"/>
          </p:nvPr>
        </p:nvSpPr>
        <p:spPr>
          <a:xfrm>
            <a:off x="2136643" y="1350502"/>
            <a:ext cx="2336400" cy="411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546" name="Google Shape;546;p60"/>
          <p:cNvSpPr txBox="1">
            <a:spLocks noGrp="1"/>
          </p:cNvSpPr>
          <p:nvPr>
            <p:ph type="subTitle" idx="4"/>
          </p:nvPr>
        </p:nvSpPr>
        <p:spPr>
          <a:xfrm>
            <a:off x="2136643" y="1629689"/>
            <a:ext cx="23364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60"/>
          <p:cNvSpPr txBox="1">
            <a:spLocks noGrp="1"/>
          </p:cNvSpPr>
          <p:nvPr>
            <p:ph type="title" idx="5"/>
          </p:nvPr>
        </p:nvSpPr>
        <p:spPr>
          <a:xfrm>
            <a:off x="6126704" y="2974268"/>
            <a:ext cx="2336400" cy="411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548" name="Google Shape;548;p60"/>
          <p:cNvSpPr txBox="1">
            <a:spLocks noGrp="1"/>
          </p:cNvSpPr>
          <p:nvPr>
            <p:ph type="subTitle" idx="6"/>
          </p:nvPr>
        </p:nvSpPr>
        <p:spPr>
          <a:xfrm>
            <a:off x="6126704" y="3253455"/>
            <a:ext cx="2336400" cy="61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49" name="Google Shape;549;p60"/>
          <p:cNvPicPr preferRelativeResize="0"/>
          <p:nvPr/>
        </p:nvPicPr>
        <p:blipFill>
          <a:blip r:embed="rId2">
            <a:alphaModFix/>
          </a:blip>
          <a:stretch>
            <a:fillRect/>
          </a:stretch>
        </p:blipFill>
        <p:spPr>
          <a:xfrm rot="8521233" flipH="1">
            <a:off x="-774773" y="4028122"/>
            <a:ext cx="2093822" cy="1771779"/>
          </a:xfrm>
          <a:prstGeom prst="rect">
            <a:avLst/>
          </a:prstGeom>
          <a:noFill/>
          <a:ln>
            <a:noFill/>
          </a:ln>
        </p:spPr>
      </p:pic>
      <p:pic>
        <p:nvPicPr>
          <p:cNvPr id="550" name="Google Shape;550;p60"/>
          <p:cNvPicPr preferRelativeResize="0"/>
          <p:nvPr/>
        </p:nvPicPr>
        <p:blipFill>
          <a:blip r:embed="rId3">
            <a:alphaModFix/>
          </a:blip>
          <a:stretch>
            <a:fillRect/>
          </a:stretch>
        </p:blipFill>
        <p:spPr>
          <a:xfrm rot="5855994">
            <a:off x="8296410" y="3769671"/>
            <a:ext cx="2180161" cy="249529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rot="4260856" flipH="1">
            <a:off x="-1034877" y="-1386289"/>
            <a:ext cx="2555951" cy="2162824"/>
          </a:xfrm>
          <a:prstGeom prst="rect">
            <a:avLst/>
          </a:prstGeom>
          <a:noFill/>
          <a:ln>
            <a:noFill/>
          </a:ln>
        </p:spPr>
      </p:pic>
      <p:sp>
        <p:nvSpPr>
          <p:cNvPr id="53" name="Google Shape;53;p7"/>
          <p:cNvSpPr txBox="1">
            <a:spLocks noGrp="1"/>
          </p:cNvSpPr>
          <p:nvPr>
            <p:ph type="title"/>
          </p:nvPr>
        </p:nvSpPr>
        <p:spPr>
          <a:xfrm>
            <a:off x="719516" y="1067775"/>
            <a:ext cx="3128700" cy="1982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7"/>
          <p:cNvSpPr txBox="1">
            <a:spLocks noGrp="1"/>
          </p:cNvSpPr>
          <p:nvPr>
            <p:ph type="subTitle" idx="1"/>
          </p:nvPr>
        </p:nvSpPr>
        <p:spPr>
          <a:xfrm>
            <a:off x="715100" y="3093320"/>
            <a:ext cx="3128700" cy="117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5" name="Google Shape;55;p7"/>
          <p:cNvPicPr preferRelativeResize="0"/>
          <p:nvPr/>
        </p:nvPicPr>
        <p:blipFill>
          <a:blip r:embed="rId3">
            <a:alphaModFix/>
          </a:blip>
          <a:stretch>
            <a:fillRect/>
          </a:stretch>
        </p:blipFill>
        <p:spPr>
          <a:xfrm rot="-9464397">
            <a:off x="6867564" y="-868602"/>
            <a:ext cx="2386712" cy="2517005"/>
          </a:xfrm>
          <a:prstGeom prst="rect">
            <a:avLst/>
          </a:prstGeom>
          <a:noFill/>
          <a:ln>
            <a:noFill/>
          </a:ln>
        </p:spPr>
      </p:pic>
      <p:pic>
        <p:nvPicPr>
          <p:cNvPr id="56" name="Google Shape;56;p7"/>
          <p:cNvPicPr preferRelativeResize="0"/>
          <p:nvPr/>
        </p:nvPicPr>
        <p:blipFill>
          <a:blip r:embed="rId4">
            <a:alphaModFix/>
          </a:blip>
          <a:stretch>
            <a:fillRect/>
          </a:stretch>
        </p:blipFill>
        <p:spPr>
          <a:xfrm rot="470794" flipH="1">
            <a:off x="7333019" y="3853771"/>
            <a:ext cx="3113237" cy="2700787"/>
          </a:xfrm>
          <a:prstGeom prst="rect">
            <a:avLst/>
          </a:prstGeom>
          <a:noFill/>
          <a:ln>
            <a:noFill/>
          </a:ln>
        </p:spPr>
      </p:pic>
      <p:pic>
        <p:nvPicPr>
          <p:cNvPr id="57" name="Google Shape;57;p7"/>
          <p:cNvPicPr preferRelativeResize="0"/>
          <p:nvPr/>
        </p:nvPicPr>
        <p:blipFill>
          <a:blip r:embed="rId2">
            <a:alphaModFix/>
          </a:blip>
          <a:stretch>
            <a:fillRect/>
          </a:stretch>
        </p:blipFill>
        <p:spPr>
          <a:xfrm rot="-8951621" flipH="1">
            <a:off x="3094874" y="3979249"/>
            <a:ext cx="2555954" cy="2162826"/>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wo columns 6">
  <p:cSld name="CUSTOM_21">
    <p:spTree>
      <p:nvGrpSpPr>
        <p:cNvPr id="1" name="Shape 551"/>
        <p:cNvGrpSpPr/>
        <p:nvPr/>
      </p:nvGrpSpPr>
      <p:grpSpPr>
        <a:xfrm>
          <a:off x="0" y="0"/>
          <a:ext cx="0" cy="0"/>
          <a:chOff x="0" y="0"/>
          <a:chExt cx="0" cy="0"/>
        </a:xfrm>
      </p:grpSpPr>
      <p:sp>
        <p:nvSpPr>
          <p:cNvPr id="552" name="Google Shape;552;p61"/>
          <p:cNvSpPr txBox="1">
            <a:spLocks noGrp="1"/>
          </p:cNvSpPr>
          <p:nvPr>
            <p:ph type="title"/>
          </p:nvPr>
        </p:nvSpPr>
        <p:spPr>
          <a:xfrm>
            <a:off x="1758225" y="1373414"/>
            <a:ext cx="2336400" cy="41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553" name="Google Shape;553;p61"/>
          <p:cNvSpPr txBox="1">
            <a:spLocks noGrp="1"/>
          </p:cNvSpPr>
          <p:nvPr>
            <p:ph type="subTitle" idx="1"/>
          </p:nvPr>
        </p:nvSpPr>
        <p:spPr>
          <a:xfrm>
            <a:off x="1758225" y="1652607"/>
            <a:ext cx="2336400" cy="61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4" name="Google Shape;554;p61"/>
          <p:cNvSpPr txBox="1">
            <a:spLocks noGrp="1"/>
          </p:cNvSpPr>
          <p:nvPr>
            <p:ph type="title" idx="2"/>
          </p:nvPr>
        </p:nvSpPr>
        <p:spPr>
          <a:xfrm>
            <a:off x="5049375" y="3349539"/>
            <a:ext cx="2336400" cy="41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2pPr>
            <a:lvl3pPr lvl="2"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3pPr>
            <a:lvl4pPr lvl="3"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4pPr>
            <a:lvl5pPr lvl="4"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5pPr>
            <a:lvl6pPr lvl="5"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6pPr>
            <a:lvl7pPr lvl="6"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7pPr>
            <a:lvl8pPr lvl="7"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8pPr>
            <a:lvl9pPr lvl="8" algn="ctr" rtl="0">
              <a:spcBef>
                <a:spcPts val="0"/>
              </a:spcBef>
              <a:spcAft>
                <a:spcPts val="0"/>
              </a:spcAft>
              <a:buSzPts val="1800"/>
              <a:buFont typeface="Work Sans ExtraBold"/>
              <a:buNone/>
              <a:defRPr sz="1800" b="0">
                <a:latin typeface="Work Sans ExtraBold"/>
                <a:ea typeface="Work Sans ExtraBold"/>
                <a:cs typeface="Work Sans ExtraBold"/>
                <a:sym typeface="Work Sans ExtraBold"/>
              </a:defRPr>
            </a:lvl9pPr>
          </a:lstStyle>
          <a:p>
            <a:endParaRPr/>
          </a:p>
        </p:txBody>
      </p:sp>
      <p:sp>
        <p:nvSpPr>
          <p:cNvPr id="555" name="Google Shape;555;p61"/>
          <p:cNvSpPr txBox="1">
            <a:spLocks noGrp="1"/>
          </p:cNvSpPr>
          <p:nvPr>
            <p:ph type="subTitle" idx="3"/>
          </p:nvPr>
        </p:nvSpPr>
        <p:spPr>
          <a:xfrm>
            <a:off x="5049375" y="3628727"/>
            <a:ext cx="2336400" cy="61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56" name="Google Shape;556;p61"/>
          <p:cNvPicPr preferRelativeResize="0"/>
          <p:nvPr/>
        </p:nvPicPr>
        <p:blipFill>
          <a:blip r:embed="rId2">
            <a:alphaModFix/>
          </a:blip>
          <a:stretch>
            <a:fillRect/>
          </a:stretch>
        </p:blipFill>
        <p:spPr>
          <a:xfrm rot="8521233" flipH="1">
            <a:off x="-774773" y="4028122"/>
            <a:ext cx="2093822" cy="1771779"/>
          </a:xfrm>
          <a:prstGeom prst="rect">
            <a:avLst/>
          </a:prstGeom>
          <a:noFill/>
          <a:ln>
            <a:noFill/>
          </a:ln>
        </p:spPr>
      </p:pic>
      <p:pic>
        <p:nvPicPr>
          <p:cNvPr id="557" name="Google Shape;557;p61"/>
          <p:cNvPicPr preferRelativeResize="0"/>
          <p:nvPr/>
        </p:nvPicPr>
        <p:blipFill>
          <a:blip r:embed="rId3">
            <a:alphaModFix/>
          </a:blip>
          <a:stretch>
            <a:fillRect/>
          </a:stretch>
        </p:blipFill>
        <p:spPr>
          <a:xfrm rot="-4944006">
            <a:off x="-1328440" y="-1169177"/>
            <a:ext cx="2180161" cy="2495293"/>
          </a:xfrm>
          <a:prstGeom prst="rect">
            <a:avLst/>
          </a:prstGeom>
          <a:noFill/>
          <a:ln>
            <a:noFill/>
          </a:ln>
        </p:spPr>
      </p:pic>
      <p:pic>
        <p:nvPicPr>
          <p:cNvPr id="558" name="Google Shape;558;p61"/>
          <p:cNvPicPr preferRelativeResize="0"/>
          <p:nvPr/>
        </p:nvPicPr>
        <p:blipFill>
          <a:blip r:embed="rId2">
            <a:alphaModFix/>
          </a:blip>
          <a:stretch>
            <a:fillRect/>
          </a:stretch>
        </p:blipFill>
        <p:spPr>
          <a:xfrm rot="-2278767" flipH="1">
            <a:off x="7829082" y="-704114"/>
            <a:ext cx="2093822" cy="1771779"/>
          </a:xfrm>
          <a:prstGeom prst="rect">
            <a:avLst/>
          </a:prstGeom>
          <a:noFill/>
          <a:ln>
            <a:noFill/>
          </a:ln>
        </p:spPr>
      </p:pic>
      <p:pic>
        <p:nvPicPr>
          <p:cNvPr id="559" name="Google Shape;559;p61"/>
          <p:cNvPicPr preferRelativeResize="0"/>
          <p:nvPr/>
        </p:nvPicPr>
        <p:blipFill>
          <a:blip r:embed="rId3">
            <a:alphaModFix/>
          </a:blip>
          <a:stretch>
            <a:fillRect/>
          </a:stretch>
        </p:blipFill>
        <p:spPr>
          <a:xfrm rot="5855994">
            <a:off x="8296410" y="3769671"/>
            <a:ext cx="2180161" cy="2495293"/>
          </a:xfrm>
          <a:prstGeom prst="rect">
            <a:avLst/>
          </a:prstGeom>
          <a:noFill/>
          <a:ln>
            <a:noFill/>
          </a:ln>
        </p:spPr>
      </p:pic>
      <p:sp>
        <p:nvSpPr>
          <p:cNvPr id="560" name="Google Shape;560;p61"/>
          <p:cNvSpPr txBox="1">
            <a:spLocks noGrp="1"/>
          </p:cNvSpPr>
          <p:nvPr>
            <p:ph type="title" idx="4"/>
          </p:nvPr>
        </p:nvSpPr>
        <p:spPr>
          <a:xfrm>
            <a:off x="720000" y="375067"/>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Numbers and text 3">
  <p:cSld name="CUSTOM_16">
    <p:spTree>
      <p:nvGrpSpPr>
        <p:cNvPr id="1" name="Shape 561"/>
        <p:cNvGrpSpPr/>
        <p:nvPr/>
      </p:nvGrpSpPr>
      <p:grpSpPr>
        <a:xfrm>
          <a:off x="0" y="0"/>
          <a:ext cx="0" cy="0"/>
          <a:chOff x="0" y="0"/>
          <a:chExt cx="0" cy="0"/>
        </a:xfrm>
      </p:grpSpPr>
      <p:sp>
        <p:nvSpPr>
          <p:cNvPr id="562" name="Google Shape;562;p62"/>
          <p:cNvSpPr txBox="1">
            <a:spLocks noGrp="1"/>
          </p:cNvSpPr>
          <p:nvPr>
            <p:ph type="title" hasCustomPrompt="1"/>
          </p:nvPr>
        </p:nvSpPr>
        <p:spPr>
          <a:xfrm>
            <a:off x="733047" y="3207550"/>
            <a:ext cx="1655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3" name="Google Shape;563;p62"/>
          <p:cNvSpPr txBox="1">
            <a:spLocks noGrp="1"/>
          </p:cNvSpPr>
          <p:nvPr>
            <p:ph type="title" idx="2" hasCustomPrompt="1"/>
          </p:nvPr>
        </p:nvSpPr>
        <p:spPr>
          <a:xfrm>
            <a:off x="4655447" y="3207550"/>
            <a:ext cx="1655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564" name="Google Shape;564;p62"/>
          <p:cNvSpPr txBox="1">
            <a:spLocks noGrp="1"/>
          </p:cNvSpPr>
          <p:nvPr>
            <p:ph type="subTitle" idx="1"/>
          </p:nvPr>
        </p:nvSpPr>
        <p:spPr>
          <a:xfrm>
            <a:off x="2384004" y="3143638"/>
            <a:ext cx="20841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5" name="Google Shape;565;p62"/>
          <p:cNvSpPr txBox="1">
            <a:spLocks noGrp="1"/>
          </p:cNvSpPr>
          <p:nvPr>
            <p:ph type="subTitle" idx="3"/>
          </p:nvPr>
        </p:nvSpPr>
        <p:spPr>
          <a:xfrm>
            <a:off x="6326353" y="3143638"/>
            <a:ext cx="20847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566" name="Google Shape;566;p62"/>
          <p:cNvPicPr preferRelativeResize="0"/>
          <p:nvPr/>
        </p:nvPicPr>
        <p:blipFill>
          <a:blip r:embed="rId2">
            <a:alphaModFix/>
          </a:blip>
          <a:stretch>
            <a:fillRect/>
          </a:stretch>
        </p:blipFill>
        <p:spPr>
          <a:xfrm rot="4007173">
            <a:off x="-643628" y="4183978"/>
            <a:ext cx="1858779" cy="1612535"/>
          </a:xfrm>
          <a:prstGeom prst="rect">
            <a:avLst/>
          </a:prstGeom>
          <a:noFill/>
          <a:ln>
            <a:noFill/>
          </a:ln>
        </p:spPr>
      </p:pic>
      <p:sp>
        <p:nvSpPr>
          <p:cNvPr id="567" name="Google Shape;567;p62"/>
          <p:cNvSpPr txBox="1">
            <a:spLocks noGrp="1"/>
          </p:cNvSpPr>
          <p:nvPr>
            <p:ph type="title" idx="4"/>
          </p:nvPr>
        </p:nvSpPr>
        <p:spPr>
          <a:xfrm>
            <a:off x="720000" y="377639"/>
            <a:ext cx="7704000" cy="5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8" name="Google Shape;568;p62"/>
          <p:cNvSpPr txBox="1">
            <a:spLocks noGrp="1"/>
          </p:cNvSpPr>
          <p:nvPr>
            <p:ph type="title" idx="5" hasCustomPrompt="1"/>
          </p:nvPr>
        </p:nvSpPr>
        <p:spPr>
          <a:xfrm>
            <a:off x="732947" y="1791075"/>
            <a:ext cx="1655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9" name="Google Shape;569;p62"/>
          <p:cNvSpPr txBox="1">
            <a:spLocks noGrp="1"/>
          </p:cNvSpPr>
          <p:nvPr>
            <p:ph type="title" idx="6" hasCustomPrompt="1"/>
          </p:nvPr>
        </p:nvSpPr>
        <p:spPr>
          <a:xfrm>
            <a:off x="4655447" y="1791075"/>
            <a:ext cx="1655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3000"/>
              <a:buNone/>
              <a:defRPr sz="3000">
                <a:solidFill>
                  <a:schemeClr val="lt2"/>
                </a:solidFill>
              </a:defRPr>
            </a:lvl2pPr>
            <a:lvl3pPr lvl="2" algn="ctr" rtl="0">
              <a:spcBef>
                <a:spcPts val="0"/>
              </a:spcBef>
              <a:spcAft>
                <a:spcPts val="0"/>
              </a:spcAft>
              <a:buClr>
                <a:schemeClr val="lt2"/>
              </a:buClr>
              <a:buSzPts val="3000"/>
              <a:buNone/>
              <a:defRPr sz="3000">
                <a:solidFill>
                  <a:schemeClr val="lt2"/>
                </a:solidFill>
              </a:defRPr>
            </a:lvl3pPr>
            <a:lvl4pPr lvl="3" algn="ctr" rtl="0">
              <a:spcBef>
                <a:spcPts val="0"/>
              </a:spcBef>
              <a:spcAft>
                <a:spcPts val="0"/>
              </a:spcAft>
              <a:buClr>
                <a:schemeClr val="lt2"/>
              </a:buClr>
              <a:buSzPts val="3000"/>
              <a:buNone/>
              <a:defRPr sz="3000">
                <a:solidFill>
                  <a:schemeClr val="lt2"/>
                </a:solidFill>
              </a:defRPr>
            </a:lvl4pPr>
            <a:lvl5pPr lvl="4" algn="ctr" rtl="0">
              <a:spcBef>
                <a:spcPts val="0"/>
              </a:spcBef>
              <a:spcAft>
                <a:spcPts val="0"/>
              </a:spcAft>
              <a:buClr>
                <a:schemeClr val="lt2"/>
              </a:buClr>
              <a:buSzPts val="3000"/>
              <a:buNone/>
              <a:defRPr sz="3000">
                <a:solidFill>
                  <a:schemeClr val="lt2"/>
                </a:solidFill>
              </a:defRPr>
            </a:lvl5pPr>
            <a:lvl6pPr lvl="5" algn="ctr" rtl="0">
              <a:spcBef>
                <a:spcPts val="0"/>
              </a:spcBef>
              <a:spcAft>
                <a:spcPts val="0"/>
              </a:spcAft>
              <a:buClr>
                <a:schemeClr val="lt2"/>
              </a:buClr>
              <a:buSzPts val="3000"/>
              <a:buNone/>
              <a:defRPr sz="3000">
                <a:solidFill>
                  <a:schemeClr val="lt2"/>
                </a:solidFill>
              </a:defRPr>
            </a:lvl6pPr>
            <a:lvl7pPr lvl="6" algn="ctr" rtl="0">
              <a:spcBef>
                <a:spcPts val="0"/>
              </a:spcBef>
              <a:spcAft>
                <a:spcPts val="0"/>
              </a:spcAft>
              <a:buClr>
                <a:schemeClr val="lt2"/>
              </a:buClr>
              <a:buSzPts val="3000"/>
              <a:buNone/>
              <a:defRPr sz="3000">
                <a:solidFill>
                  <a:schemeClr val="lt2"/>
                </a:solidFill>
              </a:defRPr>
            </a:lvl7pPr>
            <a:lvl8pPr lvl="7" algn="ctr" rtl="0">
              <a:spcBef>
                <a:spcPts val="0"/>
              </a:spcBef>
              <a:spcAft>
                <a:spcPts val="0"/>
              </a:spcAft>
              <a:buClr>
                <a:schemeClr val="lt2"/>
              </a:buClr>
              <a:buSzPts val="3000"/>
              <a:buNone/>
              <a:defRPr sz="3000">
                <a:solidFill>
                  <a:schemeClr val="lt2"/>
                </a:solidFill>
              </a:defRPr>
            </a:lvl8pPr>
            <a:lvl9pPr lvl="8" algn="ctr" rtl="0">
              <a:spcBef>
                <a:spcPts val="0"/>
              </a:spcBef>
              <a:spcAft>
                <a:spcPts val="0"/>
              </a:spcAft>
              <a:buClr>
                <a:schemeClr val="lt2"/>
              </a:buClr>
              <a:buSzPts val="3000"/>
              <a:buNone/>
              <a:defRPr sz="3000">
                <a:solidFill>
                  <a:schemeClr val="lt2"/>
                </a:solidFill>
              </a:defRPr>
            </a:lvl9pPr>
          </a:lstStyle>
          <a:p>
            <a:r>
              <a:t>xx%</a:t>
            </a:r>
          </a:p>
        </p:txBody>
      </p:sp>
      <p:sp>
        <p:nvSpPr>
          <p:cNvPr id="570" name="Google Shape;570;p62"/>
          <p:cNvSpPr txBox="1">
            <a:spLocks noGrp="1"/>
          </p:cNvSpPr>
          <p:nvPr>
            <p:ph type="subTitle" idx="7"/>
          </p:nvPr>
        </p:nvSpPr>
        <p:spPr>
          <a:xfrm>
            <a:off x="2384004" y="1727163"/>
            <a:ext cx="20841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1" name="Google Shape;571;p62"/>
          <p:cNvSpPr txBox="1">
            <a:spLocks noGrp="1"/>
          </p:cNvSpPr>
          <p:nvPr>
            <p:ph type="subTitle" idx="8"/>
          </p:nvPr>
        </p:nvSpPr>
        <p:spPr>
          <a:xfrm>
            <a:off x="6326353" y="1727163"/>
            <a:ext cx="2084700" cy="53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72"/>
        <p:cNvGrpSpPr/>
        <p:nvPr/>
      </p:nvGrpSpPr>
      <p:grpSpPr>
        <a:xfrm>
          <a:off x="0" y="0"/>
          <a:ext cx="0" cy="0"/>
          <a:chOff x="0" y="0"/>
          <a:chExt cx="0" cy="0"/>
        </a:xfrm>
      </p:grpSpPr>
      <p:pic>
        <p:nvPicPr>
          <p:cNvPr id="573" name="Google Shape;573;p63"/>
          <p:cNvPicPr preferRelativeResize="0"/>
          <p:nvPr/>
        </p:nvPicPr>
        <p:blipFill>
          <a:blip r:embed="rId2">
            <a:alphaModFix/>
          </a:blip>
          <a:stretch>
            <a:fillRect/>
          </a:stretch>
        </p:blipFill>
        <p:spPr>
          <a:xfrm rot="6746475" flipH="1">
            <a:off x="4417890" y="1558869"/>
            <a:ext cx="3672493" cy="3107636"/>
          </a:xfrm>
          <a:prstGeom prst="rect">
            <a:avLst/>
          </a:prstGeom>
          <a:noFill/>
          <a:ln>
            <a:noFill/>
          </a:ln>
        </p:spPr>
      </p:pic>
      <p:pic>
        <p:nvPicPr>
          <p:cNvPr id="574" name="Google Shape;574;p63"/>
          <p:cNvPicPr preferRelativeResize="0"/>
          <p:nvPr/>
        </p:nvPicPr>
        <p:blipFill>
          <a:blip r:embed="rId3">
            <a:alphaModFix/>
          </a:blip>
          <a:stretch>
            <a:fillRect/>
          </a:stretch>
        </p:blipFill>
        <p:spPr>
          <a:xfrm rot="8656522">
            <a:off x="7713917" y="2966074"/>
            <a:ext cx="2401838" cy="2546052"/>
          </a:xfrm>
          <a:prstGeom prst="rect">
            <a:avLst/>
          </a:prstGeom>
          <a:noFill/>
          <a:ln>
            <a:noFill/>
          </a:ln>
        </p:spPr>
      </p:pic>
      <p:pic>
        <p:nvPicPr>
          <p:cNvPr id="575" name="Google Shape;575;p63"/>
          <p:cNvPicPr preferRelativeResize="0"/>
          <p:nvPr/>
        </p:nvPicPr>
        <p:blipFill>
          <a:blip r:embed="rId4">
            <a:alphaModFix/>
          </a:blip>
          <a:stretch>
            <a:fillRect/>
          </a:stretch>
        </p:blipFill>
        <p:spPr>
          <a:xfrm rot="-9131209" flipH="1">
            <a:off x="7478891" y="4024"/>
            <a:ext cx="2772089" cy="2404852"/>
          </a:xfrm>
          <a:prstGeom prst="rect">
            <a:avLst/>
          </a:prstGeom>
          <a:noFill/>
          <a:ln>
            <a:noFill/>
          </a:ln>
        </p:spPr>
      </p:pic>
      <p:sp>
        <p:nvSpPr>
          <p:cNvPr id="576" name="Google Shape;576;p63"/>
          <p:cNvSpPr txBox="1">
            <a:spLocks noGrp="1"/>
          </p:cNvSpPr>
          <p:nvPr>
            <p:ph type="ctrTitle"/>
          </p:nvPr>
        </p:nvSpPr>
        <p:spPr>
          <a:xfrm>
            <a:off x="715050" y="457200"/>
            <a:ext cx="4095000" cy="10860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7" name="Google Shape;577;p63"/>
          <p:cNvSpPr txBox="1">
            <a:spLocks noGrp="1"/>
          </p:cNvSpPr>
          <p:nvPr>
            <p:ph type="subTitle" idx="1"/>
          </p:nvPr>
        </p:nvSpPr>
        <p:spPr>
          <a:xfrm>
            <a:off x="715050" y="1462925"/>
            <a:ext cx="4104600" cy="135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78" name="Google Shape;578;p63"/>
          <p:cNvSpPr txBox="1"/>
          <p:nvPr/>
        </p:nvSpPr>
        <p:spPr>
          <a:xfrm>
            <a:off x="715050" y="3582725"/>
            <a:ext cx="3676200" cy="7035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lt2"/>
                </a:solidFill>
                <a:latin typeface="Work Sans"/>
                <a:ea typeface="Work Sans"/>
                <a:cs typeface="Work Sans"/>
                <a:sym typeface="Work Sans"/>
              </a:rPr>
              <a:t>CREDITS: This presentation template was created by </a:t>
            </a:r>
            <a:r>
              <a:rPr lang="en" sz="1200" b="1">
                <a:solidFill>
                  <a:schemeClr val="lt2"/>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Slidesgo</a:t>
            </a:r>
            <a:r>
              <a:rPr lang="en" sz="1200">
                <a:solidFill>
                  <a:schemeClr val="lt2"/>
                </a:solidFill>
                <a:latin typeface="Work Sans"/>
                <a:ea typeface="Work Sans"/>
                <a:cs typeface="Work Sans"/>
                <a:sym typeface="Work Sans"/>
              </a:rPr>
              <a:t>, including icons by </a:t>
            </a:r>
            <a:r>
              <a:rPr lang="en" sz="1200" b="1">
                <a:solidFill>
                  <a:schemeClr val="lt2"/>
                </a:solidFill>
                <a:uFill>
                  <a:noFill/>
                </a:uFill>
                <a:latin typeface="Work Sans"/>
                <a:ea typeface="Work Sans"/>
                <a:cs typeface="Work Sans"/>
                <a:sym typeface="Work Sans"/>
                <a:hlinkClick r:id="rId6">
                  <a:extLst>
                    <a:ext uri="{A12FA001-AC4F-418D-AE19-62706E023703}">
                      <ahyp:hlinkClr xmlns:ahyp="http://schemas.microsoft.com/office/drawing/2018/hyperlinkcolor" val="tx"/>
                    </a:ext>
                  </a:extLst>
                </a:hlinkClick>
              </a:rPr>
              <a:t>Flaticon</a:t>
            </a:r>
            <a:r>
              <a:rPr lang="en" sz="1200" b="1">
                <a:solidFill>
                  <a:schemeClr val="lt2"/>
                </a:solidFill>
                <a:latin typeface="Work Sans"/>
                <a:ea typeface="Work Sans"/>
                <a:cs typeface="Work Sans"/>
                <a:sym typeface="Work Sans"/>
              </a:rPr>
              <a:t> </a:t>
            </a:r>
            <a:r>
              <a:rPr lang="en" sz="1200">
                <a:solidFill>
                  <a:schemeClr val="lt2"/>
                </a:solidFill>
                <a:latin typeface="Work Sans"/>
                <a:ea typeface="Work Sans"/>
                <a:cs typeface="Work Sans"/>
                <a:sym typeface="Work Sans"/>
              </a:rPr>
              <a:t>and infographics &amp; images by </a:t>
            </a:r>
            <a:r>
              <a:rPr lang="en" sz="1200" b="1">
                <a:solidFill>
                  <a:schemeClr val="lt2"/>
                </a:solidFill>
                <a:uFill>
                  <a:noFill/>
                </a:uFill>
                <a:latin typeface="Work Sans"/>
                <a:ea typeface="Work Sans"/>
                <a:cs typeface="Work Sans"/>
                <a:sym typeface="Work Sans"/>
                <a:hlinkClick r:id="rId7">
                  <a:extLst>
                    <a:ext uri="{A12FA001-AC4F-418D-AE19-62706E023703}">
                      <ahyp:hlinkClr xmlns:ahyp="http://schemas.microsoft.com/office/drawing/2018/hyperlinkcolor" val="tx"/>
                    </a:ext>
                  </a:extLst>
                </a:hlinkClick>
              </a:rPr>
              <a:t>Freepik</a:t>
            </a:r>
            <a:endParaRPr sz="1200" b="1">
              <a:solidFill>
                <a:schemeClr val="lt2"/>
              </a:solidFill>
              <a:latin typeface="Work Sans"/>
              <a:ea typeface="Work Sans"/>
              <a:cs typeface="Work Sans"/>
              <a:sym typeface="Work Sans"/>
            </a:endParaRPr>
          </a:p>
        </p:txBody>
      </p:sp>
      <p:pic>
        <p:nvPicPr>
          <p:cNvPr id="579" name="Google Shape;579;p63"/>
          <p:cNvPicPr preferRelativeResize="0"/>
          <p:nvPr/>
        </p:nvPicPr>
        <p:blipFill rotWithShape="1">
          <a:blip r:embed="rId8">
            <a:alphaModFix/>
          </a:blip>
          <a:srcRect l="29143" t="10748" r="37579" b="15331"/>
          <a:stretch/>
        </p:blipFill>
        <p:spPr>
          <a:xfrm rot="-7002132" flipH="1">
            <a:off x="6287611" y="-1129671"/>
            <a:ext cx="1656812" cy="2456554"/>
          </a:xfrm>
          <a:prstGeom prst="rect">
            <a:avLst/>
          </a:prstGeom>
          <a:noFill/>
          <a:ln>
            <a:noFill/>
          </a:ln>
        </p:spPr>
      </p:pic>
      <p:pic>
        <p:nvPicPr>
          <p:cNvPr id="580" name="Google Shape;580;p63"/>
          <p:cNvPicPr preferRelativeResize="0"/>
          <p:nvPr/>
        </p:nvPicPr>
        <p:blipFill>
          <a:blip r:embed="rId9">
            <a:alphaModFix/>
          </a:blip>
          <a:stretch>
            <a:fillRect/>
          </a:stretch>
        </p:blipFill>
        <p:spPr>
          <a:xfrm rot="-10469394" flipH="1">
            <a:off x="-167205" y="-478421"/>
            <a:ext cx="1764605" cy="186093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81"/>
        <p:cNvGrpSpPr/>
        <p:nvPr/>
      </p:nvGrpSpPr>
      <p:grpSpPr>
        <a:xfrm>
          <a:off x="0" y="0"/>
          <a:ext cx="0" cy="0"/>
          <a:chOff x="0" y="0"/>
          <a:chExt cx="0" cy="0"/>
        </a:xfrm>
      </p:grpSpPr>
      <p:pic>
        <p:nvPicPr>
          <p:cNvPr id="582" name="Google Shape;582;p64"/>
          <p:cNvPicPr preferRelativeResize="0"/>
          <p:nvPr/>
        </p:nvPicPr>
        <p:blipFill>
          <a:blip r:embed="rId2">
            <a:alphaModFix/>
          </a:blip>
          <a:stretch>
            <a:fillRect/>
          </a:stretch>
        </p:blipFill>
        <p:spPr>
          <a:xfrm rot="-2956367" flipH="1">
            <a:off x="7731388" y="-959831"/>
            <a:ext cx="2168101" cy="2298259"/>
          </a:xfrm>
          <a:prstGeom prst="rect">
            <a:avLst/>
          </a:prstGeom>
          <a:noFill/>
          <a:ln>
            <a:noFill/>
          </a:ln>
        </p:spPr>
      </p:pic>
      <p:pic>
        <p:nvPicPr>
          <p:cNvPr id="583" name="Google Shape;583;p64"/>
          <p:cNvPicPr preferRelativeResize="0"/>
          <p:nvPr/>
        </p:nvPicPr>
        <p:blipFill>
          <a:blip r:embed="rId3">
            <a:alphaModFix/>
          </a:blip>
          <a:stretch>
            <a:fillRect/>
          </a:stretch>
        </p:blipFill>
        <p:spPr>
          <a:xfrm rot="-386107" flipH="1">
            <a:off x="-636330" y="4134967"/>
            <a:ext cx="1930360" cy="1710551"/>
          </a:xfrm>
          <a:prstGeom prst="rect">
            <a:avLst/>
          </a:prstGeom>
          <a:noFill/>
          <a:ln>
            <a:noFill/>
          </a:ln>
        </p:spPr>
      </p:pic>
      <p:pic>
        <p:nvPicPr>
          <p:cNvPr id="584" name="Google Shape;584;p64"/>
          <p:cNvPicPr preferRelativeResize="0"/>
          <p:nvPr/>
        </p:nvPicPr>
        <p:blipFill>
          <a:blip r:embed="rId4">
            <a:alphaModFix/>
          </a:blip>
          <a:stretch>
            <a:fillRect/>
          </a:stretch>
        </p:blipFill>
        <p:spPr>
          <a:xfrm rot="-5399962" flipH="1">
            <a:off x="7919975" y="4183978"/>
            <a:ext cx="1858780" cy="1612537"/>
          </a:xfrm>
          <a:prstGeom prst="rect">
            <a:avLst/>
          </a:prstGeom>
          <a:noFill/>
          <a:ln>
            <a:noFill/>
          </a:ln>
        </p:spPr>
      </p:pic>
      <p:pic>
        <p:nvPicPr>
          <p:cNvPr id="585" name="Google Shape;585;p64"/>
          <p:cNvPicPr preferRelativeResize="0"/>
          <p:nvPr/>
        </p:nvPicPr>
        <p:blipFill>
          <a:blip r:embed="rId5">
            <a:alphaModFix/>
          </a:blip>
          <a:stretch>
            <a:fillRect/>
          </a:stretch>
        </p:blipFill>
        <p:spPr>
          <a:xfrm rot="-6264432">
            <a:off x="-1094847" y="-1054839"/>
            <a:ext cx="2555951" cy="216282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86"/>
        <p:cNvGrpSpPr/>
        <p:nvPr/>
      </p:nvGrpSpPr>
      <p:grpSpPr>
        <a:xfrm>
          <a:off x="0" y="0"/>
          <a:ext cx="0" cy="0"/>
          <a:chOff x="0" y="0"/>
          <a:chExt cx="0" cy="0"/>
        </a:xfrm>
      </p:grpSpPr>
      <p:pic>
        <p:nvPicPr>
          <p:cNvPr id="587" name="Google Shape;587;p65"/>
          <p:cNvPicPr preferRelativeResize="0"/>
          <p:nvPr/>
        </p:nvPicPr>
        <p:blipFill>
          <a:blip r:embed="rId2">
            <a:alphaModFix/>
          </a:blip>
          <a:stretch>
            <a:fillRect/>
          </a:stretch>
        </p:blipFill>
        <p:spPr>
          <a:xfrm rot="2956367">
            <a:off x="-764363" y="-1036031"/>
            <a:ext cx="2168101" cy="2298259"/>
          </a:xfrm>
          <a:prstGeom prst="rect">
            <a:avLst/>
          </a:prstGeom>
          <a:noFill/>
          <a:ln>
            <a:noFill/>
          </a:ln>
        </p:spPr>
      </p:pic>
      <p:pic>
        <p:nvPicPr>
          <p:cNvPr id="588" name="Google Shape;588;p65"/>
          <p:cNvPicPr preferRelativeResize="0"/>
          <p:nvPr/>
        </p:nvPicPr>
        <p:blipFill>
          <a:blip r:embed="rId3">
            <a:alphaModFix/>
          </a:blip>
          <a:stretch>
            <a:fillRect/>
          </a:stretch>
        </p:blipFill>
        <p:spPr>
          <a:xfrm rot="-176924">
            <a:off x="7841098" y="4134966"/>
            <a:ext cx="1930359" cy="1710550"/>
          </a:xfrm>
          <a:prstGeom prst="rect">
            <a:avLst/>
          </a:prstGeom>
          <a:noFill/>
          <a:ln>
            <a:noFill/>
          </a:ln>
        </p:spPr>
      </p:pic>
      <p:pic>
        <p:nvPicPr>
          <p:cNvPr id="589" name="Google Shape;589;p65"/>
          <p:cNvPicPr preferRelativeResize="0"/>
          <p:nvPr/>
        </p:nvPicPr>
        <p:blipFill>
          <a:blip r:embed="rId4">
            <a:alphaModFix/>
          </a:blip>
          <a:stretch>
            <a:fillRect/>
          </a:stretch>
        </p:blipFill>
        <p:spPr>
          <a:xfrm rot="4007173">
            <a:off x="-643628" y="4183978"/>
            <a:ext cx="1858779" cy="1612535"/>
          </a:xfrm>
          <a:prstGeom prst="rect">
            <a:avLst/>
          </a:prstGeom>
          <a:noFill/>
          <a:ln>
            <a:noFill/>
          </a:ln>
        </p:spPr>
      </p:pic>
      <p:pic>
        <p:nvPicPr>
          <p:cNvPr id="590" name="Google Shape;590;p65"/>
          <p:cNvPicPr preferRelativeResize="0"/>
          <p:nvPr/>
        </p:nvPicPr>
        <p:blipFill>
          <a:blip r:embed="rId5">
            <a:alphaModFix/>
          </a:blip>
          <a:stretch>
            <a:fillRect/>
          </a:stretch>
        </p:blipFill>
        <p:spPr>
          <a:xfrm rot="6264432" flipH="1">
            <a:off x="7674023" y="-1131039"/>
            <a:ext cx="2555951" cy="2162824"/>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591"/>
        <p:cNvGrpSpPr/>
        <p:nvPr/>
      </p:nvGrpSpPr>
      <p:grpSpPr>
        <a:xfrm>
          <a:off x="0" y="0"/>
          <a:ext cx="0" cy="0"/>
          <a:chOff x="0" y="0"/>
          <a:chExt cx="0" cy="0"/>
        </a:xfrm>
      </p:grpSpPr>
      <p:pic>
        <p:nvPicPr>
          <p:cNvPr id="592" name="Google Shape;592;p66"/>
          <p:cNvPicPr preferRelativeResize="0"/>
          <p:nvPr/>
        </p:nvPicPr>
        <p:blipFill>
          <a:blip r:embed="rId2">
            <a:alphaModFix/>
          </a:blip>
          <a:stretch>
            <a:fillRect/>
          </a:stretch>
        </p:blipFill>
        <p:spPr>
          <a:xfrm rot="-6264432">
            <a:off x="-873497" y="-1144364"/>
            <a:ext cx="2555951" cy="2162824"/>
          </a:xfrm>
          <a:prstGeom prst="rect">
            <a:avLst/>
          </a:prstGeom>
          <a:noFill/>
          <a:ln>
            <a:noFill/>
          </a:ln>
        </p:spPr>
      </p:pic>
      <p:pic>
        <p:nvPicPr>
          <p:cNvPr id="593" name="Google Shape;593;p66"/>
          <p:cNvPicPr preferRelativeResize="0"/>
          <p:nvPr/>
        </p:nvPicPr>
        <p:blipFill>
          <a:blip r:embed="rId3">
            <a:alphaModFix/>
          </a:blip>
          <a:stretch>
            <a:fillRect/>
          </a:stretch>
        </p:blipFill>
        <p:spPr>
          <a:xfrm rot="-627327" flipH="1">
            <a:off x="7625363" y="-1032008"/>
            <a:ext cx="2168100" cy="229826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ackground 3">
  <p:cSld name="BLANK_1_1_1_1_1_1_1_1_1_1">
    <p:spTree>
      <p:nvGrpSpPr>
        <p:cNvPr id="1" name="Shape 594"/>
        <p:cNvGrpSpPr/>
        <p:nvPr/>
      </p:nvGrpSpPr>
      <p:grpSpPr>
        <a:xfrm>
          <a:off x="0" y="0"/>
          <a:ext cx="0" cy="0"/>
          <a:chOff x="0" y="0"/>
          <a:chExt cx="0" cy="0"/>
        </a:xfrm>
      </p:grpSpPr>
      <p:pic>
        <p:nvPicPr>
          <p:cNvPr id="595" name="Google Shape;595;p67"/>
          <p:cNvPicPr preferRelativeResize="0"/>
          <p:nvPr/>
        </p:nvPicPr>
        <p:blipFill>
          <a:blip r:embed="rId2">
            <a:alphaModFix/>
          </a:blip>
          <a:stretch>
            <a:fillRect/>
          </a:stretch>
        </p:blipFill>
        <p:spPr>
          <a:xfrm rot="2956367">
            <a:off x="-659588" y="-1055081"/>
            <a:ext cx="2168101" cy="2298259"/>
          </a:xfrm>
          <a:prstGeom prst="rect">
            <a:avLst/>
          </a:prstGeom>
          <a:noFill/>
          <a:ln>
            <a:noFill/>
          </a:ln>
        </p:spPr>
      </p:pic>
      <p:pic>
        <p:nvPicPr>
          <p:cNvPr id="596" name="Google Shape;596;p67"/>
          <p:cNvPicPr preferRelativeResize="0"/>
          <p:nvPr/>
        </p:nvPicPr>
        <p:blipFill>
          <a:blip r:embed="rId3">
            <a:alphaModFix/>
          </a:blip>
          <a:stretch>
            <a:fillRect/>
          </a:stretch>
        </p:blipFill>
        <p:spPr>
          <a:xfrm rot="-425583" flipH="1">
            <a:off x="-1237733" y="4008686"/>
            <a:ext cx="2555958" cy="2162829"/>
          </a:xfrm>
          <a:prstGeom prst="rect">
            <a:avLst/>
          </a:prstGeom>
          <a:noFill/>
          <a:ln>
            <a:noFill/>
          </a:ln>
        </p:spPr>
      </p:pic>
      <p:pic>
        <p:nvPicPr>
          <p:cNvPr id="597" name="Google Shape;597;p67"/>
          <p:cNvPicPr preferRelativeResize="0"/>
          <p:nvPr/>
        </p:nvPicPr>
        <p:blipFill>
          <a:blip r:embed="rId4">
            <a:alphaModFix/>
          </a:blip>
          <a:stretch>
            <a:fillRect/>
          </a:stretch>
        </p:blipFill>
        <p:spPr>
          <a:xfrm rot="-3411171">
            <a:off x="8017621" y="-678287"/>
            <a:ext cx="1930360" cy="171055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ackground 4">
  <p:cSld name="BLANK_1_1_1_1_1_1_1_1_1_1_1">
    <p:spTree>
      <p:nvGrpSpPr>
        <p:cNvPr id="1" name="Shape 598"/>
        <p:cNvGrpSpPr/>
        <p:nvPr/>
      </p:nvGrpSpPr>
      <p:grpSpPr>
        <a:xfrm>
          <a:off x="0" y="0"/>
          <a:ext cx="0" cy="0"/>
          <a:chOff x="0" y="0"/>
          <a:chExt cx="0" cy="0"/>
        </a:xfrm>
      </p:grpSpPr>
      <p:pic>
        <p:nvPicPr>
          <p:cNvPr id="599" name="Google Shape;599;p68"/>
          <p:cNvPicPr preferRelativeResize="0"/>
          <p:nvPr/>
        </p:nvPicPr>
        <p:blipFill>
          <a:blip r:embed="rId2">
            <a:alphaModFix/>
          </a:blip>
          <a:stretch>
            <a:fillRect/>
          </a:stretch>
        </p:blipFill>
        <p:spPr>
          <a:xfrm rot="2956367">
            <a:off x="-659588" y="-1055081"/>
            <a:ext cx="2168101" cy="2298259"/>
          </a:xfrm>
          <a:prstGeom prst="rect">
            <a:avLst/>
          </a:prstGeom>
          <a:noFill/>
          <a:ln>
            <a:noFill/>
          </a:ln>
        </p:spPr>
      </p:pic>
      <p:pic>
        <p:nvPicPr>
          <p:cNvPr id="600" name="Google Shape;600;p68"/>
          <p:cNvPicPr preferRelativeResize="0"/>
          <p:nvPr/>
        </p:nvPicPr>
        <p:blipFill>
          <a:blip r:embed="rId3">
            <a:alphaModFix/>
          </a:blip>
          <a:stretch>
            <a:fillRect/>
          </a:stretch>
        </p:blipFill>
        <p:spPr>
          <a:xfrm rot="5818387" flipH="1">
            <a:off x="7525265" y="-1082617"/>
            <a:ext cx="2555958" cy="2162830"/>
          </a:xfrm>
          <a:prstGeom prst="rect">
            <a:avLst/>
          </a:prstGeom>
          <a:noFill/>
          <a:ln>
            <a:noFill/>
          </a:ln>
        </p:spPr>
      </p:pic>
      <p:pic>
        <p:nvPicPr>
          <p:cNvPr id="601" name="Google Shape;601;p68"/>
          <p:cNvPicPr preferRelativeResize="0"/>
          <p:nvPr/>
        </p:nvPicPr>
        <p:blipFill>
          <a:blip r:embed="rId4">
            <a:alphaModFix/>
          </a:blip>
          <a:stretch>
            <a:fillRect/>
          </a:stretch>
        </p:blipFill>
        <p:spPr>
          <a:xfrm rot="570483">
            <a:off x="7702698" y="4000838"/>
            <a:ext cx="1930360" cy="17105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
        <p:cNvGrpSpPr/>
        <p:nvPr/>
      </p:nvGrpSpPr>
      <p:grpSpPr>
        <a:xfrm>
          <a:off x="0" y="0"/>
          <a:ext cx="0" cy="0"/>
          <a:chOff x="0" y="0"/>
          <a:chExt cx="0" cy="0"/>
        </a:xfrm>
      </p:grpSpPr>
      <p:pic>
        <p:nvPicPr>
          <p:cNvPr id="59" name="Google Shape;59;p8"/>
          <p:cNvPicPr preferRelativeResize="0"/>
          <p:nvPr/>
        </p:nvPicPr>
        <p:blipFill rotWithShape="1">
          <a:blip r:embed="rId2">
            <a:alphaModFix/>
          </a:blip>
          <a:srcRect l="29143" t="10748" r="37579" b="15331"/>
          <a:stretch/>
        </p:blipFill>
        <p:spPr>
          <a:xfrm rot="9702822" flipH="1">
            <a:off x="9797" y="-935349"/>
            <a:ext cx="1656808" cy="2456556"/>
          </a:xfrm>
          <a:prstGeom prst="rect">
            <a:avLst/>
          </a:prstGeom>
          <a:noFill/>
          <a:ln>
            <a:noFill/>
          </a:ln>
        </p:spPr>
      </p:pic>
      <p:pic>
        <p:nvPicPr>
          <p:cNvPr id="60" name="Google Shape;60;p8"/>
          <p:cNvPicPr preferRelativeResize="0"/>
          <p:nvPr/>
        </p:nvPicPr>
        <p:blipFill rotWithShape="1">
          <a:blip r:embed="rId3">
            <a:alphaModFix/>
          </a:blip>
          <a:srcRect l="30261" t="17873" r="40160" b="22289"/>
          <a:stretch/>
        </p:blipFill>
        <p:spPr>
          <a:xfrm rot="-4361693">
            <a:off x="5695372" y="3775154"/>
            <a:ext cx="1770656" cy="2390849"/>
          </a:xfrm>
          <a:prstGeom prst="rect">
            <a:avLst/>
          </a:prstGeom>
          <a:noFill/>
          <a:ln>
            <a:noFill/>
          </a:ln>
        </p:spPr>
      </p:pic>
      <p:pic>
        <p:nvPicPr>
          <p:cNvPr id="61" name="Google Shape;61;p8"/>
          <p:cNvPicPr preferRelativeResize="0"/>
          <p:nvPr/>
        </p:nvPicPr>
        <p:blipFill>
          <a:blip r:embed="rId4">
            <a:alphaModFix/>
          </a:blip>
          <a:stretch>
            <a:fillRect/>
          </a:stretch>
        </p:blipFill>
        <p:spPr>
          <a:xfrm rot="1437239">
            <a:off x="1725976" y="3824162"/>
            <a:ext cx="3269500" cy="2836353"/>
          </a:xfrm>
          <a:prstGeom prst="rect">
            <a:avLst/>
          </a:prstGeom>
          <a:noFill/>
          <a:ln>
            <a:noFill/>
          </a:ln>
        </p:spPr>
      </p:pic>
      <p:pic>
        <p:nvPicPr>
          <p:cNvPr id="62" name="Google Shape;62;p8"/>
          <p:cNvPicPr preferRelativeResize="0"/>
          <p:nvPr/>
        </p:nvPicPr>
        <p:blipFill>
          <a:blip r:embed="rId5">
            <a:alphaModFix/>
          </a:blip>
          <a:stretch>
            <a:fillRect/>
          </a:stretch>
        </p:blipFill>
        <p:spPr>
          <a:xfrm rot="-2700000" flipH="1">
            <a:off x="6942878" y="-871314"/>
            <a:ext cx="2555950" cy="2162823"/>
          </a:xfrm>
          <a:prstGeom prst="rect">
            <a:avLst/>
          </a:prstGeom>
          <a:noFill/>
          <a:ln>
            <a:noFill/>
          </a:ln>
        </p:spPr>
      </p:pic>
      <p:pic>
        <p:nvPicPr>
          <p:cNvPr id="63" name="Google Shape;63;p8"/>
          <p:cNvPicPr preferRelativeResize="0"/>
          <p:nvPr/>
        </p:nvPicPr>
        <p:blipFill>
          <a:blip r:embed="rId6">
            <a:alphaModFix/>
          </a:blip>
          <a:stretch>
            <a:fillRect/>
          </a:stretch>
        </p:blipFill>
        <p:spPr>
          <a:xfrm rot="2700008">
            <a:off x="3056587" y="-2255195"/>
            <a:ext cx="3030828" cy="3468913"/>
          </a:xfrm>
          <a:prstGeom prst="rect">
            <a:avLst/>
          </a:prstGeom>
          <a:noFill/>
          <a:ln>
            <a:noFill/>
          </a:ln>
        </p:spPr>
      </p:pic>
      <p:pic>
        <p:nvPicPr>
          <p:cNvPr id="64" name="Google Shape;64;p8"/>
          <p:cNvPicPr preferRelativeResize="0"/>
          <p:nvPr/>
        </p:nvPicPr>
        <p:blipFill>
          <a:blip r:embed="rId7">
            <a:alphaModFix/>
          </a:blip>
          <a:stretch>
            <a:fillRect/>
          </a:stretch>
        </p:blipFill>
        <p:spPr>
          <a:xfrm rot="4679448">
            <a:off x="-336769" y="3535268"/>
            <a:ext cx="1764606" cy="1860933"/>
          </a:xfrm>
          <a:prstGeom prst="rect">
            <a:avLst/>
          </a:prstGeom>
          <a:noFill/>
          <a:ln>
            <a:noFill/>
          </a:ln>
        </p:spPr>
      </p:pic>
      <p:pic>
        <p:nvPicPr>
          <p:cNvPr id="65" name="Google Shape;65;p8"/>
          <p:cNvPicPr preferRelativeResize="0"/>
          <p:nvPr/>
        </p:nvPicPr>
        <p:blipFill>
          <a:blip r:embed="rId7">
            <a:alphaModFix/>
          </a:blip>
          <a:stretch>
            <a:fillRect/>
          </a:stretch>
        </p:blipFill>
        <p:spPr>
          <a:xfrm rot="-1995919">
            <a:off x="8015468" y="3036594"/>
            <a:ext cx="1764608" cy="1860934"/>
          </a:xfrm>
          <a:prstGeom prst="rect">
            <a:avLst/>
          </a:prstGeom>
          <a:noFill/>
          <a:ln>
            <a:noFill/>
          </a:ln>
        </p:spPr>
      </p:pic>
      <p:pic>
        <p:nvPicPr>
          <p:cNvPr id="66" name="Google Shape;66;p8"/>
          <p:cNvPicPr preferRelativeResize="0"/>
          <p:nvPr/>
        </p:nvPicPr>
        <p:blipFill>
          <a:blip r:embed="rId6">
            <a:alphaModFix/>
          </a:blip>
          <a:stretch>
            <a:fillRect/>
          </a:stretch>
        </p:blipFill>
        <p:spPr>
          <a:xfrm rot="-5142831">
            <a:off x="8318687" y="1589615"/>
            <a:ext cx="1519358" cy="1738970"/>
          </a:xfrm>
          <a:prstGeom prst="rect">
            <a:avLst/>
          </a:prstGeom>
          <a:noFill/>
          <a:ln>
            <a:noFill/>
          </a:ln>
        </p:spPr>
      </p:pic>
      <p:pic>
        <p:nvPicPr>
          <p:cNvPr id="67" name="Google Shape;67;p8"/>
          <p:cNvPicPr preferRelativeResize="0"/>
          <p:nvPr/>
        </p:nvPicPr>
        <p:blipFill>
          <a:blip r:embed="rId6">
            <a:alphaModFix/>
          </a:blip>
          <a:stretch>
            <a:fillRect/>
          </a:stretch>
        </p:blipFill>
        <p:spPr>
          <a:xfrm rot="-5757470">
            <a:off x="-694041" y="1446739"/>
            <a:ext cx="1519359" cy="1738968"/>
          </a:xfrm>
          <a:prstGeom prst="rect">
            <a:avLst/>
          </a:prstGeom>
          <a:noFill/>
          <a:ln>
            <a:noFill/>
          </a:ln>
        </p:spPr>
      </p:pic>
      <p:sp>
        <p:nvSpPr>
          <p:cNvPr id="68" name="Google Shape;68;p8"/>
          <p:cNvSpPr txBox="1">
            <a:spLocks noGrp="1"/>
          </p:cNvSpPr>
          <p:nvPr>
            <p:ph type="title"/>
          </p:nvPr>
        </p:nvSpPr>
        <p:spPr>
          <a:xfrm>
            <a:off x="1083600" y="1673550"/>
            <a:ext cx="6976800" cy="1796400"/>
          </a:xfrm>
          <a:prstGeom prst="rect">
            <a:avLst/>
          </a:prstGeom>
        </p:spPr>
        <p:txBody>
          <a:bodyPr spcFirstLastPara="1" wrap="square" lIns="91425" tIns="91425" rIns="91425" bIns="91425" anchor="t" anchorCtr="0">
            <a:noAutofit/>
          </a:bodyPr>
          <a:lstStyle>
            <a:lvl1pPr lvl="0" algn="ctr">
              <a:lnSpc>
                <a:spcPct val="70000"/>
              </a:lnSpc>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2330100" y="1874850"/>
            <a:ext cx="4483800" cy="12636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9"/>
          <p:cNvSpPr txBox="1">
            <a:spLocks noGrp="1"/>
          </p:cNvSpPr>
          <p:nvPr>
            <p:ph type="subTitle" idx="1"/>
          </p:nvPr>
        </p:nvSpPr>
        <p:spPr>
          <a:xfrm>
            <a:off x="2330100" y="3138448"/>
            <a:ext cx="4483800" cy="11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72" name="Google Shape;72;p9"/>
          <p:cNvPicPr preferRelativeResize="0"/>
          <p:nvPr/>
        </p:nvPicPr>
        <p:blipFill>
          <a:blip r:embed="rId2">
            <a:alphaModFix/>
          </a:blip>
          <a:stretch>
            <a:fillRect/>
          </a:stretch>
        </p:blipFill>
        <p:spPr>
          <a:xfrm rot="9557627" flipH="1">
            <a:off x="1636740" y="-849929"/>
            <a:ext cx="2386716" cy="2517007"/>
          </a:xfrm>
          <a:prstGeom prst="rect">
            <a:avLst/>
          </a:prstGeom>
          <a:noFill/>
          <a:ln>
            <a:noFill/>
          </a:ln>
        </p:spPr>
      </p:pic>
      <p:pic>
        <p:nvPicPr>
          <p:cNvPr id="73" name="Google Shape;73;p9"/>
          <p:cNvPicPr preferRelativeResize="0"/>
          <p:nvPr/>
        </p:nvPicPr>
        <p:blipFill>
          <a:blip r:embed="rId3">
            <a:alphaModFix/>
          </a:blip>
          <a:stretch>
            <a:fillRect/>
          </a:stretch>
        </p:blipFill>
        <p:spPr>
          <a:xfrm rot="-466987" flipH="1">
            <a:off x="6526519" y="-698158"/>
            <a:ext cx="3192485" cy="3384139"/>
          </a:xfrm>
          <a:prstGeom prst="rect">
            <a:avLst/>
          </a:prstGeom>
          <a:noFill/>
          <a:ln>
            <a:noFill/>
          </a:ln>
        </p:spPr>
      </p:pic>
      <p:pic>
        <p:nvPicPr>
          <p:cNvPr id="74" name="Google Shape;74;p9"/>
          <p:cNvPicPr preferRelativeResize="0"/>
          <p:nvPr/>
        </p:nvPicPr>
        <p:blipFill>
          <a:blip r:embed="rId4">
            <a:alphaModFix/>
          </a:blip>
          <a:stretch>
            <a:fillRect/>
          </a:stretch>
        </p:blipFill>
        <p:spPr>
          <a:xfrm rot="-7581209">
            <a:off x="-337053" y="1615470"/>
            <a:ext cx="2683804" cy="2271011"/>
          </a:xfrm>
          <a:prstGeom prst="rect">
            <a:avLst/>
          </a:prstGeom>
          <a:noFill/>
          <a:ln>
            <a:noFill/>
          </a:ln>
        </p:spPr>
      </p:pic>
      <p:pic>
        <p:nvPicPr>
          <p:cNvPr id="75" name="Google Shape;75;p9"/>
          <p:cNvPicPr preferRelativeResize="0"/>
          <p:nvPr/>
        </p:nvPicPr>
        <p:blipFill>
          <a:blip r:embed="rId5">
            <a:alphaModFix/>
          </a:blip>
          <a:stretch>
            <a:fillRect/>
          </a:stretch>
        </p:blipFill>
        <p:spPr>
          <a:xfrm>
            <a:off x="6892524" y="3333750"/>
            <a:ext cx="2552474" cy="23281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720000" y="466350"/>
            <a:ext cx="7704000" cy="5946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3500"/>
              <a:buNone/>
              <a:defRPr sz="2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78" name="Google Shape;78;p10"/>
          <p:cNvPicPr preferRelativeResize="0"/>
          <p:nvPr/>
        </p:nvPicPr>
        <p:blipFill>
          <a:blip r:embed="rId2">
            <a:alphaModFix/>
          </a:blip>
          <a:stretch>
            <a:fillRect/>
          </a:stretch>
        </p:blipFill>
        <p:spPr>
          <a:xfrm rot="-244115">
            <a:off x="-848554" y="1431006"/>
            <a:ext cx="2445003" cy="2591783"/>
          </a:xfrm>
          <a:prstGeom prst="rect">
            <a:avLst/>
          </a:prstGeom>
          <a:noFill/>
          <a:ln>
            <a:noFill/>
          </a:ln>
        </p:spPr>
      </p:pic>
      <p:pic>
        <p:nvPicPr>
          <p:cNvPr id="79" name="Google Shape;79;p10"/>
          <p:cNvPicPr preferRelativeResize="0"/>
          <p:nvPr/>
        </p:nvPicPr>
        <p:blipFill>
          <a:blip r:embed="rId3">
            <a:alphaModFix/>
          </a:blip>
          <a:stretch>
            <a:fillRect/>
          </a:stretch>
        </p:blipFill>
        <p:spPr>
          <a:xfrm rot="5872792">
            <a:off x="839609" y="3808753"/>
            <a:ext cx="1959757" cy="2066670"/>
          </a:xfrm>
          <a:prstGeom prst="rect">
            <a:avLst/>
          </a:prstGeom>
          <a:noFill/>
          <a:ln>
            <a:noFill/>
          </a:ln>
        </p:spPr>
      </p:pic>
      <p:pic>
        <p:nvPicPr>
          <p:cNvPr id="80" name="Google Shape;80;p10"/>
          <p:cNvPicPr preferRelativeResize="0"/>
          <p:nvPr/>
        </p:nvPicPr>
        <p:blipFill>
          <a:blip r:embed="rId4">
            <a:alphaModFix/>
          </a:blip>
          <a:stretch>
            <a:fillRect/>
          </a:stretch>
        </p:blipFill>
        <p:spPr>
          <a:xfrm rot="983971">
            <a:off x="7316353" y="4006129"/>
            <a:ext cx="2225297" cy="1971887"/>
          </a:xfrm>
          <a:prstGeom prst="rect">
            <a:avLst/>
          </a:prstGeom>
          <a:noFill/>
          <a:ln>
            <a:noFill/>
          </a:ln>
        </p:spPr>
      </p:pic>
      <p:pic>
        <p:nvPicPr>
          <p:cNvPr id="81" name="Google Shape;81;p10"/>
          <p:cNvPicPr preferRelativeResize="0"/>
          <p:nvPr/>
        </p:nvPicPr>
        <p:blipFill>
          <a:blip r:embed="rId5">
            <a:alphaModFix/>
          </a:blip>
          <a:stretch>
            <a:fillRect/>
          </a:stretch>
        </p:blipFill>
        <p:spPr>
          <a:xfrm rot="-1507620">
            <a:off x="7623351" y="1193686"/>
            <a:ext cx="2555949" cy="216282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48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Work Sans ExtraBold"/>
              <a:buNone/>
              <a:defRPr sz="3500">
                <a:solidFill>
                  <a:schemeClr val="dk1"/>
                </a:solidFill>
                <a:latin typeface="Work Sans ExtraBold"/>
                <a:ea typeface="Work Sans ExtraBold"/>
                <a:cs typeface="Work Sans ExtraBold"/>
                <a:sym typeface="Work Sans ExtraBold"/>
              </a:defRPr>
            </a:lvl1pPr>
            <a:lvl2pPr lvl="1" rtl="0">
              <a:spcBef>
                <a:spcPts val="0"/>
              </a:spcBef>
              <a:spcAft>
                <a:spcPts val="0"/>
              </a:spcAft>
              <a:buClr>
                <a:schemeClr val="dk1"/>
              </a:buClr>
              <a:buSzPts val="3500"/>
              <a:buFont typeface="Helvetica Neue"/>
              <a:buNone/>
              <a:defRPr sz="3500" b="1">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3500"/>
              <a:buFont typeface="Helvetica Neue"/>
              <a:buNone/>
              <a:defRPr sz="3500" b="1">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3500"/>
              <a:buFont typeface="Helvetica Neue"/>
              <a:buNone/>
              <a:defRPr sz="3500" b="1">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3500"/>
              <a:buFont typeface="Helvetica Neue"/>
              <a:buNone/>
              <a:defRPr sz="3500" b="1">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3500"/>
              <a:buFont typeface="Helvetica Neue"/>
              <a:buNone/>
              <a:defRPr sz="3500" b="1">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3500"/>
              <a:buFont typeface="Helvetica Neue"/>
              <a:buNone/>
              <a:defRPr sz="3500" b="1">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3500"/>
              <a:buFont typeface="Helvetica Neue"/>
              <a:buNone/>
              <a:defRPr sz="3500" b="1">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3500"/>
              <a:buFont typeface="Helvetica Neue"/>
              <a:buNone/>
              <a:defRPr sz="3500" b="1">
                <a:solidFill>
                  <a:schemeClr val="dk1"/>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00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7.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5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hyperlink" Target="https://blog.commissionfactory.com/affiliate-marketing/singapore-social-media-statistics" TargetMode="External"/><Relationship Id="rId2" Type="http://schemas.openxmlformats.org/officeDocument/2006/relationships/notesSlide" Target="../notesSlides/notesSlide27.xml"/><Relationship Id="rId1" Type="http://schemas.openxmlformats.org/officeDocument/2006/relationships/slideLayout" Target="../slideLayouts/slideLayout52.xml"/><Relationship Id="rId5" Type="http://schemas.openxmlformats.org/officeDocument/2006/relationships/hyperlink" Target="https://morebatter.com.sg/" TargetMode="External"/><Relationship Id="rId4" Type="http://schemas.openxmlformats.org/officeDocument/2006/relationships/hyperlink" Target="https://www.moe.gov.sg/-/media/files/about-us/education-statistics-digest-2022.ash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asiaone.com/singapore/extremely-ridiculous-man-warns-3-hour-waiting-times-chatuchak-singapore-event-draws" TargetMode="External"/><Relationship Id="rId2" Type="http://schemas.openxmlformats.org/officeDocument/2006/relationships/notesSlide" Target="../notesSlides/notesSlide28.xml"/><Relationship Id="rId1" Type="http://schemas.openxmlformats.org/officeDocument/2006/relationships/slideLayout" Target="../slideLayouts/slideLayout52.xml"/><Relationship Id="rId4" Type="http://schemas.openxmlformats.org/officeDocument/2006/relationships/hyperlink" Target="https://thesmartlocal.com/aboutu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606" name="Google Shape;606;p69"/>
          <p:cNvPicPr preferRelativeResize="0"/>
          <p:nvPr/>
        </p:nvPicPr>
        <p:blipFill>
          <a:blip r:embed="rId3">
            <a:alphaModFix/>
          </a:blip>
          <a:stretch>
            <a:fillRect/>
          </a:stretch>
        </p:blipFill>
        <p:spPr>
          <a:xfrm>
            <a:off x="0" y="0"/>
            <a:ext cx="9144000" cy="51435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78"/>
          <p:cNvSpPr/>
          <p:nvPr/>
        </p:nvSpPr>
        <p:spPr>
          <a:xfrm>
            <a:off x="4841225" y="709675"/>
            <a:ext cx="3787200" cy="41787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8"/>
          <p:cNvSpPr/>
          <p:nvPr/>
        </p:nvSpPr>
        <p:spPr>
          <a:xfrm>
            <a:off x="515575" y="709825"/>
            <a:ext cx="3787200" cy="4178400"/>
          </a:xfrm>
          <a:prstGeom prst="rect">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8"/>
          <p:cNvSpPr txBox="1">
            <a:spLocks noGrp="1"/>
          </p:cNvSpPr>
          <p:nvPr>
            <p:ph type="title" idx="4294967295"/>
          </p:nvPr>
        </p:nvSpPr>
        <p:spPr>
          <a:xfrm>
            <a:off x="5829856" y="794304"/>
            <a:ext cx="1516800" cy="1188300"/>
          </a:xfrm>
          <a:prstGeom prst="rect">
            <a:avLst/>
          </a:prstGeom>
          <a:no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000"/>
              <a:t>EUGENE</a:t>
            </a:r>
            <a:endParaRPr sz="2000"/>
          </a:p>
          <a:p>
            <a:pPr marL="0" lvl="0" indent="0" algn="l" rtl="0">
              <a:spcBef>
                <a:spcPts val="0"/>
              </a:spcBef>
              <a:spcAft>
                <a:spcPts val="0"/>
              </a:spcAft>
              <a:buNone/>
            </a:pPr>
            <a:r>
              <a:rPr lang="en" sz="1600">
                <a:latin typeface="Work Sans"/>
                <a:ea typeface="Work Sans"/>
                <a:cs typeface="Work Sans"/>
                <a:sym typeface="Work Sans"/>
              </a:rPr>
              <a:t>Male, 29</a:t>
            </a:r>
            <a:endParaRPr sz="1600">
              <a:latin typeface="Work Sans"/>
              <a:ea typeface="Work Sans"/>
              <a:cs typeface="Work Sans"/>
              <a:sym typeface="Work Sans"/>
            </a:endParaRPr>
          </a:p>
          <a:p>
            <a:pPr marL="0" lvl="0" indent="0" algn="l" rtl="0">
              <a:spcBef>
                <a:spcPts val="0"/>
              </a:spcBef>
              <a:spcAft>
                <a:spcPts val="0"/>
              </a:spcAft>
              <a:buNone/>
            </a:pPr>
            <a:r>
              <a:rPr lang="en" sz="1600">
                <a:latin typeface="Work Sans"/>
                <a:ea typeface="Work Sans"/>
                <a:cs typeface="Work Sans"/>
                <a:sym typeface="Work Sans"/>
              </a:rPr>
              <a:t>Air Force Pilot</a:t>
            </a:r>
            <a:endParaRPr sz="1600">
              <a:latin typeface="Work Sans"/>
              <a:ea typeface="Work Sans"/>
              <a:cs typeface="Work Sans"/>
              <a:sym typeface="Work Sans"/>
            </a:endParaRPr>
          </a:p>
        </p:txBody>
      </p:sp>
      <p:sp>
        <p:nvSpPr>
          <p:cNvPr id="1116" name="Google Shape;1116;p78"/>
          <p:cNvSpPr txBox="1">
            <a:spLocks noGrp="1"/>
          </p:cNvSpPr>
          <p:nvPr>
            <p:ph type="subTitle" idx="4294967295"/>
          </p:nvPr>
        </p:nvSpPr>
        <p:spPr>
          <a:xfrm>
            <a:off x="4988256" y="1720534"/>
            <a:ext cx="3493200" cy="2851500"/>
          </a:xfrm>
          <a:prstGeom prst="rect">
            <a:avLst/>
          </a:prstGeom>
          <a:noFill/>
          <a:ln>
            <a:noFill/>
          </a:ln>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sz="1200" b="1"/>
              <a:t>Personality</a:t>
            </a:r>
            <a:endParaRPr sz="1200" b="1"/>
          </a:p>
          <a:p>
            <a:pPr marL="0" lvl="0" indent="0" algn="just" rtl="0">
              <a:spcBef>
                <a:spcPts val="0"/>
              </a:spcBef>
              <a:spcAft>
                <a:spcPts val="0"/>
              </a:spcAft>
              <a:buNone/>
            </a:pPr>
            <a:r>
              <a:rPr lang="en" sz="1200"/>
              <a:t>Outspoken, Organised, Reliable</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b="1"/>
              <a:t>Identifiers</a:t>
            </a:r>
            <a:endParaRPr sz="1200" b="1"/>
          </a:p>
          <a:p>
            <a:pPr marL="0" lvl="0" indent="0" algn="just" rtl="0">
              <a:spcBef>
                <a:spcPts val="0"/>
              </a:spcBef>
              <a:spcAft>
                <a:spcPts val="0"/>
              </a:spcAft>
              <a:buNone/>
            </a:pPr>
            <a:r>
              <a:rPr lang="en" sz="1200"/>
              <a:t>Often posts stories on IG, Enjoys eating good food</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b="1"/>
              <a:t>Fried Chicken Routine</a:t>
            </a:r>
            <a:endParaRPr sz="1200" b="1"/>
          </a:p>
          <a:p>
            <a:pPr marL="0" lvl="0" indent="0" algn="just" rtl="0">
              <a:spcBef>
                <a:spcPts val="0"/>
              </a:spcBef>
              <a:spcAft>
                <a:spcPts val="0"/>
              </a:spcAft>
              <a:buNone/>
            </a:pPr>
            <a:r>
              <a:rPr lang="en" sz="1200"/>
              <a:t>Rarely eats fried chicken, but usually patronises Korean chicken brands</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b="1"/>
              <a:t>Feedback</a:t>
            </a:r>
            <a:endParaRPr sz="1200" b="1"/>
          </a:p>
          <a:p>
            <a:pPr marL="0" lvl="0" indent="0" algn="just" rtl="0">
              <a:spcBef>
                <a:spcPts val="0"/>
              </a:spcBef>
              <a:spcAft>
                <a:spcPts val="0"/>
              </a:spcAft>
              <a:buNone/>
            </a:pPr>
            <a:r>
              <a:rPr lang="en" sz="1200"/>
              <a:t>Skin is rarely crispy after some time, Insufficient seasoning, Not tender, Difficult to eat with hands dirty, Prefers spicier food</a:t>
            </a:r>
            <a:endParaRPr sz="1200"/>
          </a:p>
        </p:txBody>
      </p:sp>
      <p:sp>
        <p:nvSpPr>
          <p:cNvPr id="1117" name="Google Shape;1117;p78"/>
          <p:cNvSpPr txBox="1">
            <a:spLocks noGrp="1"/>
          </p:cNvSpPr>
          <p:nvPr>
            <p:ph type="title" idx="4294967295"/>
          </p:nvPr>
        </p:nvSpPr>
        <p:spPr>
          <a:xfrm>
            <a:off x="1546198" y="794451"/>
            <a:ext cx="1903200" cy="1188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000"/>
              <a:t>SASHA</a:t>
            </a:r>
            <a:endParaRPr sz="2000"/>
          </a:p>
          <a:p>
            <a:pPr marL="0" lvl="0" indent="0" algn="l" rtl="0">
              <a:spcBef>
                <a:spcPts val="0"/>
              </a:spcBef>
              <a:spcAft>
                <a:spcPts val="0"/>
              </a:spcAft>
              <a:buNone/>
            </a:pPr>
            <a:r>
              <a:rPr lang="en" sz="1600">
                <a:latin typeface="Work Sans"/>
                <a:ea typeface="Work Sans"/>
                <a:cs typeface="Work Sans"/>
                <a:sym typeface="Work Sans"/>
              </a:rPr>
              <a:t>Female, 21</a:t>
            </a:r>
            <a:endParaRPr sz="1600">
              <a:latin typeface="Work Sans"/>
              <a:ea typeface="Work Sans"/>
              <a:cs typeface="Work Sans"/>
              <a:sym typeface="Work Sans"/>
            </a:endParaRPr>
          </a:p>
          <a:p>
            <a:pPr marL="0" lvl="0" indent="0" algn="l" rtl="0">
              <a:spcBef>
                <a:spcPts val="0"/>
              </a:spcBef>
              <a:spcAft>
                <a:spcPts val="0"/>
              </a:spcAft>
              <a:buNone/>
            </a:pPr>
            <a:r>
              <a:rPr lang="en" sz="1600">
                <a:latin typeface="Work Sans"/>
                <a:ea typeface="Work Sans"/>
                <a:cs typeface="Work Sans"/>
                <a:sym typeface="Work Sans"/>
              </a:rPr>
              <a:t>University Student</a:t>
            </a:r>
            <a:endParaRPr sz="1600">
              <a:latin typeface="Work Sans"/>
              <a:ea typeface="Work Sans"/>
              <a:cs typeface="Work Sans"/>
              <a:sym typeface="Work Sans"/>
            </a:endParaRPr>
          </a:p>
        </p:txBody>
      </p:sp>
      <p:sp>
        <p:nvSpPr>
          <p:cNvPr id="1118" name="Google Shape;1118;p78"/>
          <p:cNvSpPr txBox="1">
            <a:spLocks noGrp="1"/>
          </p:cNvSpPr>
          <p:nvPr>
            <p:ph type="title"/>
          </p:nvPr>
        </p:nvSpPr>
        <p:spPr>
          <a:xfrm>
            <a:off x="720000" y="75327"/>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Customer Profiles</a:t>
            </a:r>
            <a:endParaRPr sz="2500"/>
          </a:p>
        </p:txBody>
      </p:sp>
      <p:pic>
        <p:nvPicPr>
          <p:cNvPr id="1119" name="Google Shape;1119;p78"/>
          <p:cNvPicPr preferRelativeResize="0"/>
          <p:nvPr/>
        </p:nvPicPr>
        <p:blipFill>
          <a:blip r:embed="rId3">
            <a:alphaModFix/>
          </a:blip>
          <a:stretch>
            <a:fillRect/>
          </a:stretch>
        </p:blipFill>
        <p:spPr>
          <a:xfrm>
            <a:off x="4988245" y="813838"/>
            <a:ext cx="841600" cy="841600"/>
          </a:xfrm>
          <a:prstGeom prst="rect">
            <a:avLst/>
          </a:prstGeom>
          <a:noFill/>
          <a:ln>
            <a:noFill/>
          </a:ln>
        </p:spPr>
      </p:pic>
      <p:sp>
        <p:nvSpPr>
          <p:cNvPr id="1120" name="Google Shape;1120;p78"/>
          <p:cNvSpPr txBox="1">
            <a:spLocks noGrp="1"/>
          </p:cNvSpPr>
          <p:nvPr>
            <p:ph type="subTitle" idx="4294967295"/>
          </p:nvPr>
        </p:nvSpPr>
        <p:spPr>
          <a:xfrm>
            <a:off x="662600" y="1720641"/>
            <a:ext cx="3492900" cy="3207600"/>
          </a:xfrm>
          <a:prstGeom prst="rect">
            <a:avLst/>
          </a:prstGeom>
          <a:noFill/>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sz="1200" b="1"/>
              <a:t>Personality</a:t>
            </a:r>
            <a:endParaRPr sz="1200" b="1"/>
          </a:p>
          <a:p>
            <a:pPr marL="0" lvl="0" indent="0" algn="just" rtl="0">
              <a:spcBef>
                <a:spcPts val="0"/>
              </a:spcBef>
              <a:spcAft>
                <a:spcPts val="0"/>
              </a:spcAft>
              <a:buNone/>
            </a:pPr>
            <a:r>
              <a:rPr lang="en" sz="1200"/>
              <a:t>Easy-going, Meticulous, Demure</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b="1"/>
              <a:t>Identifiers</a:t>
            </a:r>
            <a:endParaRPr sz="1200" b="1"/>
          </a:p>
          <a:p>
            <a:pPr marL="0" lvl="0" indent="0" algn="just" rtl="0">
              <a:spcBef>
                <a:spcPts val="0"/>
              </a:spcBef>
              <a:spcAft>
                <a:spcPts val="0"/>
              </a:spcAft>
              <a:buNone/>
            </a:pPr>
            <a:r>
              <a:rPr lang="en" sz="1200"/>
              <a:t>Constantly looking out for good deals &amp; discounts, Enjoys trying new food, Keeps track of food trends, Willing to spend more on delicious food</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b="1"/>
              <a:t>Fried Chicken Routine</a:t>
            </a:r>
            <a:endParaRPr sz="1200" b="1"/>
          </a:p>
          <a:p>
            <a:pPr marL="0" lvl="0" indent="0" algn="just" rtl="0">
              <a:spcBef>
                <a:spcPts val="0"/>
              </a:spcBef>
              <a:spcAft>
                <a:spcPts val="0"/>
              </a:spcAft>
              <a:buNone/>
            </a:pPr>
            <a:r>
              <a:rPr lang="en" sz="1200"/>
              <a:t>Eats fried chicken at least once every 2 months, as it is convenient</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b="1"/>
              <a:t>Feedback</a:t>
            </a:r>
            <a:endParaRPr sz="1200" b="1"/>
          </a:p>
          <a:p>
            <a:pPr marL="0" lvl="0" indent="0" algn="just" rtl="0">
              <a:spcBef>
                <a:spcPts val="0"/>
              </a:spcBef>
              <a:spcAft>
                <a:spcPts val="0"/>
              </a:spcAft>
              <a:buNone/>
            </a:pPr>
            <a:r>
              <a:rPr lang="en" sz="1200"/>
              <a:t>Chicken is not well-marinated, Some chicken parts especially breast meat tend to be dry, Lack of interesting variety</a:t>
            </a:r>
            <a:endParaRPr sz="1200"/>
          </a:p>
        </p:txBody>
      </p:sp>
      <p:pic>
        <p:nvPicPr>
          <p:cNvPr id="1121" name="Google Shape;1121;p78"/>
          <p:cNvPicPr preferRelativeResize="0"/>
          <p:nvPr/>
        </p:nvPicPr>
        <p:blipFill>
          <a:blip r:embed="rId4">
            <a:alphaModFix/>
          </a:blip>
          <a:stretch>
            <a:fillRect/>
          </a:stretch>
        </p:blipFill>
        <p:spPr>
          <a:xfrm>
            <a:off x="746234" y="831863"/>
            <a:ext cx="684921" cy="8058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aphicFrame>
        <p:nvGraphicFramePr>
          <p:cNvPr id="1126" name="Google Shape;1126;p79"/>
          <p:cNvGraphicFramePr/>
          <p:nvPr/>
        </p:nvGraphicFramePr>
        <p:xfrm>
          <a:off x="563538" y="580872"/>
          <a:ext cx="8029525" cy="4436550"/>
        </p:xfrm>
        <a:graphic>
          <a:graphicData uri="http://schemas.openxmlformats.org/drawingml/2006/table">
            <a:tbl>
              <a:tblPr>
                <a:noFill/>
                <a:tableStyleId>{C20D2D6F-43E8-42FD-9E3E-CFB6B87719AB}</a:tableStyleId>
              </a:tblPr>
              <a:tblGrid>
                <a:gridCol w="1147075">
                  <a:extLst>
                    <a:ext uri="{9D8B030D-6E8A-4147-A177-3AD203B41FA5}">
                      <a16:colId xmlns:a16="http://schemas.microsoft.com/office/drawing/2014/main" val="20000"/>
                    </a:ext>
                  </a:extLst>
                </a:gridCol>
                <a:gridCol w="1147075">
                  <a:extLst>
                    <a:ext uri="{9D8B030D-6E8A-4147-A177-3AD203B41FA5}">
                      <a16:colId xmlns:a16="http://schemas.microsoft.com/office/drawing/2014/main" val="20001"/>
                    </a:ext>
                  </a:extLst>
                </a:gridCol>
                <a:gridCol w="1147075">
                  <a:extLst>
                    <a:ext uri="{9D8B030D-6E8A-4147-A177-3AD203B41FA5}">
                      <a16:colId xmlns:a16="http://schemas.microsoft.com/office/drawing/2014/main" val="20002"/>
                    </a:ext>
                  </a:extLst>
                </a:gridCol>
                <a:gridCol w="1147075">
                  <a:extLst>
                    <a:ext uri="{9D8B030D-6E8A-4147-A177-3AD203B41FA5}">
                      <a16:colId xmlns:a16="http://schemas.microsoft.com/office/drawing/2014/main" val="20003"/>
                    </a:ext>
                  </a:extLst>
                </a:gridCol>
                <a:gridCol w="1132250">
                  <a:extLst>
                    <a:ext uri="{9D8B030D-6E8A-4147-A177-3AD203B41FA5}">
                      <a16:colId xmlns:a16="http://schemas.microsoft.com/office/drawing/2014/main" val="20004"/>
                    </a:ext>
                  </a:extLst>
                </a:gridCol>
                <a:gridCol w="1161900">
                  <a:extLst>
                    <a:ext uri="{9D8B030D-6E8A-4147-A177-3AD203B41FA5}">
                      <a16:colId xmlns:a16="http://schemas.microsoft.com/office/drawing/2014/main" val="20005"/>
                    </a:ext>
                  </a:extLst>
                </a:gridCol>
                <a:gridCol w="1147075">
                  <a:extLst>
                    <a:ext uri="{9D8B030D-6E8A-4147-A177-3AD203B41FA5}">
                      <a16:colId xmlns:a16="http://schemas.microsoft.com/office/drawing/2014/main" val="20006"/>
                    </a:ext>
                  </a:extLst>
                </a:gridCol>
              </a:tblGrid>
              <a:tr h="656750">
                <a:tc>
                  <a:txBody>
                    <a:bodyPr/>
                    <a:lstStyle/>
                    <a:p>
                      <a:pPr marL="0" lvl="0" indent="0" algn="l" rtl="0">
                        <a:spcBef>
                          <a:spcPts val="0"/>
                        </a:spcBef>
                        <a:spcAft>
                          <a:spcPts val="0"/>
                        </a:spcAft>
                        <a:buNone/>
                      </a:pPr>
                      <a:r>
                        <a:rPr lang="en" b="1">
                          <a:latin typeface="Work Sans"/>
                          <a:ea typeface="Work Sans"/>
                          <a:cs typeface="Work Sans"/>
                          <a:sym typeface="Work Sans"/>
                        </a:rPr>
                        <a:t>BRAND</a:t>
                      </a:r>
                      <a:endParaRPr b="1">
                        <a:latin typeface="Work Sans"/>
                        <a:ea typeface="Work Sans"/>
                        <a:cs typeface="Work Sans"/>
                        <a:sym typeface="Work Sans"/>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b="1">
                          <a:latin typeface="Work Sans"/>
                          <a:ea typeface="Work Sans"/>
                          <a:cs typeface="Work Sans"/>
                          <a:sym typeface="Work Sans"/>
                        </a:rPr>
                        <a:t>PHYSICAL STORES</a:t>
                      </a:r>
                      <a:endParaRPr b="1">
                        <a:latin typeface="Work Sans"/>
                        <a:ea typeface="Work Sans"/>
                        <a:cs typeface="Work Sans"/>
                        <a:sym typeface="Work Sans"/>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b="1">
                          <a:latin typeface="Work Sans"/>
                          <a:ea typeface="Work Sans"/>
                          <a:cs typeface="Work Sans"/>
                          <a:sym typeface="Work Sans"/>
                        </a:rPr>
                        <a:t>ONLINE DELIVERY</a:t>
                      </a:r>
                      <a:endParaRPr b="1">
                        <a:latin typeface="Work Sans"/>
                        <a:ea typeface="Work Sans"/>
                        <a:cs typeface="Work Sans"/>
                        <a:sym typeface="Work Sans"/>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b="1">
                          <a:latin typeface="Work Sans"/>
                          <a:ea typeface="Work Sans"/>
                          <a:cs typeface="Work Sans"/>
                          <a:sym typeface="Work Sans"/>
                        </a:rPr>
                        <a:t>VARIOUS FLAVOURS</a:t>
                      </a:r>
                      <a:endParaRPr b="1">
                        <a:latin typeface="Work Sans"/>
                        <a:ea typeface="Work Sans"/>
                        <a:cs typeface="Work Sans"/>
                        <a:sym typeface="Work Sans"/>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b="1">
                          <a:latin typeface="Work Sans"/>
                          <a:ea typeface="Work Sans"/>
                          <a:cs typeface="Work Sans"/>
                          <a:sym typeface="Work Sans"/>
                        </a:rPr>
                        <a:t>BRAND</a:t>
                      </a:r>
                      <a:endParaRPr b="1">
                        <a:latin typeface="Work Sans"/>
                        <a:ea typeface="Work Sans"/>
                        <a:cs typeface="Work Sans"/>
                        <a:sym typeface="Work Sans"/>
                      </a:endParaRPr>
                    </a:p>
                    <a:p>
                      <a:pPr marL="0" lvl="0" indent="0" algn="l" rtl="0">
                        <a:spcBef>
                          <a:spcPts val="0"/>
                        </a:spcBef>
                        <a:spcAft>
                          <a:spcPts val="0"/>
                        </a:spcAft>
                        <a:buNone/>
                      </a:pPr>
                      <a:r>
                        <a:rPr lang="en" b="1">
                          <a:latin typeface="Work Sans"/>
                          <a:ea typeface="Work Sans"/>
                          <a:cs typeface="Work Sans"/>
                          <a:sym typeface="Work Sans"/>
                        </a:rPr>
                        <a:t>IDENTITY</a:t>
                      </a:r>
                      <a:endParaRPr b="1">
                        <a:latin typeface="Work Sans"/>
                        <a:ea typeface="Work Sans"/>
                        <a:cs typeface="Work Sans"/>
                        <a:sym typeface="Work Sans"/>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b="1">
                          <a:latin typeface="Work Sans"/>
                          <a:ea typeface="Work Sans"/>
                          <a:cs typeface="Work Sans"/>
                          <a:sym typeface="Work Sans"/>
                        </a:rPr>
                        <a:t>PRICING</a:t>
                      </a:r>
                      <a:endParaRPr b="1">
                        <a:latin typeface="Work Sans"/>
                        <a:ea typeface="Work Sans"/>
                        <a:cs typeface="Work Sans"/>
                        <a:sym typeface="Work Sans"/>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b="1">
                          <a:latin typeface="Work Sans"/>
                          <a:ea typeface="Work Sans"/>
                          <a:cs typeface="Work Sans"/>
                          <a:sym typeface="Work Sans"/>
                        </a:rPr>
                        <a:t>MENU VARIETY</a:t>
                      </a:r>
                      <a:endParaRPr b="1">
                        <a:latin typeface="Work Sans"/>
                        <a:ea typeface="Work Sans"/>
                        <a:cs typeface="Work Sans"/>
                        <a:sym typeface="Work Sans"/>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944950">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944950">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944950">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944950">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212121"/>
                      </a:solidFill>
                      <a:prstDash val="solid"/>
                      <a:round/>
                      <a:headEnd type="none" w="sm" len="sm"/>
                      <a:tailEnd type="none" w="sm" len="sm"/>
                    </a:lnL>
                    <a:lnR w="9525" cap="flat" cmpd="sng">
                      <a:solidFill>
                        <a:srgbClr val="212121"/>
                      </a:solidFill>
                      <a:prstDash val="solid"/>
                      <a:round/>
                      <a:headEnd type="none" w="sm" len="sm"/>
                      <a:tailEnd type="none" w="sm" len="sm"/>
                    </a:lnR>
                    <a:lnT w="9525" cap="flat" cmpd="sng">
                      <a:solidFill>
                        <a:srgbClr val="212121"/>
                      </a:solidFill>
                      <a:prstDash val="solid"/>
                      <a:round/>
                      <a:headEnd type="none" w="sm" len="sm"/>
                      <a:tailEnd type="none" w="sm" len="sm"/>
                    </a:lnT>
                    <a:lnB w="9525" cap="flat" cmpd="sng">
                      <a:solidFill>
                        <a:srgbClr val="21212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pic>
        <p:nvPicPr>
          <p:cNvPr id="1127" name="Google Shape;1127;p79"/>
          <p:cNvPicPr preferRelativeResize="0"/>
          <p:nvPr/>
        </p:nvPicPr>
        <p:blipFill rotWithShape="1">
          <a:blip r:embed="rId3">
            <a:alphaModFix/>
          </a:blip>
          <a:srcRect t="7739" r="-14077" b="17982"/>
          <a:stretch/>
        </p:blipFill>
        <p:spPr>
          <a:xfrm>
            <a:off x="550938" y="1202575"/>
            <a:ext cx="1324075" cy="862151"/>
          </a:xfrm>
          <a:prstGeom prst="rect">
            <a:avLst/>
          </a:prstGeom>
          <a:noFill/>
          <a:ln>
            <a:noFill/>
          </a:ln>
        </p:spPr>
      </p:pic>
      <p:pic>
        <p:nvPicPr>
          <p:cNvPr id="1128" name="Google Shape;1128;p79"/>
          <p:cNvPicPr preferRelativeResize="0"/>
          <p:nvPr/>
        </p:nvPicPr>
        <p:blipFill>
          <a:blip r:embed="rId4">
            <a:alphaModFix/>
          </a:blip>
          <a:stretch>
            <a:fillRect/>
          </a:stretch>
        </p:blipFill>
        <p:spPr>
          <a:xfrm>
            <a:off x="639738" y="2430775"/>
            <a:ext cx="1033176" cy="372225"/>
          </a:xfrm>
          <a:prstGeom prst="rect">
            <a:avLst/>
          </a:prstGeom>
          <a:noFill/>
          <a:ln>
            <a:noFill/>
          </a:ln>
        </p:spPr>
      </p:pic>
      <p:pic>
        <p:nvPicPr>
          <p:cNvPr id="1129" name="Google Shape;1129;p79"/>
          <p:cNvPicPr preferRelativeResize="0"/>
          <p:nvPr/>
        </p:nvPicPr>
        <p:blipFill rotWithShape="1">
          <a:blip r:embed="rId5">
            <a:alphaModFix/>
          </a:blip>
          <a:srcRect l="24979" t="8012" r="26042"/>
          <a:stretch/>
        </p:blipFill>
        <p:spPr>
          <a:xfrm>
            <a:off x="667800" y="3161951"/>
            <a:ext cx="824644" cy="862150"/>
          </a:xfrm>
          <a:prstGeom prst="rect">
            <a:avLst/>
          </a:prstGeom>
          <a:noFill/>
          <a:ln>
            <a:noFill/>
          </a:ln>
        </p:spPr>
      </p:pic>
      <p:pic>
        <p:nvPicPr>
          <p:cNvPr id="1130" name="Google Shape;1130;p79"/>
          <p:cNvPicPr preferRelativeResize="0"/>
          <p:nvPr/>
        </p:nvPicPr>
        <p:blipFill rotWithShape="1">
          <a:blip r:embed="rId6">
            <a:alphaModFix/>
          </a:blip>
          <a:srcRect t="-9206"/>
          <a:stretch/>
        </p:blipFill>
        <p:spPr>
          <a:xfrm>
            <a:off x="744000" y="4049574"/>
            <a:ext cx="824625" cy="900576"/>
          </a:xfrm>
          <a:prstGeom prst="rect">
            <a:avLst/>
          </a:prstGeom>
          <a:noFill/>
          <a:ln>
            <a:noFill/>
          </a:ln>
        </p:spPr>
      </p:pic>
      <p:sp>
        <p:nvSpPr>
          <p:cNvPr id="1131" name="Google Shape;1131;p79"/>
          <p:cNvSpPr/>
          <p:nvPr/>
        </p:nvSpPr>
        <p:spPr>
          <a:xfrm>
            <a:off x="3119829" y="1465434"/>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2" name="Google Shape;1132;p79"/>
          <p:cNvSpPr/>
          <p:nvPr/>
        </p:nvSpPr>
        <p:spPr>
          <a:xfrm>
            <a:off x="1997692" y="2441584"/>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3" name="Google Shape;1133;p79"/>
          <p:cNvSpPr/>
          <p:nvPr/>
        </p:nvSpPr>
        <p:spPr>
          <a:xfrm>
            <a:off x="2016542" y="3417772"/>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4" name="Google Shape;1134;p79"/>
          <p:cNvSpPr/>
          <p:nvPr/>
        </p:nvSpPr>
        <p:spPr>
          <a:xfrm>
            <a:off x="1997692" y="4292084"/>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5" name="Google Shape;1135;p79"/>
          <p:cNvSpPr/>
          <p:nvPr/>
        </p:nvSpPr>
        <p:spPr>
          <a:xfrm>
            <a:off x="4307179" y="1465434"/>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6" name="Google Shape;1136;p79"/>
          <p:cNvSpPr/>
          <p:nvPr/>
        </p:nvSpPr>
        <p:spPr>
          <a:xfrm>
            <a:off x="3119829" y="2441584"/>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7" name="Google Shape;1137;p79"/>
          <p:cNvSpPr/>
          <p:nvPr/>
        </p:nvSpPr>
        <p:spPr>
          <a:xfrm>
            <a:off x="3097442" y="3406922"/>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8" name="Google Shape;1138;p79"/>
          <p:cNvSpPr/>
          <p:nvPr/>
        </p:nvSpPr>
        <p:spPr>
          <a:xfrm>
            <a:off x="3167292" y="4292084"/>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9" name="Google Shape;1139;p79"/>
          <p:cNvSpPr/>
          <p:nvPr/>
        </p:nvSpPr>
        <p:spPr>
          <a:xfrm>
            <a:off x="4286179" y="2441597"/>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0" name="Google Shape;1140;p79"/>
          <p:cNvSpPr/>
          <p:nvPr/>
        </p:nvSpPr>
        <p:spPr>
          <a:xfrm>
            <a:off x="4307179" y="3417784"/>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1" name="Google Shape;1141;p79"/>
          <p:cNvSpPr/>
          <p:nvPr/>
        </p:nvSpPr>
        <p:spPr>
          <a:xfrm>
            <a:off x="4309904" y="4292084"/>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2" name="Google Shape;1142;p79"/>
          <p:cNvSpPr/>
          <p:nvPr/>
        </p:nvSpPr>
        <p:spPr>
          <a:xfrm>
            <a:off x="5452504" y="2430784"/>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3" name="Google Shape;1143;p79"/>
          <p:cNvSpPr/>
          <p:nvPr/>
        </p:nvSpPr>
        <p:spPr>
          <a:xfrm>
            <a:off x="5452504" y="3417784"/>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4" name="Google Shape;1144;p79"/>
          <p:cNvSpPr/>
          <p:nvPr/>
        </p:nvSpPr>
        <p:spPr>
          <a:xfrm>
            <a:off x="5452517" y="4313759"/>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5" name="Google Shape;1145;p79"/>
          <p:cNvSpPr/>
          <p:nvPr/>
        </p:nvSpPr>
        <p:spPr>
          <a:xfrm>
            <a:off x="6597842" y="3406922"/>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6" name="Google Shape;1146;p79"/>
          <p:cNvSpPr/>
          <p:nvPr/>
        </p:nvSpPr>
        <p:spPr>
          <a:xfrm>
            <a:off x="6595117" y="4313759"/>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7" name="Google Shape;1147;p79"/>
          <p:cNvSpPr/>
          <p:nvPr/>
        </p:nvSpPr>
        <p:spPr>
          <a:xfrm>
            <a:off x="7785217" y="2441609"/>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8" name="Google Shape;1148;p79"/>
          <p:cNvSpPr/>
          <p:nvPr/>
        </p:nvSpPr>
        <p:spPr>
          <a:xfrm>
            <a:off x="7743167" y="3406922"/>
            <a:ext cx="542279" cy="37222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9" name="Google Shape;1149;p79"/>
          <p:cNvSpPr/>
          <p:nvPr/>
        </p:nvSpPr>
        <p:spPr>
          <a:xfrm>
            <a:off x="2016538" y="1465436"/>
            <a:ext cx="458231" cy="443643"/>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0" name="Google Shape;1150;p79"/>
          <p:cNvSpPr/>
          <p:nvPr/>
        </p:nvSpPr>
        <p:spPr>
          <a:xfrm>
            <a:off x="5494538" y="1465436"/>
            <a:ext cx="458231" cy="443643"/>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1" name="Google Shape;1151;p79"/>
          <p:cNvSpPr/>
          <p:nvPr/>
        </p:nvSpPr>
        <p:spPr>
          <a:xfrm>
            <a:off x="6643788" y="1465436"/>
            <a:ext cx="458231" cy="443643"/>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2" name="Google Shape;1152;p79"/>
          <p:cNvSpPr/>
          <p:nvPr/>
        </p:nvSpPr>
        <p:spPr>
          <a:xfrm>
            <a:off x="6660875" y="2395074"/>
            <a:ext cx="458231" cy="443643"/>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3" name="Google Shape;1153;p79"/>
          <p:cNvSpPr/>
          <p:nvPr/>
        </p:nvSpPr>
        <p:spPr>
          <a:xfrm>
            <a:off x="7827225" y="4296049"/>
            <a:ext cx="458231" cy="443643"/>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4" name="Google Shape;1154;p79"/>
          <p:cNvSpPr/>
          <p:nvPr/>
        </p:nvSpPr>
        <p:spPr>
          <a:xfrm>
            <a:off x="7793038" y="1465436"/>
            <a:ext cx="458231" cy="443643"/>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55" name="Google Shape;1155;p79"/>
          <p:cNvSpPr txBox="1">
            <a:spLocks noGrp="1"/>
          </p:cNvSpPr>
          <p:nvPr>
            <p:ph type="title" idx="4"/>
          </p:nvPr>
        </p:nvSpPr>
        <p:spPr>
          <a:xfrm>
            <a:off x="729038" y="2"/>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Competitor Analysis</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80"/>
          <p:cNvSpPr txBox="1">
            <a:spLocks noGrp="1"/>
          </p:cNvSpPr>
          <p:nvPr>
            <p:ph type="title"/>
          </p:nvPr>
        </p:nvSpPr>
        <p:spPr>
          <a:xfrm>
            <a:off x="720000" y="133951"/>
            <a:ext cx="7704000" cy="7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t>Drawing Inspiration</a:t>
            </a:r>
            <a:endParaRPr sz="3600"/>
          </a:p>
        </p:txBody>
      </p:sp>
      <p:sp>
        <p:nvSpPr>
          <p:cNvPr id="1161" name="Google Shape;1161;p80"/>
          <p:cNvSpPr/>
          <p:nvPr/>
        </p:nvSpPr>
        <p:spPr>
          <a:xfrm>
            <a:off x="4251450" y="1396800"/>
            <a:ext cx="641100" cy="641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0"/>
          <p:cNvSpPr/>
          <p:nvPr/>
        </p:nvSpPr>
        <p:spPr>
          <a:xfrm>
            <a:off x="4251450" y="2257797"/>
            <a:ext cx="641100" cy="641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0"/>
          <p:cNvSpPr/>
          <p:nvPr/>
        </p:nvSpPr>
        <p:spPr>
          <a:xfrm>
            <a:off x="4251450" y="3118795"/>
            <a:ext cx="641100" cy="641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0"/>
          <p:cNvSpPr/>
          <p:nvPr/>
        </p:nvSpPr>
        <p:spPr>
          <a:xfrm>
            <a:off x="4251450" y="3979792"/>
            <a:ext cx="641100" cy="641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5" name="Google Shape;1165;p80"/>
          <p:cNvCxnSpPr>
            <a:stCxn id="1161" idx="4"/>
            <a:endCxn id="1162" idx="0"/>
          </p:cNvCxnSpPr>
          <p:nvPr/>
        </p:nvCxnSpPr>
        <p:spPr>
          <a:xfrm>
            <a:off x="4572000" y="2037900"/>
            <a:ext cx="0" cy="219900"/>
          </a:xfrm>
          <a:prstGeom prst="straightConnector1">
            <a:avLst/>
          </a:prstGeom>
          <a:noFill/>
          <a:ln w="19050" cap="flat" cmpd="sng">
            <a:solidFill>
              <a:schemeClr val="dk1"/>
            </a:solidFill>
            <a:prstDash val="solid"/>
            <a:round/>
            <a:headEnd type="none" w="med" len="med"/>
            <a:tailEnd type="none" w="med" len="med"/>
          </a:ln>
        </p:spPr>
      </p:cxnSp>
      <p:cxnSp>
        <p:nvCxnSpPr>
          <p:cNvPr id="1166" name="Google Shape;1166;p80"/>
          <p:cNvCxnSpPr>
            <a:endCxn id="1163" idx="0"/>
          </p:cNvCxnSpPr>
          <p:nvPr/>
        </p:nvCxnSpPr>
        <p:spPr>
          <a:xfrm>
            <a:off x="4572000" y="2898895"/>
            <a:ext cx="0" cy="219900"/>
          </a:xfrm>
          <a:prstGeom prst="straightConnector1">
            <a:avLst/>
          </a:prstGeom>
          <a:noFill/>
          <a:ln w="19050" cap="flat" cmpd="sng">
            <a:solidFill>
              <a:schemeClr val="dk1"/>
            </a:solidFill>
            <a:prstDash val="solid"/>
            <a:round/>
            <a:headEnd type="none" w="med" len="med"/>
            <a:tailEnd type="none" w="med" len="med"/>
          </a:ln>
        </p:spPr>
      </p:cxnSp>
      <p:cxnSp>
        <p:nvCxnSpPr>
          <p:cNvPr id="1167" name="Google Shape;1167;p80"/>
          <p:cNvCxnSpPr>
            <a:endCxn id="1164" idx="0"/>
          </p:cNvCxnSpPr>
          <p:nvPr/>
        </p:nvCxnSpPr>
        <p:spPr>
          <a:xfrm>
            <a:off x="4572000" y="3759892"/>
            <a:ext cx="0" cy="219900"/>
          </a:xfrm>
          <a:prstGeom prst="straightConnector1">
            <a:avLst/>
          </a:prstGeom>
          <a:noFill/>
          <a:ln w="19050" cap="flat" cmpd="sng">
            <a:solidFill>
              <a:schemeClr val="dk1"/>
            </a:solidFill>
            <a:prstDash val="solid"/>
            <a:round/>
            <a:headEnd type="none" w="med" len="med"/>
            <a:tailEnd type="none" w="med" len="med"/>
          </a:ln>
        </p:spPr>
      </p:cxnSp>
      <p:sp>
        <p:nvSpPr>
          <p:cNvPr id="1168" name="Google Shape;1168;p80"/>
          <p:cNvSpPr txBox="1"/>
          <p:nvPr/>
        </p:nvSpPr>
        <p:spPr>
          <a:xfrm>
            <a:off x="1647825" y="1268700"/>
            <a:ext cx="2373300" cy="339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lt2"/>
                </a:solidFill>
                <a:latin typeface="Work Sans ExtraBold"/>
                <a:ea typeface="Work Sans ExtraBold"/>
                <a:cs typeface="Work Sans ExtraBold"/>
                <a:sym typeface="Work Sans ExtraBold"/>
              </a:rPr>
              <a:t>UNIQUE FLAVOURS</a:t>
            </a:r>
            <a:endParaRPr sz="1800">
              <a:solidFill>
                <a:schemeClr val="lt2"/>
              </a:solidFill>
              <a:latin typeface="Work Sans ExtraBold"/>
              <a:ea typeface="Work Sans ExtraBold"/>
              <a:cs typeface="Work Sans ExtraBold"/>
              <a:sym typeface="Work Sans ExtraBold"/>
            </a:endParaRPr>
          </a:p>
        </p:txBody>
      </p:sp>
      <p:sp>
        <p:nvSpPr>
          <p:cNvPr id="1169" name="Google Shape;1169;p80"/>
          <p:cNvSpPr txBox="1"/>
          <p:nvPr/>
        </p:nvSpPr>
        <p:spPr>
          <a:xfrm>
            <a:off x="1776550" y="1553761"/>
            <a:ext cx="2244600" cy="51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Work Sans"/>
                <a:ea typeface="Work Sans"/>
                <a:cs typeface="Work Sans"/>
                <a:sym typeface="Work Sans"/>
              </a:rPr>
              <a:t>Present in both chicken and sides</a:t>
            </a:r>
            <a:endParaRPr>
              <a:solidFill>
                <a:schemeClr val="lt2"/>
              </a:solidFill>
              <a:latin typeface="Work Sans"/>
              <a:ea typeface="Work Sans"/>
              <a:cs typeface="Work Sans"/>
              <a:sym typeface="Work Sans"/>
            </a:endParaRPr>
          </a:p>
        </p:txBody>
      </p:sp>
      <p:sp>
        <p:nvSpPr>
          <p:cNvPr id="1170" name="Google Shape;1170;p80"/>
          <p:cNvSpPr txBox="1"/>
          <p:nvPr/>
        </p:nvSpPr>
        <p:spPr>
          <a:xfrm>
            <a:off x="1479850" y="2984075"/>
            <a:ext cx="2541300" cy="339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lt2"/>
                </a:solidFill>
                <a:latin typeface="Work Sans ExtraBold"/>
                <a:ea typeface="Work Sans ExtraBold"/>
                <a:cs typeface="Work Sans ExtraBold"/>
                <a:sym typeface="Work Sans ExtraBold"/>
              </a:rPr>
              <a:t>VALUE FOR MONEY</a:t>
            </a:r>
            <a:endParaRPr sz="1800">
              <a:solidFill>
                <a:schemeClr val="lt2"/>
              </a:solidFill>
              <a:latin typeface="Work Sans ExtraBold"/>
              <a:ea typeface="Work Sans ExtraBold"/>
              <a:cs typeface="Work Sans ExtraBold"/>
              <a:sym typeface="Work Sans ExtraBold"/>
            </a:endParaRPr>
          </a:p>
        </p:txBody>
      </p:sp>
      <p:sp>
        <p:nvSpPr>
          <p:cNvPr id="1171" name="Google Shape;1171;p80"/>
          <p:cNvSpPr txBox="1"/>
          <p:nvPr/>
        </p:nvSpPr>
        <p:spPr>
          <a:xfrm>
            <a:off x="1409700" y="3263300"/>
            <a:ext cx="2611500" cy="516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2"/>
                </a:solidFill>
                <a:latin typeface="Work Sans"/>
                <a:ea typeface="Work Sans"/>
                <a:cs typeface="Work Sans"/>
                <a:sym typeface="Work Sans"/>
              </a:rPr>
              <a:t>Convince buyers that More Batter is worth their money</a:t>
            </a:r>
            <a:endParaRPr>
              <a:solidFill>
                <a:schemeClr val="lt2"/>
              </a:solidFill>
              <a:latin typeface="Work Sans"/>
              <a:ea typeface="Work Sans"/>
              <a:cs typeface="Work Sans"/>
              <a:sym typeface="Work Sans"/>
            </a:endParaRPr>
          </a:p>
        </p:txBody>
      </p:sp>
      <p:sp>
        <p:nvSpPr>
          <p:cNvPr id="1172" name="Google Shape;1172;p80"/>
          <p:cNvSpPr txBox="1"/>
          <p:nvPr/>
        </p:nvSpPr>
        <p:spPr>
          <a:xfrm>
            <a:off x="5113578" y="2135150"/>
            <a:ext cx="22446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2"/>
                </a:solidFill>
                <a:latin typeface="Work Sans ExtraBold"/>
                <a:ea typeface="Work Sans ExtraBold"/>
                <a:cs typeface="Work Sans ExtraBold"/>
                <a:sym typeface="Work Sans ExtraBold"/>
              </a:rPr>
              <a:t>PREDICTABILITY</a:t>
            </a:r>
            <a:endParaRPr sz="1800">
              <a:solidFill>
                <a:schemeClr val="lt2"/>
              </a:solidFill>
              <a:latin typeface="Work Sans ExtraBold"/>
              <a:ea typeface="Work Sans ExtraBold"/>
              <a:cs typeface="Work Sans ExtraBold"/>
              <a:sym typeface="Work Sans ExtraBold"/>
            </a:endParaRPr>
          </a:p>
        </p:txBody>
      </p:sp>
      <p:sp>
        <p:nvSpPr>
          <p:cNvPr id="1173" name="Google Shape;1173;p80"/>
          <p:cNvSpPr txBox="1"/>
          <p:nvPr/>
        </p:nvSpPr>
        <p:spPr>
          <a:xfrm>
            <a:off x="5113578" y="2419330"/>
            <a:ext cx="2244600" cy="5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To keep customers coming back</a:t>
            </a:r>
            <a:endParaRPr>
              <a:solidFill>
                <a:schemeClr val="lt2"/>
              </a:solidFill>
              <a:latin typeface="Work Sans"/>
              <a:ea typeface="Work Sans"/>
              <a:cs typeface="Work Sans"/>
              <a:sym typeface="Work Sans"/>
            </a:endParaRPr>
          </a:p>
        </p:txBody>
      </p:sp>
      <p:sp>
        <p:nvSpPr>
          <p:cNvPr id="1174" name="Google Shape;1174;p80"/>
          <p:cNvSpPr txBox="1"/>
          <p:nvPr/>
        </p:nvSpPr>
        <p:spPr>
          <a:xfrm>
            <a:off x="5116875" y="3831525"/>
            <a:ext cx="25413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Work Sans ExtraBold"/>
                <a:ea typeface="Work Sans ExtraBold"/>
                <a:cs typeface="Work Sans ExtraBold"/>
                <a:sym typeface="Work Sans ExtraBold"/>
              </a:rPr>
              <a:t>EVOKE CURIOSITY</a:t>
            </a:r>
            <a:endParaRPr sz="1800">
              <a:solidFill>
                <a:schemeClr val="lt2"/>
              </a:solidFill>
              <a:latin typeface="Work Sans ExtraBold"/>
              <a:ea typeface="Work Sans ExtraBold"/>
              <a:cs typeface="Work Sans ExtraBold"/>
              <a:sym typeface="Work Sans ExtraBold"/>
            </a:endParaRPr>
          </a:p>
        </p:txBody>
      </p:sp>
      <p:sp>
        <p:nvSpPr>
          <p:cNvPr id="1175" name="Google Shape;1175;p80"/>
          <p:cNvSpPr txBox="1"/>
          <p:nvPr/>
        </p:nvSpPr>
        <p:spPr>
          <a:xfrm>
            <a:off x="5116874" y="4120775"/>
            <a:ext cx="2674500" cy="5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To turn potential buyers into first-time buyers</a:t>
            </a:r>
            <a:endParaRPr>
              <a:solidFill>
                <a:schemeClr val="dk1"/>
              </a:solidFill>
              <a:latin typeface="Work Sans"/>
              <a:ea typeface="Work Sans"/>
              <a:cs typeface="Work Sans"/>
              <a:sym typeface="Work Sans"/>
            </a:endParaRPr>
          </a:p>
        </p:txBody>
      </p:sp>
      <p:grpSp>
        <p:nvGrpSpPr>
          <p:cNvPr id="1176" name="Google Shape;1176;p80"/>
          <p:cNvGrpSpPr/>
          <p:nvPr/>
        </p:nvGrpSpPr>
        <p:grpSpPr>
          <a:xfrm>
            <a:off x="4401462" y="4095260"/>
            <a:ext cx="341076" cy="448180"/>
            <a:chOff x="-18234025" y="4084200"/>
            <a:chExt cx="230800" cy="303275"/>
          </a:xfrm>
        </p:grpSpPr>
        <p:sp>
          <p:nvSpPr>
            <p:cNvPr id="1177" name="Google Shape;1177;p8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80"/>
          <p:cNvGrpSpPr/>
          <p:nvPr/>
        </p:nvGrpSpPr>
        <p:grpSpPr>
          <a:xfrm>
            <a:off x="4431552" y="1567054"/>
            <a:ext cx="336296" cy="339235"/>
            <a:chOff x="4464775" y="3806475"/>
            <a:chExt cx="477625" cy="481800"/>
          </a:xfrm>
        </p:grpSpPr>
        <p:sp>
          <p:nvSpPr>
            <p:cNvPr id="1181" name="Google Shape;1181;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2" name="Google Shape;1182;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3" name="Google Shape;1183;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4" name="Google Shape;1184;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5" name="Google Shape;1185;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86" name="Google Shape;1186;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87" name="Google Shape;1187;p80"/>
          <p:cNvGrpSpPr/>
          <p:nvPr/>
        </p:nvGrpSpPr>
        <p:grpSpPr>
          <a:xfrm>
            <a:off x="4403844" y="3234245"/>
            <a:ext cx="391711" cy="410208"/>
            <a:chOff x="-3771675" y="3971775"/>
            <a:chExt cx="291300" cy="292025"/>
          </a:xfrm>
        </p:grpSpPr>
        <p:sp>
          <p:nvSpPr>
            <p:cNvPr id="1188" name="Google Shape;1188;p8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80"/>
          <p:cNvGrpSpPr/>
          <p:nvPr/>
        </p:nvGrpSpPr>
        <p:grpSpPr>
          <a:xfrm>
            <a:off x="4386106" y="2392912"/>
            <a:ext cx="371785" cy="370879"/>
            <a:chOff x="-41111350" y="3239100"/>
            <a:chExt cx="318200" cy="317425"/>
          </a:xfrm>
        </p:grpSpPr>
        <p:sp>
          <p:nvSpPr>
            <p:cNvPr id="1194" name="Google Shape;1194;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81"/>
          <p:cNvSpPr/>
          <p:nvPr/>
        </p:nvSpPr>
        <p:spPr>
          <a:xfrm>
            <a:off x="1031850" y="2043850"/>
            <a:ext cx="3400500" cy="2686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marR="228600" lvl="0" indent="-298450" algn="just" rtl="0">
              <a:spcBef>
                <a:spcPts val="0"/>
              </a:spcBef>
              <a:spcAft>
                <a:spcPts val="0"/>
              </a:spcAft>
              <a:buClr>
                <a:schemeClr val="dk1"/>
              </a:buClr>
              <a:buSzPts val="1100"/>
              <a:buFont typeface="Work Sans"/>
              <a:buChar char="●"/>
            </a:pPr>
            <a:r>
              <a:rPr lang="en" sz="1300">
                <a:latin typeface="Work Sans"/>
                <a:ea typeface="Work Sans"/>
                <a:cs typeface="Work Sans"/>
                <a:sym typeface="Work Sans"/>
              </a:rPr>
              <a:t>Providing value set meals, menu discounts, and free add-ons</a:t>
            </a:r>
            <a:endParaRPr sz="1300">
              <a:latin typeface="Work Sans"/>
              <a:ea typeface="Work Sans"/>
              <a:cs typeface="Work Sans"/>
              <a:sym typeface="Work Sans"/>
            </a:endParaRPr>
          </a:p>
          <a:p>
            <a:pPr marL="457200" marR="228600" lvl="0" indent="-298450" algn="just" rtl="0">
              <a:spcBef>
                <a:spcPts val="1000"/>
              </a:spcBef>
              <a:spcAft>
                <a:spcPts val="0"/>
              </a:spcAft>
              <a:buClr>
                <a:schemeClr val="dk1"/>
              </a:buClr>
              <a:buSzPts val="1100"/>
              <a:buFont typeface="Work Sans"/>
              <a:buChar char="●"/>
            </a:pPr>
            <a:r>
              <a:rPr lang="en" sz="1300">
                <a:latin typeface="Work Sans"/>
                <a:ea typeface="Work Sans"/>
                <a:cs typeface="Work Sans"/>
                <a:sym typeface="Work Sans"/>
              </a:rPr>
              <a:t>Having a new seasonal theme for the brand</a:t>
            </a:r>
            <a:endParaRPr sz="1300">
              <a:latin typeface="Work Sans"/>
              <a:ea typeface="Work Sans"/>
              <a:cs typeface="Work Sans"/>
              <a:sym typeface="Work Sans"/>
            </a:endParaRPr>
          </a:p>
          <a:p>
            <a:pPr marL="457200" marR="228600" lvl="0" indent="-298450" algn="just" rtl="0">
              <a:spcBef>
                <a:spcPts val="1000"/>
              </a:spcBef>
              <a:spcAft>
                <a:spcPts val="0"/>
              </a:spcAft>
              <a:buClr>
                <a:schemeClr val="dk1"/>
              </a:buClr>
              <a:buSzPts val="1100"/>
              <a:buFont typeface="Work Sans"/>
              <a:buChar char="●"/>
            </a:pPr>
            <a:r>
              <a:rPr lang="en" sz="1300">
                <a:latin typeface="Work Sans"/>
                <a:ea typeface="Work Sans"/>
                <a:cs typeface="Work Sans"/>
                <a:sym typeface="Work Sans"/>
              </a:rPr>
              <a:t>Creation of mascot for marketing campaign</a:t>
            </a:r>
            <a:endParaRPr sz="1300">
              <a:latin typeface="Work Sans"/>
              <a:ea typeface="Work Sans"/>
              <a:cs typeface="Work Sans"/>
              <a:sym typeface="Work Sans"/>
            </a:endParaRPr>
          </a:p>
          <a:p>
            <a:pPr marL="457200" marR="228600" lvl="0" indent="-311150" algn="just" rtl="0">
              <a:spcBef>
                <a:spcPts val="1000"/>
              </a:spcBef>
              <a:spcAft>
                <a:spcPts val="0"/>
              </a:spcAft>
              <a:buSzPts val="1300"/>
              <a:buFont typeface="Work Sans"/>
              <a:buChar char="●"/>
            </a:pPr>
            <a:r>
              <a:rPr lang="en" sz="1300">
                <a:latin typeface="Work Sans"/>
                <a:ea typeface="Work Sans"/>
                <a:cs typeface="Work Sans"/>
                <a:sym typeface="Work Sans"/>
              </a:rPr>
              <a:t>Organising a physical pop-up exhibition for customers to learn more about More Batter</a:t>
            </a:r>
            <a:endParaRPr sz="1300" i="1">
              <a:latin typeface="Work Sans"/>
              <a:ea typeface="Work Sans"/>
              <a:cs typeface="Work Sans"/>
              <a:sym typeface="Work Sans"/>
            </a:endParaRPr>
          </a:p>
        </p:txBody>
      </p:sp>
      <p:sp>
        <p:nvSpPr>
          <p:cNvPr id="1203" name="Google Shape;1203;p81"/>
          <p:cNvSpPr/>
          <p:nvPr/>
        </p:nvSpPr>
        <p:spPr>
          <a:xfrm>
            <a:off x="1031850" y="1541050"/>
            <a:ext cx="3400500" cy="502800"/>
          </a:xfrm>
          <a:prstGeom prst="rect">
            <a:avLst/>
          </a:prstGeom>
          <a:solidFill>
            <a:srgbClr val="E52D0E"/>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6"/>
                </a:solidFill>
                <a:latin typeface="Work Sans"/>
                <a:ea typeface="Work Sans"/>
                <a:cs typeface="Work Sans"/>
                <a:sym typeface="Work Sans"/>
              </a:rPr>
              <a:t>Gain Creators</a:t>
            </a:r>
            <a:endParaRPr sz="1600" b="1">
              <a:solidFill>
                <a:schemeClr val="accent6"/>
              </a:solidFill>
              <a:latin typeface="Work Sans"/>
              <a:ea typeface="Work Sans"/>
              <a:cs typeface="Work Sans"/>
              <a:sym typeface="Work Sans"/>
            </a:endParaRPr>
          </a:p>
        </p:txBody>
      </p:sp>
      <p:sp>
        <p:nvSpPr>
          <p:cNvPr id="1204" name="Google Shape;1204;p81"/>
          <p:cNvSpPr/>
          <p:nvPr/>
        </p:nvSpPr>
        <p:spPr>
          <a:xfrm>
            <a:off x="4711600" y="2043850"/>
            <a:ext cx="3400500" cy="2686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marR="228600" lvl="0" indent="-311150" algn="just" rtl="0">
              <a:spcBef>
                <a:spcPts val="0"/>
              </a:spcBef>
              <a:spcAft>
                <a:spcPts val="0"/>
              </a:spcAft>
              <a:buClr>
                <a:schemeClr val="dk1"/>
              </a:buClr>
              <a:buSzPts val="1300"/>
              <a:buFont typeface="Work Sans"/>
              <a:buChar char="●"/>
            </a:pPr>
            <a:r>
              <a:rPr lang="en" sz="1300">
                <a:solidFill>
                  <a:schemeClr val="dk1"/>
                </a:solidFill>
                <a:latin typeface="Work Sans"/>
                <a:ea typeface="Work Sans"/>
                <a:cs typeface="Work Sans"/>
                <a:sym typeface="Work Sans"/>
              </a:rPr>
              <a:t>Providing cheaper meal tiers with options to customise the meal</a:t>
            </a:r>
            <a:endParaRPr sz="1300">
              <a:solidFill>
                <a:schemeClr val="dk1"/>
              </a:solidFill>
              <a:latin typeface="Work Sans"/>
              <a:ea typeface="Work Sans"/>
              <a:cs typeface="Work Sans"/>
              <a:sym typeface="Work Sans"/>
            </a:endParaRPr>
          </a:p>
          <a:p>
            <a:pPr marL="457200" marR="228600" lvl="0" indent="-311150" algn="just" rtl="0">
              <a:spcBef>
                <a:spcPts val="1000"/>
              </a:spcBef>
              <a:spcAft>
                <a:spcPts val="0"/>
              </a:spcAft>
              <a:buClr>
                <a:schemeClr val="dk1"/>
              </a:buClr>
              <a:buSzPts val="1300"/>
              <a:buFont typeface="Work Sans"/>
              <a:buChar char="●"/>
            </a:pPr>
            <a:r>
              <a:rPr lang="en" sz="1300">
                <a:solidFill>
                  <a:schemeClr val="dk1"/>
                </a:solidFill>
                <a:latin typeface="Work Sans"/>
                <a:ea typeface="Work Sans"/>
                <a:cs typeface="Work Sans"/>
                <a:sym typeface="Work Sans"/>
              </a:rPr>
              <a:t>Having a marketing campaign that utilises social media to spread awareness</a:t>
            </a:r>
            <a:endParaRPr sz="1300">
              <a:solidFill>
                <a:schemeClr val="dk1"/>
              </a:solidFill>
              <a:latin typeface="Work Sans"/>
              <a:ea typeface="Work Sans"/>
              <a:cs typeface="Work Sans"/>
              <a:sym typeface="Work Sans"/>
            </a:endParaRPr>
          </a:p>
          <a:p>
            <a:pPr marL="457200" marR="228600" lvl="0" indent="-311150" algn="just" rtl="0">
              <a:spcBef>
                <a:spcPts val="1000"/>
              </a:spcBef>
              <a:spcAft>
                <a:spcPts val="0"/>
              </a:spcAft>
              <a:buClr>
                <a:schemeClr val="dk1"/>
              </a:buClr>
              <a:buSzPts val="1300"/>
              <a:buFont typeface="Work Sans"/>
              <a:buChar char="●"/>
            </a:pPr>
            <a:r>
              <a:rPr lang="en" sz="1300">
                <a:solidFill>
                  <a:schemeClr val="dk1"/>
                </a:solidFill>
                <a:latin typeface="Work Sans"/>
                <a:ea typeface="Work Sans"/>
                <a:cs typeface="Work Sans"/>
                <a:sym typeface="Work Sans"/>
              </a:rPr>
              <a:t>Having a variety of unique food choices for the brand</a:t>
            </a:r>
            <a:endParaRPr sz="1300">
              <a:solidFill>
                <a:schemeClr val="dk1"/>
              </a:solidFill>
              <a:latin typeface="Work Sans"/>
              <a:ea typeface="Work Sans"/>
              <a:cs typeface="Work Sans"/>
              <a:sym typeface="Work Sans"/>
            </a:endParaRPr>
          </a:p>
          <a:p>
            <a:pPr marL="457200" marR="228600" lvl="0" indent="-311150" algn="just" rtl="0">
              <a:spcBef>
                <a:spcPts val="1000"/>
              </a:spcBef>
              <a:spcAft>
                <a:spcPts val="0"/>
              </a:spcAft>
              <a:buClr>
                <a:schemeClr val="dk1"/>
              </a:buClr>
              <a:buSzPts val="1300"/>
              <a:buFont typeface="Work Sans"/>
              <a:buChar char="●"/>
            </a:pPr>
            <a:r>
              <a:rPr lang="en" sz="1300">
                <a:solidFill>
                  <a:schemeClr val="dk1"/>
                </a:solidFill>
                <a:latin typeface="Work Sans"/>
                <a:ea typeface="Work Sans"/>
                <a:cs typeface="Work Sans"/>
                <a:sym typeface="Work Sans"/>
              </a:rPr>
              <a:t>Having physical distribution points across the island</a:t>
            </a:r>
            <a:endParaRPr sz="1300">
              <a:solidFill>
                <a:schemeClr val="dk1"/>
              </a:solidFill>
              <a:latin typeface="Work Sans"/>
              <a:ea typeface="Work Sans"/>
              <a:cs typeface="Work Sans"/>
              <a:sym typeface="Work Sans"/>
            </a:endParaRPr>
          </a:p>
        </p:txBody>
      </p:sp>
      <p:sp>
        <p:nvSpPr>
          <p:cNvPr id="1205" name="Google Shape;1205;p81"/>
          <p:cNvSpPr/>
          <p:nvPr/>
        </p:nvSpPr>
        <p:spPr>
          <a:xfrm>
            <a:off x="4711600" y="1541050"/>
            <a:ext cx="3400500" cy="5028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6"/>
                </a:solidFill>
                <a:latin typeface="Work Sans"/>
                <a:ea typeface="Work Sans"/>
                <a:cs typeface="Work Sans"/>
                <a:sym typeface="Work Sans"/>
              </a:rPr>
              <a:t>Pain Relievers</a:t>
            </a:r>
            <a:endParaRPr sz="1600" b="1">
              <a:solidFill>
                <a:schemeClr val="accent6"/>
              </a:solidFill>
              <a:latin typeface="Work Sans"/>
              <a:ea typeface="Work Sans"/>
              <a:cs typeface="Work Sans"/>
              <a:sym typeface="Work Sans"/>
            </a:endParaRPr>
          </a:p>
        </p:txBody>
      </p:sp>
      <p:sp>
        <p:nvSpPr>
          <p:cNvPr id="1206" name="Google Shape;1206;p81"/>
          <p:cNvSpPr/>
          <p:nvPr/>
        </p:nvSpPr>
        <p:spPr>
          <a:xfrm>
            <a:off x="1031850" y="412850"/>
            <a:ext cx="7080300" cy="9048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Work Sans"/>
                <a:ea typeface="Work Sans"/>
                <a:cs typeface="Work Sans"/>
                <a:sym typeface="Work Sans"/>
              </a:rPr>
              <a:t>Value Proposition</a:t>
            </a:r>
            <a:endParaRPr sz="1600" b="1">
              <a:latin typeface="Work Sans"/>
              <a:ea typeface="Work Sans"/>
              <a:cs typeface="Work Sans"/>
              <a:sym typeface="Work Sans"/>
            </a:endParaRPr>
          </a:p>
          <a:p>
            <a:pPr marL="0" lvl="0" indent="0" algn="ctr" rtl="0">
              <a:spcBef>
                <a:spcPts val="0"/>
              </a:spcBef>
              <a:spcAft>
                <a:spcPts val="0"/>
              </a:spcAft>
              <a:buNone/>
            </a:pPr>
            <a:r>
              <a:rPr lang="en">
                <a:latin typeface="Work Sans"/>
                <a:ea typeface="Work Sans"/>
                <a:cs typeface="Work Sans"/>
                <a:sym typeface="Work Sans"/>
              </a:rPr>
              <a:t>Providing an “all-in-one” sensory gastronomical experience worth every dollar, where customers can learn and play beyond enjoying fried chicken.</a:t>
            </a:r>
            <a:endParaRPr>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2"/>
          <p:cNvSpPr txBox="1">
            <a:spLocks noGrp="1"/>
          </p:cNvSpPr>
          <p:nvPr>
            <p:ph type="title"/>
          </p:nvPr>
        </p:nvSpPr>
        <p:spPr>
          <a:xfrm>
            <a:off x="720000" y="374077"/>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Maurice: The More Batter Chicken</a:t>
            </a:r>
            <a:endParaRPr/>
          </a:p>
        </p:txBody>
      </p:sp>
      <p:pic>
        <p:nvPicPr>
          <p:cNvPr id="1212" name="Google Shape;1212;p82"/>
          <p:cNvPicPr preferRelativeResize="0"/>
          <p:nvPr/>
        </p:nvPicPr>
        <p:blipFill rotWithShape="1">
          <a:blip r:embed="rId3">
            <a:alphaModFix/>
          </a:blip>
          <a:srcRect l="6272" t="22456" r="13205" b="19696"/>
          <a:stretch/>
        </p:blipFill>
        <p:spPr>
          <a:xfrm>
            <a:off x="136175" y="1001287"/>
            <a:ext cx="4022627" cy="3782723"/>
          </a:xfrm>
          <a:prstGeom prst="rect">
            <a:avLst/>
          </a:prstGeom>
          <a:noFill/>
          <a:ln>
            <a:noFill/>
          </a:ln>
          <a:effectLst>
            <a:outerShdw blurRad="128588" dist="28575" algn="bl" rotWithShape="0">
              <a:srgbClr val="000000">
                <a:alpha val="70000"/>
              </a:srgbClr>
            </a:outerShdw>
          </a:effectLst>
        </p:spPr>
      </p:pic>
      <p:sp>
        <p:nvSpPr>
          <p:cNvPr id="1213" name="Google Shape;1213;p82"/>
          <p:cNvSpPr txBox="1"/>
          <p:nvPr/>
        </p:nvSpPr>
        <p:spPr>
          <a:xfrm>
            <a:off x="5111850" y="1415538"/>
            <a:ext cx="3566400" cy="5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2"/>
                </a:solidFill>
                <a:latin typeface="Work Sans"/>
                <a:ea typeface="Work Sans"/>
                <a:cs typeface="Work Sans"/>
                <a:sym typeface="Work Sans"/>
              </a:rPr>
              <a:t>Adorable cartoon design</a:t>
            </a:r>
            <a:endParaRPr sz="2200">
              <a:solidFill>
                <a:schemeClr val="lt2"/>
              </a:solidFill>
              <a:latin typeface="Work Sans"/>
              <a:ea typeface="Work Sans"/>
              <a:cs typeface="Work Sans"/>
              <a:sym typeface="Work Sans"/>
            </a:endParaRPr>
          </a:p>
        </p:txBody>
      </p:sp>
      <p:sp>
        <p:nvSpPr>
          <p:cNvPr id="1214" name="Google Shape;1214;p82"/>
          <p:cNvSpPr/>
          <p:nvPr/>
        </p:nvSpPr>
        <p:spPr>
          <a:xfrm>
            <a:off x="1026575" y="1361850"/>
            <a:ext cx="2440800" cy="294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5" name="Google Shape;1215;p82"/>
          <p:cNvCxnSpPr>
            <a:endCxn id="1216" idx="2"/>
          </p:cNvCxnSpPr>
          <p:nvPr/>
        </p:nvCxnSpPr>
        <p:spPr>
          <a:xfrm rot="10800000" flipH="1">
            <a:off x="3462000" y="1858300"/>
            <a:ext cx="908100" cy="106800"/>
          </a:xfrm>
          <a:prstGeom prst="straightConnector1">
            <a:avLst/>
          </a:prstGeom>
          <a:noFill/>
          <a:ln w="9525" cap="flat" cmpd="sng">
            <a:solidFill>
              <a:schemeClr val="accent2"/>
            </a:solidFill>
            <a:prstDash val="solid"/>
            <a:round/>
            <a:headEnd type="none" w="med" len="med"/>
            <a:tailEnd type="none" w="med" len="med"/>
          </a:ln>
        </p:spPr>
      </p:cxnSp>
      <p:pic>
        <p:nvPicPr>
          <p:cNvPr id="1216" name="Google Shape;1216;p82"/>
          <p:cNvPicPr preferRelativeResize="0"/>
          <p:nvPr/>
        </p:nvPicPr>
        <p:blipFill>
          <a:blip r:embed="rId4">
            <a:alphaModFix/>
          </a:blip>
          <a:stretch>
            <a:fillRect/>
          </a:stretch>
        </p:blipFill>
        <p:spPr>
          <a:xfrm>
            <a:off x="4370100" y="1552900"/>
            <a:ext cx="655200" cy="610800"/>
          </a:xfrm>
          <a:prstGeom prst="ellipse">
            <a:avLst/>
          </a:prstGeom>
          <a:noFill/>
          <a:ln w="9525" cap="flat" cmpd="sng">
            <a:solidFill>
              <a:schemeClr val="accent2"/>
            </a:solidFill>
            <a:prstDash val="solid"/>
            <a:round/>
            <a:headEnd type="none" w="sm" len="sm"/>
            <a:tailEnd type="none" w="sm" len="sm"/>
          </a:ln>
        </p:spPr>
      </p:pic>
      <p:sp>
        <p:nvSpPr>
          <p:cNvPr id="1217" name="Google Shape;1217;p82"/>
          <p:cNvSpPr/>
          <p:nvPr/>
        </p:nvSpPr>
        <p:spPr>
          <a:xfrm>
            <a:off x="3588275" y="2206725"/>
            <a:ext cx="601800" cy="1239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2"/>
          <p:cNvSpPr/>
          <p:nvPr/>
        </p:nvSpPr>
        <p:spPr>
          <a:xfrm>
            <a:off x="212375" y="2425050"/>
            <a:ext cx="769500" cy="817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9" name="Google Shape;1219;p82"/>
          <p:cNvCxnSpPr>
            <a:stCxn id="1217" idx="3"/>
            <a:endCxn id="1220" idx="0"/>
          </p:cNvCxnSpPr>
          <p:nvPr/>
        </p:nvCxnSpPr>
        <p:spPr>
          <a:xfrm>
            <a:off x="4190075" y="2826525"/>
            <a:ext cx="606300" cy="945300"/>
          </a:xfrm>
          <a:prstGeom prst="straightConnector1">
            <a:avLst/>
          </a:prstGeom>
          <a:noFill/>
          <a:ln w="9525" cap="flat" cmpd="sng">
            <a:solidFill>
              <a:schemeClr val="accent2"/>
            </a:solidFill>
            <a:prstDash val="solid"/>
            <a:round/>
            <a:headEnd type="none" w="med" len="med"/>
            <a:tailEnd type="none" w="med" len="med"/>
          </a:ln>
        </p:spPr>
      </p:cxnSp>
      <p:cxnSp>
        <p:nvCxnSpPr>
          <p:cNvPr id="1221" name="Google Shape;1221;p82"/>
          <p:cNvCxnSpPr>
            <a:endCxn id="1220" idx="0"/>
          </p:cNvCxnSpPr>
          <p:nvPr/>
        </p:nvCxnSpPr>
        <p:spPr>
          <a:xfrm>
            <a:off x="644550" y="3247500"/>
            <a:ext cx="4151700" cy="524400"/>
          </a:xfrm>
          <a:prstGeom prst="straightConnector1">
            <a:avLst/>
          </a:prstGeom>
          <a:noFill/>
          <a:ln w="9525" cap="flat" cmpd="sng">
            <a:solidFill>
              <a:schemeClr val="accent2"/>
            </a:solidFill>
            <a:prstDash val="solid"/>
            <a:round/>
            <a:headEnd type="none" w="med" len="med"/>
            <a:tailEnd type="none" w="med" len="med"/>
          </a:ln>
        </p:spPr>
      </p:cxnSp>
      <p:grpSp>
        <p:nvGrpSpPr>
          <p:cNvPr id="1222" name="Google Shape;1222;p82"/>
          <p:cNvGrpSpPr/>
          <p:nvPr/>
        </p:nvGrpSpPr>
        <p:grpSpPr>
          <a:xfrm>
            <a:off x="4370100" y="3771900"/>
            <a:ext cx="852300" cy="817200"/>
            <a:chOff x="5646450" y="3686175"/>
            <a:chExt cx="852300" cy="817200"/>
          </a:xfrm>
        </p:grpSpPr>
        <p:sp>
          <p:nvSpPr>
            <p:cNvPr id="1220" name="Google Shape;1220;p82"/>
            <p:cNvSpPr/>
            <p:nvPr/>
          </p:nvSpPr>
          <p:spPr>
            <a:xfrm>
              <a:off x="5646450" y="3686175"/>
              <a:ext cx="852300" cy="817200"/>
            </a:xfrm>
            <a:prstGeom prst="ellipse">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3" name="Google Shape;1223;p82"/>
            <p:cNvPicPr preferRelativeResize="0"/>
            <p:nvPr/>
          </p:nvPicPr>
          <p:blipFill rotWithShape="1">
            <a:blip r:embed="rId3">
              <a:alphaModFix/>
            </a:blip>
            <a:srcRect l="75082" t="41931" r="14869" b="40865"/>
            <a:stretch/>
          </p:blipFill>
          <p:spPr>
            <a:xfrm>
              <a:off x="6140236" y="3789375"/>
              <a:ext cx="259964" cy="610801"/>
            </a:xfrm>
            <a:prstGeom prst="rect">
              <a:avLst/>
            </a:prstGeom>
            <a:noFill/>
            <a:ln>
              <a:noFill/>
            </a:ln>
          </p:spPr>
        </p:pic>
        <p:pic>
          <p:nvPicPr>
            <p:cNvPr id="1224" name="Google Shape;1224;p82"/>
            <p:cNvPicPr preferRelativeResize="0"/>
            <p:nvPr/>
          </p:nvPicPr>
          <p:blipFill rotWithShape="1">
            <a:blip r:embed="rId3">
              <a:alphaModFix/>
            </a:blip>
            <a:srcRect l="5983" t="44174" r="77031" b="41976"/>
            <a:stretch/>
          </p:blipFill>
          <p:spPr>
            <a:xfrm>
              <a:off x="5700750" y="3908433"/>
              <a:ext cx="439473" cy="491735"/>
            </a:xfrm>
            <a:prstGeom prst="rect">
              <a:avLst/>
            </a:prstGeom>
            <a:noFill/>
            <a:ln>
              <a:noFill/>
            </a:ln>
          </p:spPr>
        </p:pic>
      </p:grpSp>
      <p:sp>
        <p:nvSpPr>
          <p:cNvPr id="1225" name="Google Shape;1225;p82"/>
          <p:cNvSpPr txBox="1"/>
          <p:nvPr/>
        </p:nvSpPr>
        <p:spPr>
          <a:xfrm>
            <a:off x="5347450" y="3604050"/>
            <a:ext cx="3382500" cy="5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Work Sans"/>
                <a:ea typeface="Work Sans"/>
                <a:cs typeface="Work Sans"/>
                <a:sym typeface="Work Sans"/>
              </a:rPr>
              <a:t>Bowl and whisk</a:t>
            </a:r>
            <a:endParaRPr sz="2200">
              <a:solidFill>
                <a:schemeClr val="lt2"/>
              </a:solidFill>
              <a:latin typeface="Work Sans"/>
              <a:ea typeface="Work Sans"/>
              <a:cs typeface="Work Sans"/>
              <a:sym typeface="Work Sans"/>
            </a:endParaRPr>
          </a:p>
        </p:txBody>
      </p:sp>
      <p:sp>
        <p:nvSpPr>
          <p:cNvPr id="1226" name="Google Shape;1226;p82"/>
          <p:cNvSpPr txBox="1"/>
          <p:nvPr/>
        </p:nvSpPr>
        <p:spPr>
          <a:xfrm>
            <a:off x="5111725" y="1797263"/>
            <a:ext cx="3465000" cy="610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2"/>
              </a:buClr>
              <a:buSzPts val="1500"/>
              <a:buFont typeface="Work Sans"/>
              <a:buChar char="★"/>
            </a:pPr>
            <a:r>
              <a:rPr lang="en" sz="1500">
                <a:solidFill>
                  <a:schemeClr val="lt2"/>
                </a:solidFill>
                <a:latin typeface="Work Sans"/>
                <a:ea typeface="Work Sans"/>
                <a:cs typeface="Work Sans"/>
                <a:sym typeface="Work Sans"/>
              </a:rPr>
              <a:t>Generate fondness and sense of attachment</a:t>
            </a:r>
            <a:endParaRPr sz="1500">
              <a:solidFill>
                <a:schemeClr val="lt2"/>
              </a:solidFill>
              <a:latin typeface="Work Sans"/>
              <a:ea typeface="Work Sans"/>
              <a:cs typeface="Work Sans"/>
              <a:sym typeface="Work Sans"/>
            </a:endParaRPr>
          </a:p>
        </p:txBody>
      </p:sp>
      <p:sp>
        <p:nvSpPr>
          <p:cNvPr id="1227" name="Google Shape;1227;p82"/>
          <p:cNvSpPr txBox="1"/>
          <p:nvPr/>
        </p:nvSpPr>
        <p:spPr>
          <a:xfrm>
            <a:off x="5306200" y="3978300"/>
            <a:ext cx="3465000" cy="610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2"/>
              </a:buClr>
              <a:buSzPts val="1500"/>
              <a:buFont typeface="Work Sans"/>
              <a:buChar char="★"/>
            </a:pPr>
            <a:r>
              <a:rPr lang="en" sz="1500">
                <a:solidFill>
                  <a:schemeClr val="lt2"/>
                </a:solidFill>
                <a:latin typeface="Work Sans"/>
                <a:ea typeface="Work Sans"/>
                <a:cs typeface="Work Sans"/>
                <a:sym typeface="Work Sans"/>
              </a:rPr>
              <a:t>Represent the creation of </a:t>
            </a:r>
            <a:r>
              <a:rPr lang="en" sz="1500" b="1">
                <a:solidFill>
                  <a:schemeClr val="lt2"/>
                </a:solidFill>
                <a:latin typeface="Work Sans"/>
                <a:ea typeface="Work Sans"/>
                <a:cs typeface="Work Sans"/>
                <a:sym typeface="Work Sans"/>
              </a:rPr>
              <a:t>BATTER</a:t>
            </a:r>
            <a:endParaRPr sz="1500" b="1">
              <a:solidFill>
                <a:schemeClr val="lt2"/>
              </a:solidFill>
              <a:latin typeface="Work Sans"/>
              <a:ea typeface="Work Sans"/>
              <a:cs typeface="Work Sans"/>
              <a:sym typeface="Work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83"/>
          <p:cNvSpPr txBox="1">
            <a:spLocks noGrp="1"/>
          </p:cNvSpPr>
          <p:nvPr>
            <p:ph type="title"/>
          </p:nvPr>
        </p:nvSpPr>
        <p:spPr>
          <a:xfrm>
            <a:off x="360000" y="191275"/>
            <a:ext cx="842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Sets for Greater Flexibility of Choice</a:t>
            </a:r>
            <a:endParaRPr/>
          </a:p>
        </p:txBody>
      </p:sp>
      <p:pic>
        <p:nvPicPr>
          <p:cNvPr id="1233" name="Google Shape;1233;p83"/>
          <p:cNvPicPr preferRelativeResize="0"/>
          <p:nvPr/>
        </p:nvPicPr>
        <p:blipFill rotWithShape="1">
          <a:blip r:embed="rId3">
            <a:alphaModFix/>
          </a:blip>
          <a:srcRect l="3634" t="1762" r="-1606" b="6452"/>
          <a:stretch/>
        </p:blipFill>
        <p:spPr>
          <a:xfrm>
            <a:off x="797350" y="1094399"/>
            <a:ext cx="3044577" cy="1933027"/>
          </a:xfrm>
          <a:prstGeom prst="rect">
            <a:avLst/>
          </a:prstGeom>
          <a:noFill/>
          <a:ln>
            <a:noFill/>
          </a:ln>
        </p:spPr>
      </p:pic>
      <p:pic>
        <p:nvPicPr>
          <p:cNvPr id="1234" name="Google Shape;1234;p83"/>
          <p:cNvPicPr preferRelativeResize="0"/>
          <p:nvPr/>
        </p:nvPicPr>
        <p:blipFill>
          <a:blip r:embed="rId4">
            <a:alphaModFix/>
          </a:blip>
          <a:stretch>
            <a:fillRect/>
          </a:stretch>
        </p:blipFill>
        <p:spPr>
          <a:xfrm>
            <a:off x="2149100" y="2966600"/>
            <a:ext cx="1886525" cy="1886525"/>
          </a:xfrm>
          <a:prstGeom prst="rect">
            <a:avLst/>
          </a:prstGeom>
          <a:noFill/>
          <a:ln>
            <a:noFill/>
          </a:ln>
        </p:spPr>
      </p:pic>
      <p:sp>
        <p:nvSpPr>
          <p:cNvPr id="1235" name="Google Shape;1235;p83"/>
          <p:cNvSpPr/>
          <p:nvPr/>
        </p:nvSpPr>
        <p:spPr>
          <a:xfrm>
            <a:off x="371100" y="2860748"/>
            <a:ext cx="1665600" cy="1402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3"/>
          <p:cNvSpPr txBox="1"/>
          <p:nvPr/>
        </p:nvSpPr>
        <p:spPr>
          <a:xfrm>
            <a:off x="371100" y="3174300"/>
            <a:ext cx="166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i="1">
                <a:latin typeface="Work Sans"/>
                <a:ea typeface="Work Sans"/>
                <a:cs typeface="Work Sans"/>
                <a:sym typeface="Work Sans"/>
              </a:rPr>
              <a:t>Mini Taster Box</a:t>
            </a:r>
            <a:endParaRPr i="1">
              <a:latin typeface="Work Sans"/>
              <a:ea typeface="Work Sans"/>
              <a:cs typeface="Work Sans"/>
              <a:sym typeface="Work Sans"/>
            </a:endParaRPr>
          </a:p>
        </p:txBody>
      </p:sp>
      <p:sp>
        <p:nvSpPr>
          <p:cNvPr id="1237" name="Google Shape;1237;p83"/>
          <p:cNvSpPr txBox="1"/>
          <p:nvPr/>
        </p:nvSpPr>
        <p:spPr>
          <a:xfrm>
            <a:off x="371100" y="3414550"/>
            <a:ext cx="1665600" cy="51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2"/>
                </a:solidFill>
                <a:latin typeface="Work Sans"/>
                <a:ea typeface="Work Sans"/>
                <a:cs typeface="Work Sans"/>
                <a:sym typeface="Work Sans"/>
              </a:rPr>
              <a:t>8 pieces of chicken</a:t>
            </a:r>
            <a:endParaRPr sz="1100">
              <a:solidFill>
                <a:schemeClr val="lt2"/>
              </a:solidFill>
              <a:latin typeface="Work Sans"/>
              <a:ea typeface="Work Sans"/>
              <a:cs typeface="Work Sans"/>
              <a:sym typeface="Work Sans"/>
            </a:endParaRPr>
          </a:p>
          <a:p>
            <a:pPr marL="0" lvl="0" indent="0" algn="ctr" rtl="0">
              <a:spcBef>
                <a:spcPts val="0"/>
              </a:spcBef>
              <a:spcAft>
                <a:spcPts val="0"/>
              </a:spcAft>
              <a:buNone/>
            </a:pPr>
            <a:r>
              <a:rPr lang="en" sz="1100">
                <a:solidFill>
                  <a:schemeClr val="lt2"/>
                </a:solidFill>
                <a:latin typeface="Work Sans"/>
                <a:ea typeface="Work Sans"/>
                <a:cs typeface="Work Sans"/>
                <a:sym typeface="Work Sans"/>
              </a:rPr>
              <a:t>4 different flavours</a:t>
            </a:r>
            <a:endParaRPr sz="1100">
              <a:solidFill>
                <a:schemeClr val="lt2"/>
              </a:solidFill>
              <a:latin typeface="Work Sans"/>
              <a:ea typeface="Work Sans"/>
              <a:cs typeface="Work Sans"/>
              <a:sym typeface="Work Sans"/>
            </a:endParaRPr>
          </a:p>
        </p:txBody>
      </p:sp>
      <p:pic>
        <p:nvPicPr>
          <p:cNvPr id="1238" name="Google Shape;1238;p83"/>
          <p:cNvPicPr preferRelativeResize="0"/>
          <p:nvPr/>
        </p:nvPicPr>
        <p:blipFill>
          <a:blip r:embed="rId5">
            <a:alphaModFix/>
          </a:blip>
          <a:stretch>
            <a:fillRect/>
          </a:stretch>
        </p:blipFill>
        <p:spPr>
          <a:xfrm>
            <a:off x="4608950" y="2966601"/>
            <a:ext cx="2830469" cy="1886526"/>
          </a:xfrm>
          <a:prstGeom prst="rect">
            <a:avLst/>
          </a:prstGeom>
          <a:noFill/>
          <a:ln>
            <a:noFill/>
          </a:ln>
        </p:spPr>
      </p:pic>
      <p:pic>
        <p:nvPicPr>
          <p:cNvPr id="1239" name="Google Shape;1239;p83"/>
          <p:cNvPicPr preferRelativeResize="0"/>
          <p:nvPr/>
        </p:nvPicPr>
        <p:blipFill rotWithShape="1">
          <a:blip r:embed="rId6">
            <a:alphaModFix/>
          </a:blip>
          <a:srcRect l="8839" t="24162" r="12096" b="33653"/>
          <a:stretch/>
        </p:blipFill>
        <p:spPr>
          <a:xfrm rot="-217995">
            <a:off x="5794141" y="1111142"/>
            <a:ext cx="2912942" cy="2169644"/>
          </a:xfrm>
          <a:prstGeom prst="rect">
            <a:avLst/>
          </a:prstGeom>
          <a:noFill/>
          <a:ln>
            <a:noFill/>
          </a:ln>
        </p:spPr>
      </p:pic>
      <p:sp>
        <p:nvSpPr>
          <p:cNvPr id="1240" name="Google Shape;1240;p83"/>
          <p:cNvSpPr/>
          <p:nvPr/>
        </p:nvSpPr>
        <p:spPr>
          <a:xfrm>
            <a:off x="4252800" y="1388498"/>
            <a:ext cx="1665600" cy="1402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3"/>
          <p:cNvSpPr txBox="1"/>
          <p:nvPr/>
        </p:nvSpPr>
        <p:spPr>
          <a:xfrm>
            <a:off x="4252800" y="1473450"/>
            <a:ext cx="166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i="1">
                <a:latin typeface="Work Sans"/>
                <a:ea typeface="Work Sans"/>
                <a:cs typeface="Work Sans"/>
                <a:sym typeface="Work Sans"/>
              </a:rPr>
              <a:t>BYOB of 1</a:t>
            </a:r>
            <a:endParaRPr i="1">
              <a:latin typeface="Work Sans"/>
              <a:ea typeface="Work Sans"/>
              <a:cs typeface="Work Sans"/>
              <a:sym typeface="Work Sans"/>
            </a:endParaRPr>
          </a:p>
        </p:txBody>
      </p:sp>
      <p:sp>
        <p:nvSpPr>
          <p:cNvPr id="1242" name="Google Shape;1242;p83"/>
          <p:cNvSpPr txBox="1"/>
          <p:nvPr/>
        </p:nvSpPr>
        <p:spPr>
          <a:xfrm>
            <a:off x="4252800" y="1748753"/>
            <a:ext cx="1665600" cy="62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2"/>
                </a:solidFill>
                <a:latin typeface="Work Sans"/>
                <a:ea typeface="Work Sans"/>
                <a:cs typeface="Work Sans"/>
                <a:sym typeface="Work Sans"/>
              </a:rPr>
              <a:t>8 pieces of chicken</a:t>
            </a:r>
            <a:endParaRPr sz="1100">
              <a:solidFill>
                <a:schemeClr val="lt2"/>
              </a:solidFill>
              <a:latin typeface="Work Sans"/>
              <a:ea typeface="Work Sans"/>
              <a:cs typeface="Work Sans"/>
              <a:sym typeface="Work Sans"/>
            </a:endParaRPr>
          </a:p>
          <a:p>
            <a:pPr marL="0" lvl="0" indent="0" algn="ctr" rtl="0">
              <a:spcBef>
                <a:spcPts val="0"/>
              </a:spcBef>
              <a:spcAft>
                <a:spcPts val="0"/>
              </a:spcAft>
              <a:buNone/>
            </a:pPr>
            <a:r>
              <a:rPr lang="en" sz="1100">
                <a:solidFill>
                  <a:schemeClr val="lt2"/>
                </a:solidFill>
                <a:latin typeface="Work Sans"/>
                <a:ea typeface="Work Sans"/>
                <a:cs typeface="Work Sans"/>
                <a:sym typeface="Work Sans"/>
              </a:rPr>
              <a:t>1 flavour</a:t>
            </a:r>
            <a:endParaRPr sz="1100">
              <a:solidFill>
                <a:schemeClr val="lt2"/>
              </a:solidFill>
              <a:latin typeface="Work Sans"/>
              <a:ea typeface="Work Sans"/>
              <a:cs typeface="Work Sans"/>
              <a:sym typeface="Work Sans"/>
            </a:endParaRPr>
          </a:p>
          <a:p>
            <a:pPr marL="0" lvl="0" indent="0" algn="ctr" rtl="0">
              <a:spcBef>
                <a:spcPts val="0"/>
              </a:spcBef>
              <a:spcAft>
                <a:spcPts val="0"/>
              </a:spcAft>
              <a:buNone/>
            </a:pPr>
            <a:r>
              <a:rPr lang="en" sz="1100">
                <a:solidFill>
                  <a:schemeClr val="lt2"/>
                </a:solidFill>
                <a:latin typeface="Work Sans"/>
                <a:ea typeface="Work Sans"/>
                <a:cs typeface="Work Sans"/>
                <a:sym typeface="Work Sans"/>
              </a:rPr>
              <a:t>1 side</a:t>
            </a:r>
            <a:endParaRPr sz="1100">
              <a:solidFill>
                <a:schemeClr val="lt2"/>
              </a:solidFill>
              <a:latin typeface="Work Sans"/>
              <a:ea typeface="Work Sans"/>
              <a:cs typeface="Work Sans"/>
              <a:sym typeface="Work Sans"/>
            </a:endParaRPr>
          </a:p>
        </p:txBody>
      </p:sp>
      <p:sp>
        <p:nvSpPr>
          <p:cNvPr id="1243" name="Google Shape;1243;p83"/>
          <p:cNvSpPr txBox="1"/>
          <p:nvPr/>
        </p:nvSpPr>
        <p:spPr>
          <a:xfrm rot="-1189">
            <a:off x="4218167" y="2293057"/>
            <a:ext cx="1734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i="1">
                <a:solidFill>
                  <a:schemeClr val="accent2"/>
                </a:solidFill>
                <a:latin typeface="Helvetica Neue"/>
                <a:ea typeface="Helvetica Neue"/>
                <a:cs typeface="Helvetica Neue"/>
                <a:sym typeface="Helvetica Neue"/>
              </a:rPr>
              <a:t>From S$10</a:t>
            </a:r>
            <a:endParaRPr sz="1500" b="1" i="1">
              <a:solidFill>
                <a:schemeClr val="accent2"/>
              </a:solidFill>
              <a:latin typeface="Helvetica Neue"/>
              <a:ea typeface="Helvetica Neue"/>
              <a:cs typeface="Helvetica Neue"/>
              <a:sym typeface="Helvetica Neue"/>
            </a:endParaRPr>
          </a:p>
        </p:txBody>
      </p:sp>
      <p:sp>
        <p:nvSpPr>
          <p:cNvPr id="1244" name="Google Shape;1244;p83"/>
          <p:cNvSpPr txBox="1"/>
          <p:nvPr/>
        </p:nvSpPr>
        <p:spPr>
          <a:xfrm rot="-1189">
            <a:off x="336467" y="3803932"/>
            <a:ext cx="1734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i="1">
                <a:solidFill>
                  <a:schemeClr val="accent2"/>
                </a:solidFill>
                <a:latin typeface="Helvetica Neue"/>
                <a:ea typeface="Helvetica Neue"/>
                <a:cs typeface="Helvetica Neue"/>
                <a:sym typeface="Helvetica Neue"/>
              </a:rPr>
              <a:t>S$8</a:t>
            </a:r>
            <a:endParaRPr sz="1500" b="1" i="1">
              <a:solidFill>
                <a:schemeClr val="accent2"/>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8"/>
        <p:cNvGrpSpPr/>
        <p:nvPr/>
      </p:nvGrpSpPr>
      <p:grpSpPr>
        <a:xfrm>
          <a:off x="0" y="0"/>
          <a:ext cx="0" cy="0"/>
          <a:chOff x="0" y="0"/>
          <a:chExt cx="0" cy="0"/>
        </a:xfrm>
      </p:grpSpPr>
      <p:sp>
        <p:nvSpPr>
          <p:cNvPr id="1249" name="Google Shape;1249;p84"/>
          <p:cNvSpPr/>
          <p:nvPr/>
        </p:nvSpPr>
        <p:spPr>
          <a:xfrm rot="-8242155">
            <a:off x="5697657" y="4725748"/>
            <a:ext cx="333545" cy="188970"/>
          </a:xfrm>
          <a:prstGeom prst="triangle">
            <a:avLst>
              <a:gd name="adj" fmla="val 5390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4"/>
          <p:cNvSpPr/>
          <p:nvPr/>
        </p:nvSpPr>
        <p:spPr>
          <a:xfrm rot="4527822">
            <a:off x="8761530" y="1695089"/>
            <a:ext cx="333475" cy="189114"/>
          </a:xfrm>
          <a:prstGeom prst="triangle">
            <a:avLst>
              <a:gd name="adj" fmla="val 5390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4"/>
          <p:cNvSpPr/>
          <p:nvPr/>
        </p:nvSpPr>
        <p:spPr>
          <a:xfrm rot="-2160279">
            <a:off x="4181787" y="809734"/>
            <a:ext cx="333758" cy="189200"/>
          </a:xfrm>
          <a:prstGeom prst="triangle">
            <a:avLst>
              <a:gd name="adj" fmla="val 5390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4"/>
          <p:cNvSpPr/>
          <p:nvPr/>
        </p:nvSpPr>
        <p:spPr>
          <a:xfrm rot="-5984003">
            <a:off x="2180293" y="4052651"/>
            <a:ext cx="333602" cy="189045"/>
          </a:xfrm>
          <a:prstGeom prst="triangle">
            <a:avLst>
              <a:gd name="adj" fmla="val 5390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4"/>
          <p:cNvSpPr/>
          <p:nvPr/>
        </p:nvSpPr>
        <p:spPr>
          <a:xfrm rot="219630">
            <a:off x="3950826" y="3165792"/>
            <a:ext cx="3261053" cy="1580917"/>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4"/>
          <p:cNvSpPr/>
          <p:nvPr/>
        </p:nvSpPr>
        <p:spPr>
          <a:xfrm rot="219592">
            <a:off x="5652140" y="1067260"/>
            <a:ext cx="2913843" cy="1668683"/>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4"/>
          <p:cNvSpPr/>
          <p:nvPr/>
        </p:nvSpPr>
        <p:spPr>
          <a:xfrm rot="219515">
            <a:off x="2665576" y="898214"/>
            <a:ext cx="2581060" cy="1478105"/>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4"/>
          <p:cNvSpPr/>
          <p:nvPr/>
        </p:nvSpPr>
        <p:spPr>
          <a:xfrm rot="4007612">
            <a:off x="1679853" y="2536298"/>
            <a:ext cx="2580920" cy="1477946"/>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4"/>
          <p:cNvSpPr/>
          <p:nvPr/>
        </p:nvSpPr>
        <p:spPr>
          <a:xfrm>
            <a:off x="2383050" y="3063324"/>
            <a:ext cx="2048700" cy="19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4"/>
          <p:cNvSpPr txBox="1">
            <a:spLocks noGrp="1"/>
          </p:cNvSpPr>
          <p:nvPr>
            <p:ph type="title" idx="4294967295"/>
          </p:nvPr>
        </p:nvSpPr>
        <p:spPr>
          <a:xfrm>
            <a:off x="720000" y="2"/>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Next Destination: Thailand</a:t>
            </a:r>
            <a:endParaRPr sz="2600"/>
          </a:p>
        </p:txBody>
      </p:sp>
      <p:pic>
        <p:nvPicPr>
          <p:cNvPr id="1259" name="Google Shape;1259;p84"/>
          <p:cNvPicPr preferRelativeResize="0"/>
          <p:nvPr/>
        </p:nvPicPr>
        <p:blipFill rotWithShape="1">
          <a:blip r:embed="rId3">
            <a:alphaModFix/>
          </a:blip>
          <a:srcRect t="17058" b="15355"/>
          <a:stretch/>
        </p:blipFill>
        <p:spPr>
          <a:xfrm rot="-846964">
            <a:off x="2449750" y="2986900"/>
            <a:ext cx="1599386" cy="1478053"/>
          </a:xfrm>
          <a:prstGeom prst="rect">
            <a:avLst/>
          </a:prstGeom>
          <a:noFill/>
          <a:ln>
            <a:noFill/>
          </a:ln>
        </p:spPr>
      </p:pic>
      <p:pic>
        <p:nvPicPr>
          <p:cNvPr id="1260" name="Google Shape;1260;p84"/>
          <p:cNvPicPr preferRelativeResize="0"/>
          <p:nvPr/>
        </p:nvPicPr>
        <p:blipFill rotWithShape="1">
          <a:blip r:embed="rId4">
            <a:alphaModFix/>
          </a:blip>
          <a:srcRect r="5338" b="37752"/>
          <a:stretch/>
        </p:blipFill>
        <p:spPr>
          <a:xfrm rot="-262133">
            <a:off x="5900" y="186026"/>
            <a:ext cx="3448474" cy="3207251"/>
          </a:xfrm>
          <a:prstGeom prst="rect">
            <a:avLst/>
          </a:prstGeom>
          <a:noFill/>
          <a:ln>
            <a:noFill/>
          </a:ln>
          <a:effectLst>
            <a:outerShdw blurRad="57150" dist="19050" dir="5400000" algn="bl" rotWithShape="0">
              <a:srgbClr val="000000">
                <a:alpha val="50000"/>
              </a:srgbClr>
            </a:outerShdw>
          </a:effectLst>
        </p:spPr>
      </p:pic>
      <p:sp>
        <p:nvSpPr>
          <p:cNvPr id="1261" name="Google Shape;1261;p84"/>
          <p:cNvSpPr/>
          <p:nvPr/>
        </p:nvSpPr>
        <p:spPr>
          <a:xfrm>
            <a:off x="3903750" y="812862"/>
            <a:ext cx="2048700" cy="19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4"/>
          <p:cNvSpPr/>
          <p:nvPr/>
        </p:nvSpPr>
        <p:spPr>
          <a:xfrm>
            <a:off x="5574438" y="3063299"/>
            <a:ext cx="2048700" cy="19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4"/>
          <p:cNvSpPr/>
          <p:nvPr/>
        </p:nvSpPr>
        <p:spPr>
          <a:xfrm>
            <a:off x="6828325" y="924799"/>
            <a:ext cx="2048700" cy="19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4" name="Google Shape;1264;p84"/>
          <p:cNvPicPr preferRelativeResize="0"/>
          <p:nvPr/>
        </p:nvPicPr>
        <p:blipFill rotWithShape="1">
          <a:blip r:embed="rId5">
            <a:alphaModFix/>
          </a:blip>
          <a:srcRect l="10488" t="20446" r="9811" b="33751"/>
          <a:stretch/>
        </p:blipFill>
        <p:spPr>
          <a:xfrm>
            <a:off x="3959374" y="898248"/>
            <a:ext cx="1836498" cy="1478052"/>
          </a:xfrm>
          <a:prstGeom prst="rect">
            <a:avLst/>
          </a:prstGeom>
          <a:noFill/>
          <a:ln>
            <a:noFill/>
          </a:ln>
        </p:spPr>
      </p:pic>
      <p:pic>
        <p:nvPicPr>
          <p:cNvPr id="1265" name="Google Shape;1265;p84"/>
          <p:cNvPicPr preferRelativeResize="0"/>
          <p:nvPr/>
        </p:nvPicPr>
        <p:blipFill rotWithShape="1">
          <a:blip r:embed="rId6">
            <a:alphaModFix/>
          </a:blip>
          <a:srcRect l="12839" t="39188" r="25283" b="24609"/>
          <a:stretch/>
        </p:blipFill>
        <p:spPr>
          <a:xfrm>
            <a:off x="5452584" y="3438663"/>
            <a:ext cx="1375741" cy="1202877"/>
          </a:xfrm>
          <a:prstGeom prst="rect">
            <a:avLst/>
          </a:prstGeom>
          <a:noFill/>
          <a:ln>
            <a:noFill/>
          </a:ln>
        </p:spPr>
      </p:pic>
      <p:pic>
        <p:nvPicPr>
          <p:cNvPr id="1266" name="Google Shape;1266;p84"/>
          <p:cNvPicPr preferRelativeResize="0"/>
          <p:nvPr/>
        </p:nvPicPr>
        <p:blipFill rotWithShape="1">
          <a:blip r:embed="rId6">
            <a:alphaModFix/>
          </a:blip>
          <a:srcRect l="35387" t="6991" r="16569" b="58771"/>
          <a:stretch/>
        </p:blipFill>
        <p:spPr>
          <a:xfrm>
            <a:off x="6296942" y="2847423"/>
            <a:ext cx="1246775" cy="1202872"/>
          </a:xfrm>
          <a:prstGeom prst="rect">
            <a:avLst/>
          </a:prstGeom>
          <a:noFill/>
          <a:ln>
            <a:noFill/>
          </a:ln>
        </p:spPr>
      </p:pic>
      <p:pic>
        <p:nvPicPr>
          <p:cNvPr id="1267" name="Google Shape;1267;p84"/>
          <p:cNvPicPr preferRelativeResize="0"/>
          <p:nvPr/>
        </p:nvPicPr>
        <p:blipFill rotWithShape="1">
          <a:blip r:embed="rId7">
            <a:alphaModFix/>
          </a:blip>
          <a:srcRect t="6596" b="38890"/>
          <a:stretch/>
        </p:blipFill>
        <p:spPr>
          <a:xfrm rot="-372220">
            <a:off x="6862806" y="991859"/>
            <a:ext cx="1807236" cy="1379707"/>
          </a:xfrm>
          <a:prstGeom prst="rect">
            <a:avLst/>
          </a:prstGeom>
          <a:noFill/>
          <a:ln>
            <a:noFill/>
          </a:ln>
        </p:spPr>
      </p:pic>
      <p:sp>
        <p:nvSpPr>
          <p:cNvPr id="1268" name="Google Shape;1268;p84"/>
          <p:cNvSpPr txBox="1"/>
          <p:nvPr/>
        </p:nvSpPr>
        <p:spPr>
          <a:xfrm rot="-331028">
            <a:off x="4118307" y="2162663"/>
            <a:ext cx="1803555" cy="49245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i="1">
                <a:latin typeface="Helvetica Neue"/>
                <a:ea typeface="Helvetica Neue"/>
                <a:cs typeface="Helvetica Neue"/>
                <a:sym typeface="Helvetica Neue"/>
              </a:rPr>
              <a:t>Mango Glazed Chicken with Thai Crepes</a:t>
            </a:r>
            <a:endParaRPr sz="1000" b="1" i="1">
              <a:latin typeface="Helvetica Neue"/>
              <a:ea typeface="Helvetica Neue"/>
              <a:cs typeface="Helvetica Neue"/>
              <a:sym typeface="Helvetica Neue"/>
            </a:endParaRPr>
          </a:p>
        </p:txBody>
      </p:sp>
      <p:sp>
        <p:nvSpPr>
          <p:cNvPr id="1269" name="Google Shape;1269;p84"/>
          <p:cNvSpPr txBox="1"/>
          <p:nvPr/>
        </p:nvSpPr>
        <p:spPr>
          <a:xfrm rot="-331003">
            <a:off x="7135746" y="2154068"/>
            <a:ext cx="1632059" cy="64646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i="1">
                <a:latin typeface="Helvetica Neue"/>
                <a:ea typeface="Helvetica Neue"/>
                <a:cs typeface="Helvetica Neue"/>
                <a:sym typeface="Helvetica Neue"/>
              </a:rPr>
              <a:t>Spicy Tom Yum Chicken with Pineapple Fried Rice</a:t>
            </a:r>
            <a:endParaRPr sz="1000" b="1" i="1">
              <a:latin typeface="Helvetica Neue"/>
              <a:ea typeface="Helvetica Neue"/>
              <a:cs typeface="Helvetica Neue"/>
              <a:sym typeface="Helvetica Neue"/>
            </a:endParaRPr>
          </a:p>
        </p:txBody>
      </p:sp>
      <p:sp>
        <p:nvSpPr>
          <p:cNvPr id="1270" name="Google Shape;1270;p84"/>
          <p:cNvSpPr txBox="1"/>
          <p:nvPr/>
        </p:nvSpPr>
        <p:spPr>
          <a:xfrm rot="-331281">
            <a:off x="2816362" y="4303211"/>
            <a:ext cx="1428025" cy="64646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i="1">
                <a:latin typeface="Helvetica Neue"/>
                <a:ea typeface="Helvetica Neue"/>
                <a:cs typeface="Helvetica Neue"/>
                <a:sym typeface="Helvetica Neue"/>
              </a:rPr>
              <a:t>Creamy Green Curry Chicken with Papaya Salad</a:t>
            </a:r>
            <a:endParaRPr sz="1000" b="1" i="1">
              <a:latin typeface="Helvetica Neue"/>
              <a:ea typeface="Helvetica Neue"/>
              <a:cs typeface="Helvetica Neue"/>
              <a:sym typeface="Helvetica Neue"/>
            </a:endParaRPr>
          </a:p>
        </p:txBody>
      </p:sp>
      <p:sp>
        <p:nvSpPr>
          <p:cNvPr id="1271" name="Google Shape;1271;p84"/>
          <p:cNvSpPr txBox="1"/>
          <p:nvPr/>
        </p:nvSpPr>
        <p:spPr>
          <a:xfrm rot="-331281">
            <a:off x="5961462" y="4380212"/>
            <a:ext cx="1428025" cy="49245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i="1">
                <a:latin typeface="Helvetica Neue"/>
                <a:ea typeface="Helvetica Neue"/>
                <a:cs typeface="Helvetica Neue"/>
                <a:sym typeface="Helvetica Neue"/>
              </a:rPr>
              <a:t>Savoury Thai Fish Cakes with Pad Thai</a:t>
            </a:r>
            <a:endParaRPr sz="1000" b="1" i="1">
              <a:latin typeface="Helvetica Neue"/>
              <a:ea typeface="Helvetica Neue"/>
              <a:cs typeface="Helvetica Neue"/>
              <a:sym typeface="Helvetica Neue"/>
            </a:endParaRPr>
          </a:p>
        </p:txBody>
      </p:sp>
      <p:sp>
        <p:nvSpPr>
          <p:cNvPr id="1272" name="Google Shape;1272;p84"/>
          <p:cNvSpPr txBox="1"/>
          <p:nvPr/>
        </p:nvSpPr>
        <p:spPr>
          <a:xfrm rot="-331633">
            <a:off x="6477167" y="3823946"/>
            <a:ext cx="1734866" cy="6464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i="1">
                <a:solidFill>
                  <a:schemeClr val="accent2"/>
                </a:solidFill>
                <a:latin typeface="Helvetica Neue"/>
                <a:ea typeface="Helvetica Neue"/>
                <a:cs typeface="Helvetica Neue"/>
                <a:sym typeface="Helvetica Neue"/>
              </a:rPr>
              <a:t>LIMITED</a:t>
            </a:r>
            <a:endParaRPr sz="1500" b="1" i="1">
              <a:solidFill>
                <a:schemeClr val="accent2"/>
              </a:solidFill>
              <a:latin typeface="Helvetica Neue"/>
              <a:ea typeface="Helvetica Neue"/>
              <a:cs typeface="Helvetica Neue"/>
              <a:sym typeface="Helvetica Neue"/>
            </a:endParaRPr>
          </a:p>
          <a:p>
            <a:pPr marL="0" lvl="0" indent="0" algn="ctr" rtl="0">
              <a:spcBef>
                <a:spcPts val="0"/>
              </a:spcBef>
              <a:spcAft>
                <a:spcPts val="0"/>
              </a:spcAft>
              <a:buNone/>
            </a:pPr>
            <a:r>
              <a:rPr lang="en" sz="1500" b="1" i="1">
                <a:solidFill>
                  <a:schemeClr val="accent2"/>
                </a:solidFill>
                <a:latin typeface="Helvetica Neue"/>
                <a:ea typeface="Helvetica Neue"/>
                <a:cs typeface="Helvetica Neue"/>
                <a:sym typeface="Helvetica Neue"/>
              </a:rPr>
              <a:t>EDITION!</a:t>
            </a:r>
            <a:endParaRPr sz="1500" b="1" i="1">
              <a:solidFill>
                <a:schemeClr val="accent2"/>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85"/>
          <p:cNvSpPr txBox="1">
            <a:spLocks noGrp="1"/>
          </p:cNvSpPr>
          <p:nvPr>
            <p:ph type="title" idx="4294967295"/>
          </p:nvPr>
        </p:nvSpPr>
        <p:spPr>
          <a:xfrm>
            <a:off x="720000" y="221677"/>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Distribution Points</a:t>
            </a:r>
            <a:endParaRPr/>
          </a:p>
        </p:txBody>
      </p:sp>
      <p:sp>
        <p:nvSpPr>
          <p:cNvPr id="1278" name="Google Shape;1278;p85"/>
          <p:cNvSpPr/>
          <p:nvPr/>
        </p:nvSpPr>
        <p:spPr>
          <a:xfrm>
            <a:off x="365050" y="1113575"/>
            <a:ext cx="2740500" cy="1388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Tertiary Students</a:t>
            </a:r>
            <a:endParaRPr b="1"/>
          </a:p>
          <a:p>
            <a:pPr marL="0" lvl="0" indent="0" algn="ctr" rtl="0">
              <a:spcBef>
                <a:spcPts val="1000"/>
              </a:spcBef>
              <a:spcAft>
                <a:spcPts val="0"/>
              </a:spcAft>
              <a:buNone/>
            </a:pPr>
            <a:r>
              <a:rPr lang="en"/>
              <a:t>Clementi, Boon Lay, City Hall</a:t>
            </a:r>
            <a:endParaRPr/>
          </a:p>
        </p:txBody>
      </p:sp>
      <p:sp>
        <p:nvSpPr>
          <p:cNvPr id="1279" name="Google Shape;1279;p85"/>
          <p:cNvSpPr/>
          <p:nvPr/>
        </p:nvSpPr>
        <p:spPr>
          <a:xfrm>
            <a:off x="3201750" y="1113575"/>
            <a:ext cx="2740500" cy="1388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Young Working Adults</a:t>
            </a:r>
            <a:endParaRPr b="1"/>
          </a:p>
          <a:p>
            <a:pPr marL="0" lvl="0" indent="0" algn="ctr" rtl="0">
              <a:spcBef>
                <a:spcPts val="1000"/>
              </a:spcBef>
              <a:spcAft>
                <a:spcPts val="0"/>
              </a:spcAft>
              <a:buNone/>
            </a:pPr>
            <a:r>
              <a:rPr lang="en"/>
              <a:t>CBD, Queenstown, Geylang, Bukit Merah, Tampines</a:t>
            </a:r>
            <a:endParaRPr/>
          </a:p>
        </p:txBody>
      </p:sp>
      <p:sp>
        <p:nvSpPr>
          <p:cNvPr id="1280" name="Google Shape;1280;p85"/>
          <p:cNvSpPr/>
          <p:nvPr/>
        </p:nvSpPr>
        <p:spPr>
          <a:xfrm>
            <a:off x="6038450" y="1113575"/>
            <a:ext cx="2740500" cy="1388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Survey Results</a:t>
            </a:r>
            <a:endParaRPr b="1"/>
          </a:p>
          <a:p>
            <a:pPr marL="0" lvl="0" indent="0" algn="ctr" rtl="0">
              <a:spcBef>
                <a:spcPts val="1000"/>
              </a:spcBef>
              <a:spcAft>
                <a:spcPts val="0"/>
              </a:spcAft>
              <a:buNone/>
            </a:pPr>
            <a:r>
              <a:rPr lang="en"/>
              <a:t>Jurong Point, Tampines Mall, Jewel, Nex, Plaza Singapura</a:t>
            </a:r>
            <a:endParaRPr/>
          </a:p>
        </p:txBody>
      </p:sp>
      <p:sp>
        <p:nvSpPr>
          <p:cNvPr id="1281" name="Google Shape;1281;p85"/>
          <p:cNvSpPr/>
          <p:nvPr/>
        </p:nvSpPr>
        <p:spPr>
          <a:xfrm>
            <a:off x="364950" y="3018125"/>
            <a:ext cx="8414100" cy="1829700"/>
          </a:xfrm>
          <a:prstGeom prst="rect">
            <a:avLst/>
          </a:prstGeom>
          <a:solidFill>
            <a:srgbClr val="00C3B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1000"/>
              </a:spcBef>
              <a:spcAft>
                <a:spcPts val="0"/>
              </a:spcAft>
              <a:buNone/>
            </a:pPr>
            <a:r>
              <a:rPr lang="en" sz="1600" b="1" u="sng"/>
              <a:t>Distribution Points</a:t>
            </a:r>
            <a:endParaRPr sz="1600" b="1" u="sng"/>
          </a:p>
          <a:p>
            <a:pPr marL="0" lvl="0" indent="0" algn="ctr" rtl="0">
              <a:spcBef>
                <a:spcPts val="1000"/>
              </a:spcBef>
              <a:spcAft>
                <a:spcPts val="0"/>
              </a:spcAft>
              <a:buNone/>
            </a:pPr>
            <a:r>
              <a:rPr lang="en" sz="1600"/>
              <a:t>Jurong Point</a:t>
            </a:r>
            <a:endParaRPr sz="1600"/>
          </a:p>
          <a:p>
            <a:pPr marL="0" lvl="0" indent="0" algn="ctr" rtl="0">
              <a:spcBef>
                <a:spcPts val="0"/>
              </a:spcBef>
              <a:spcAft>
                <a:spcPts val="0"/>
              </a:spcAft>
              <a:buNone/>
            </a:pPr>
            <a:r>
              <a:rPr lang="en" sz="1600"/>
              <a:t>Tampines Mall</a:t>
            </a:r>
            <a:endParaRPr sz="1600"/>
          </a:p>
          <a:p>
            <a:pPr marL="0" lvl="0" indent="0" algn="ctr" rtl="0">
              <a:spcBef>
                <a:spcPts val="0"/>
              </a:spcBef>
              <a:spcAft>
                <a:spcPts val="0"/>
              </a:spcAft>
              <a:buNone/>
            </a:pPr>
            <a:r>
              <a:rPr lang="en" sz="1600"/>
              <a:t>Plaza Singapura</a:t>
            </a:r>
            <a:endParaRPr sz="1600"/>
          </a:p>
          <a:p>
            <a:pPr marL="0" lvl="0" indent="0" algn="ctr" rtl="0">
              <a:spcBef>
                <a:spcPts val="0"/>
              </a:spcBef>
              <a:spcAft>
                <a:spcPts val="0"/>
              </a:spcAft>
              <a:buNone/>
            </a:pPr>
            <a:r>
              <a:rPr lang="en" sz="1600"/>
              <a:t>Jewel Changi Airport</a:t>
            </a:r>
            <a:endParaRPr sz="1600"/>
          </a:p>
          <a:p>
            <a:pPr marL="0" lvl="0" indent="0" algn="ctr" rtl="0">
              <a:spcBef>
                <a:spcPts val="0"/>
              </a:spcBef>
              <a:spcAft>
                <a:spcPts val="0"/>
              </a:spcAft>
              <a:buNone/>
            </a:pPr>
            <a:r>
              <a:rPr lang="en" sz="1600"/>
              <a:t>Causeway Point</a:t>
            </a:r>
            <a:endParaRPr sz="1600"/>
          </a:p>
          <a:p>
            <a:pPr marL="0" lvl="0" indent="0" algn="ctr" rtl="0">
              <a:spcBef>
                <a:spcPts val="0"/>
              </a:spcBef>
              <a:spcAft>
                <a:spcPts val="0"/>
              </a:spcAft>
              <a:buNone/>
            </a:pPr>
            <a:endParaRPr sz="1800" b="1"/>
          </a:p>
        </p:txBody>
      </p:sp>
      <p:sp>
        <p:nvSpPr>
          <p:cNvPr id="1282" name="Google Shape;1282;p85"/>
          <p:cNvSpPr/>
          <p:nvPr/>
        </p:nvSpPr>
        <p:spPr>
          <a:xfrm>
            <a:off x="4381500" y="2502125"/>
            <a:ext cx="381000" cy="516000"/>
          </a:xfrm>
          <a:prstGeom prst="down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3" name="Google Shape;1283;p85"/>
          <p:cNvCxnSpPr>
            <a:stCxn id="1278" idx="3"/>
            <a:endCxn id="1279" idx="1"/>
          </p:cNvCxnSpPr>
          <p:nvPr/>
        </p:nvCxnSpPr>
        <p:spPr>
          <a:xfrm>
            <a:off x="3105550" y="1807775"/>
            <a:ext cx="96300" cy="600"/>
          </a:xfrm>
          <a:prstGeom prst="bentConnector3">
            <a:avLst>
              <a:gd name="adj1" fmla="val 49948"/>
            </a:avLst>
          </a:prstGeom>
          <a:noFill/>
          <a:ln w="19050" cap="flat" cmpd="sng">
            <a:solidFill>
              <a:schemeClr val="dk1"/>
            </a:solidFill>
            <a:prstDash val="solid"/>
            <a:round/>
            <a:headEnd type="none" w="med" len="med"/>
            <a:tailEnd type="none" w="med" len="med"/>
          </a:ln>
        </p:spPr>
      </p:cxnSp>
      <p:cxnSp>
        <p:nvCxnSpPr>
          <p:cNvPr id="1284" name="Google Shape;1284;p85"/>
          <p:cNvCxnSpPr>
            <a:stCxn id="1279" idx="3"/>
            <a:endCxn id="1280" idx="1"/>
          </p:cNvCxnSpPr>
          <p:nvPr/>
        </p:nvCxnSpPr>
        <p:spPr>
          <a:xfrm>
            <a:off x="5942250" y="1807775"/>
            <a:ext cx="96300" cy="600"/>
          </a:xfrm>
          <a:prstGeom prst="bentConnector3">
            <a:avLst>
              <a:gd name="adj1" fmla="val 49948"/>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86"/>
          <p:cNvSpPr txBox="1">
            <a:spLocks noGrp="1"/>
          </p:cNvSpPr>
          <p:nvPr>
            <p:ph type="title" idx="15"/>
          </p:nvPr>
        </p:nvSpPr>
        <p:spPr>
          <a:xfrm>
            <a:off x="720000" y="83952"/>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The Gastronomical Experience</a:t>
            </a:r>
            <a:endParaRPr sz="2600"/>
          </a:p>
        </p:txBody>
      </p:sp>
      <p:pic>
        <p:nvPicPr>
          <p:cNvPr id="1290" name="Google Shape;1290;p86"/>
          <p:cNvPicPr preferRelativeResize="0"/>
          <p:nvPr/>
        </p:nvPicPr>
        <p:blipFill rotWithShape="1">
          <a:blip r:embed="rId3">
            <a:alphaModFix/>
          </a:blip>
          <a:srcRect t="7684" b="7684"/>
          <a:stretch/>
        </p:blipFill>
        <p:spPr>
          <a:xfrm>
            <a:off x="309100" y="695113"/>
            <a:ext cx="1412400" cy="1460100"/>
          </a:xfrm>
          <a:prstGeom prst="ellipse">
            <a:avLst/>
          </a:prstGeom>
          <a:noFill/>
          <a:ln>
            <a:noFill/>
          </a:ln>
          <a:effectLst>
            <a:outerShdw blurRad="57150" dist="19050" dir="5400000" algn="bl" rotWithShape="0">
              <a:srgbClr val="000000">
                <a:alpha val="50000"/>
              </a:srgbClr>
            </a:outerShdw>
          </a:effectLst>
        </p:spPr>
      </p:pic>
      <p:pic>
        <p:nvPicPr>
          <p:cNvPr id="1291" name="Google Shape;1291;p86"/>
          <p:cNvPicPr preferRelativeResize="0"/>
          <p:nvPr/>
        </p:nvPicPr>
        <p:blipFill rotWithShape="1">
          <a:blip r:embed="rId4">
            <a:alphaModFix/>
          </a:blip>
          <a:srcRect l="57508" r="5077" b="10434"/>
          <a:stretch/>
        </p:blipFill>
        <p:spPr>
          <a:xfrm>
            <a:off x="2484788" y="695100"/>
            <a:ext cx="1412400" cy="1460100"/>
          </a:xfrm>
          <a:prstGeom prst="ellipse">
            <a:avLst/>
          </a:prstGeom>
          <a:noFill/>
          <a:ln>
            <a:noFill/>
          </a:ln>
        </p:spPr>
      </p:pic>
      <p:sp>
        <p:nvSpPr>
          <p:cNvPr id="1292" name="Google Shape;1292;p86"/>
          <p:cNvSpPr txBox="1"/>
          <p:nvPr/>
        </p:nvSpPr>
        <p:spPr>
          <a:xfrm>
            <a:off x="257500" y="2250338"/>
            <a:ext cx="1515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Emcee</a:t>
            </a:r>
            <a:endParaRPr b="1">
              <a:latin typeface="Work Sans"/>
              <a:ea typeface="Work Sans"/>
              <a:cs typeface="Work Sans"/>
              <a:sym typeface="Work Sans"/>
            </a:endParaRPr>
          </a:p>
          <a:p>
            <a:pPr marL="0" lvl="0" indent="0" algn="ctr" rtl="0">
              <a:spcBef>
                <a:spcPts val="0"/>
              </a:spcBef>
              <a:spcAft>
                <a:spcPts val="0"/>
              </a:spcAft>
              <a:buNone/>
            </a:pPr>
            <a:r>
              <a:rPr lang="en" b="1">
                <a:latin typeface="Work Sans"/>
                <a:ea typeface="Work Sans"/>
                <a:cs typeface="Work Sans"/>
                <a:sym typeface="Work Sans"/>
              </a:rPr>
              <a:t>(Glenn Yong)</a:t>
            </a:r>
            <a:endParaRPr b="1">
              <a:latin typeface="Work Sans"/>
              <a:ea typeface="Work Sans"/>
              <a:cs typeface="Work Sans"/>
              <a:sym typeface="Work Sans"/>
            </a:endParaRPr>
          </a:p>
        </p:txBody>
      </p:sp>
      <p:sp>
        <p:nvSpPr>
          <p:cNvPr id="1293" name="Google Shape;1293;p86"/>
          <p:cNvSpPr txBox="1"/>
          <p:nvPr/>
        </p:nvSpPr>
        <p:spPr>
          <a:xfrm>
            <a:off x="2130200" y="2250338"/>
            <a:ext cx="2121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Gallery with</a:t>
            </a:r>
            <a:endParaRPr b="1">
              <a:latin typeface="Work Sans"/>
              <a:ea typeface="Work Sans"/>
              <a:cs typeface="Work Sans"/>
              <a:sym typeface="Work Sans"/>
            </a:endParaRPr>
          </a:p>
          <a:p>
            <a:pPr marL="0" lvl="0" indent="0" algn="ctr" rtl="0">
              <a:spcBef>
                <a:spcPts val="0"/>
              </a:spcBef>
              <a:spcAft>
                <a:spcPts val="0"/>
              </a:spcAft>
              <a:buNone/>
            </a:pPr>
            <a:r>
              <a:rPr lang="en" b="1">
                <a:latin typeface="Work Sans"/>
                <a:ea typeface="Work Sans"/>
                <a:cs typeface="Work Sans"/>
                <a:sym typeface="Work Sans"/>
              </a:rPr>
              <a:t>LED wall displays</a:t>
            </a:r>
            <a:endParaRPr b="1">
              <a:latin typeface="Work Sans"/>
              <a:ea typeface="Work Sans"/>
              <a:cs typeface="Work Sans"/>
              <a:sym typeface="Work Sans"/>
            </a:endParaRPr>
          </a:p>
        </p:txBody>
      </p:sp>
      <p:sp>
        <p:nvSpPr>
          <p:cNvPr id="1294" name="Google Shape;1294;p86"/>
          <p:cNvSpPr txBox="1"/>
          <p:nvPr/>
        </p:nvSpPr>
        <p:spPr>
          <a:xfrm>
            <a:off x="7254488" y="2279238"/>
            <a:ext cx="114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Egg Toss</a:t>
            </a:r>
            <a:endParaRPr b="1">
              <a:latin typeface="Work Sans"/>
              <a:ea typeface="Work Sans"/>
              <a:cs typeface="Work Sans"/>
              <a:sym typeface="Work Sans"/>
            </a:endParaRPr>
          </a:p>
        </p:txBody>
      </p:sp>
      <p:sp>
        <p:nvSpPr>
          <p:cNvPr id="1295" name="Google Shape;1295;p86"/>
          <p:cNvSpPr txBox="1"/>
          <p:nvPr/>
        </p:nvSpPr>
        <p:spPr>
          <a:xfrm>
            <a:off x="4363025" y="2279250"/>
            <a:ext cx="2192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Voucher Grabbing Machine</a:t>
            </a:r>
            <a:endParaRPr b="1">
              <a:latin typeface="Work Sans"/>
              <a:ea typeface="Work Sans"/>
              <a:cs typeface="Work Sans"/>
              <a:sym typeface="Work Sans"/>
            </a:endParaRPr>
          </a:p>
        </p:txBody>
      </p:sp>
      <p:sp>
        <p:nvSpPr>
          <p:cNvPr id="1296" name="Google Shape;1296;p86"/>
          <p:cNvSpPr txBox="1"/>
          <p:nvPr/>
        </p:nvSpPr>
        <p:spPr>
          <a:xfrm>
            <a:off x="382663" y="4658100"/>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Vouchers</a:t>
            </a:r>
            <a:endParaRPr b="1">
              <a:latin typeface="Work Sans"/>
              <a:ea typeface="Work Sans"/>
              <a:cs typeface="Work Sans"/>
              <a:sym typeface="Work Sans"/>
            </a:endParaRPr>
          </a:p>
        </p:txBody>
      </p:sp>
      <p:sp>
        <p:nvSpPr>
          <p:cNvPr id="1297" name="Google Shape;1297;p86"/>
          <p:cNvSpPr txBox="1"/>
          <p:nvPr/>
        </p:nvSpPr>
        <p:spPr>
          <a:xfrm>
            <a:off x="2660438" y="4658100"/>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Mascot</a:t>
            </a:r>
            <a:endParaRPr b="1">
              <a:latin typeface="Work Sans"/>
              <a:ea typeface="Work Sans"/>
              <a:cs typeface="Work Sans"/>
              <a:sym typeface="Work Sans"/>
            </a:endParaRPr>
          </a:p>
        </p:txBody>
      </p:sp>
      <p:sp>
        <p:nvSpPr>
          <p:cNvPr id="1298" name="Google Shape;1298;p86"/>
          <p:cNvSpPr txBox="1"/>
          <p:nvPr/>
        </p:nvSpPr>
        <p:spPr>
          <a:xfrm>
            <a:off x="4903688" y="4658100"/>
            <a:ext cx="151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Samples Booth</a:t>
            </a:r>
            <a:endParaRPr b="1">
              <a:latin typeface="Work Sans"/>
              <a:ea typeface="Work Sans"/>
              <a:cs typeface="Work Sans"/>
              <a:sym typeface="Work Sans"/>
            </a:endParaRPr>
          </a:p>
        </p:txBody>
      </p:sp>
      <p:sp>
        <p:nvSpPr>
          <p:cNvPr id="1299" name="Google Shape;1299;p86"/>
          <p:cNvSpPr txBox="1"/>
          <p:nvPr/>
        </p:nvSpPr>
        <p:spPr>
          <a:xfrm>
            <a:off x="6831213" y="4658100"/>
            <a:ext cx="205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IG Advertisements</a:t>
            </a:r>
            <a:endParaRPr b="1">
              <a:latin typeface="Work Sans"/>
              <a:ea typeface="Work Sans"/>
              <a:cs typeface="Work Sans"/>
              <a:sym typeface="Work Sans"/>
            </a:endParaRPr>
          </a:p>
        </p:txBody>
      </p:sp>
      <p:pic>
        <p:nvPicPr>
          <p:cNvPr id="1300" name="Google Shape;1300;p86"/>
          <p:cNvPicPr preferRelativeResize="0"/>
          <p:nvPr/>
        </p:nvPicPr>
        <p:blipFill rotWithShape="1">
          <a:blip r:embed="rId5">
            <a:alphaModFix/>
          </a:blip>
          <a:srcRect l="18393" t="21165" r="16726" b="28441"/>
          <a:stretch/>
        </p:blipFill>
        <p:spPr>
          <a:xfrm>
            <a:off x="7070138" y="773514"/>
            <a:ext cx="1515598" cy="1569490"/>
          </a:xfrm>
          <a:prstGeom prst="rect">
            <a:avLst/>
          </a:prstGeom>
          <a:noFill/>
          <a:ln>
            <a:noFill/>
          </a:ln>
        </p:spPr>
      </p:pic>
      <p:pic>
        <p:nvPicPr>
          <p:cNvPr id="1301" name="Google Shape;1301;p86"/>
          <p:cNvPicPr preferRelativeResize="0"/>
          <p:nvPr/>
        </p:nvPicPr>
        <p:blipFill>
          <a:blip r:embed="rId6">
            <a:alphaModFix/>
          </a:blip>
          <a:stretch>
            <a:fillRect/>
          </a:stretch>
        </p:blipFill>
        <p:spPr>
          <a:xfrm>
            <a:off x="260138" y="3648027"/>
            <a:ext cx="1849201" cy="836097"/>
          </a:xfrm>
          <a:prstGeom prst="rect">
            <a:avLst/>
          </a:prstGeom>
          <a:noFill/>
          <a:ln>
            <a:noFill/>
          </a:ln>
        </p:spPr>
      </p:pic>
      <p:pic>
        <p:nvPicPr>
          <p:cNvPr id="1302" name="Google Shape;1302;p86"/>
          <p:cNvPicPr preferRelativeResize="0"/>
          <p:nvPr/>
        </p:nvPicPr>
        <p:blipFill rotWithShape="1">
          <a:blip r:embed="rId7">
            <a:alphaModFix/>
          </a:blip>
          <a:srcRect l="3136" t="25627" r="14977" b="26047"/>
          <a:stretch/>
        </p:blipFill>
        <p:spPr>
          <a:xfrm>
            <a:off x="2447960" y="3124799"/>
            <a:ext cx="1994577" cy="1569500"/>
          </a:xfrm>
          <a:prstGeom prst="rect">
            <a:avLst/>
          </a:prstGeom>
          <a:noFill/>
          <a:ln>
            <a:noFill/>
          </a:ln>
          <a:effectLst>
            <a:outerShdw blurRad="57150" dist="19050" dir="5400000" algn="bl" rotWithShape="0">
              <a:srgbClr val="000000">
                <a:alpha val="50000"/>
              </a:srgbClr>
            </a:outerShdw>
          </a:effectLst>
        </p:spPr>
      </p:pic>
      <p:pic>
        <p:nvPicPr>
          <p:cNvPr id="1303" name="Google Shape;1303;p86"/>
          <p:cNvPicPr preferRelativeResize="0"/>
          <p:nvPr/>
        </p:nvPicPr>
        <p:blipFill>
          <a:blip r:embed="rId8">
            <a:alphaModFix/>
          </a:blip>
          <a:stretch>
            <a:fillRect/>
          </a:stretch>
        </p:blipFill>
        <p:spPr>
          <a:xfrm>
            <a:off x="4658650" y="3161000"/>
            <a:ext cx="2055300" cy="1497097"/>
          </a:xfrm>
          <a:prstGeom prst="rect">
            <a:avLst/>
          </a:prstGeom>
          <a:noFill/>
          <a:ln>
            <a:noFill/>
          </a:ln>
        </p:spPr>
      </p:pic>
      <p:pic>
        <p:nvPicPr>
          <p:cNvPr id="1304" name="Google Shape;1304;p86"/>
          <p:cNvPicPr preferRelativeResize="0"/>
          <p:nvPr/>
        </p:nvPicPr>
        <p:blipFill>
          <a:blip r:embed="rId9">
            <a:alphaModFix/>
          </a:blip>
          <a:stretch>
            <a:fillRect/>
          </a:stretch>
        </p:blipFill>
        <p:spPr>
          <a:xfrm>
            <a:off x="7196561" y="2865952"/>
            <a:ext cx="1324601" cy="1873475"/>
          </a:xfrm>
          <a:prstGeom prst="rect">
            <a:avLst/>
          </a:prstGeom>
          <a:noFill/>
          <a:ln>
            <a:noFill/>
          </a:ln>
        </p:spPr>
      </p:pic>
      <p:pic>
        <p:nvPicPr>
          <p:cNvPr id="1305" name="Google Shape;1305;p86"/>
          <p:cNvPicPr preferRelativeResize="0"/>
          <p:nvPr/>
        </p:nvPicPr>
        <p:blipFill>
          <a:blip r:embed="rId10">
            <a:alphaModFix/>
          </a:blip>
          <a:stretch>
            <a:fillRect/>
          </a:stretch>
        </p:blipFill>
        <p:spPr>
          <a:xfrm>
            <a:off x="4752875" y="773521"/>
            <a:ext cx="1412400" cy="14127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pic>
        <p:nvPicPr>
          <p:cNvPr id="1310" name="Google Shape;1310;p87"/>
          <p:cNvPicPr preferRelativeResize="0"/>
          <p:nvPr/>
        </p:nvPicPr>
        <p:blipFill>
          <a:blip r:embed="rId3">
            <a:alphaModFix/>
          </a:blip>
          <a:stretch>
            <a:fillRect/>
          </a:stretch>
        </p:blipFill>
        <p:spPr>
          <a:xfrm>
            <a:off x="3559125" y="986000"/>
            <a:ext cx="2010946" cy="3948626"/>
          </a:xfrm>
          <a:prstGeom prst="rect">
            <a:avLst/>
          </a:prstGeom>
          <a:noFill/>
          <a:ln>
            <a:noFill/>
          </a:ln>
        </p:spPr>
      </p:pic>
      <p:pic>
        <p:nvPicPr>
          <p:cNvPr id="1311" name="Google Shape;1311;p87"/>
          <p:cNvPicPr preferRelativeResize="0"/>
          <p:nvPr/>
        </p:nvPicPr>
        <p:blipFill>
          <a:blip r:embed="rId4">
            <a:alphaModFix/>
          </a:blip>
          <a:stretch>
            <a:fillRect/>
          </a:stretch>
        </p:blipFill>
        <p:spPr>
          <a:xfrm>
            <a:off x="712600" y="1409025"/>
            <a:ext cx="1937850" cy="2422325"/>
          </a:xfrm>
          <a:prstGeom prst="rect">
            <a:avLst/>
          </a:prstGeom>
          <a:noFill/>
          <a:ln>
            <a:noFill/>
          </a:ln>
        </p:spPr>
      </p:pic>
      <p:sp>
        <p:nvSpPr>
          <p:cNvPr id="1312" name="Google Shape;1312;p87"/>
          <p:cNvSpPr txBox="1"/>
          <p:nvPr/>
        </p:nvSpPr>
        <p:spPr>
          <a:xfrm>
            <a:off x="464725" y="3831350"/>
            <a:ext cx="24336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Influencer Spokesperson:</a:t>
            </a:r>
            <a:endParaRPr b="1">
              <a:latin typeface="Work Sans"/>
              <a:ea typeface="Work Sans"/>
              <a:cs typeface="Work Sans"/>
              <a:sym typeface="Work Sans"/>
            </a:endParaRPr>
          </a:p>
          <a:p>
            <a:pPr marL="0" lvl="0" indent="0" algn="ctr" rtl="0">
              <a:spcBef>
                <a:spcPts val="0"/>
              </a:spcBef>
              <a:spcAft>
                <a:spcPts val="0"/>
              </a:spcAft>
              <a:buNone/>
            </a:pPr>
            <a:r>
              <a:rPr lang="en" b="1">
                <a:latin typeface="Work Sans"/>
                <a:ea typeface="Work Sans"/>
                <a:cs typeface="Work Sans"/>
                <a:sym typeface="Work Sans"/>
              </a:rPr>
              <a:t>“Bright” Vachirawit</a:t>
            </a:r>
            <a:endParaRPr b="1">
              <a:latin typeface="Work Sans"/>
              <a:ea typeface="Work Sans"/>
              <a:cs typeface="Work Sans"/>
              <a:sym typeface="Work Sans"/>
            </a:endParaRPr>
          </a:p>
          <a:p>
            <a:pPr marL="0" lvl="0" indent="0" algn="ctr" rtl="0">
              <a:spcBef>
                <a:spcPts val="0"/>
              </a:spcBef>
              <a:spcAft>
                <a:spcPts val="0"/>
              </a:spcAft>
              <a:buNone/>
            </a:pPr>
            <a:r>
              <a:rPr lang="en" b="1">
                <a:latin typeface="Work Sans"/>
                <a:ea typeface="Work Sans"/>
                <a:cs typeface="Work Sans"/>
                <a:sym typeface="Work Sans"/>
              </a:rPr>
              <a:t>Thai Actor</a:t>
            </a:r>
            <a:endParaRPr b="1">
              <a:latin typeface="Work Sans"/>
              <a:ea typeface="Work Sans"/>
              <a:cs typeface="Work Sans"/>
              <a:sym typeface="Work Sans"/>
            </a:endParaRPr>
          </a:p>
        </p:txBody>
      </p:sp>
      <p:sp>
        <p:nvSpPr>
          <p:cNvPr id="1313" name="Google Shape;1313;p87"/>
          <p:cNvSpPr txBox="1"/>
          <p:nvPr/>
        </p:nvSpPr>
        <p:spPr>
          <a:xfrm>
            <a:off x="6139100" y="3939200"/>
            <a:ext cx="2697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Win Two-Way Plane Tickets to Bangkok, Thailand</a:t>
            </a:r>
            <a:endParaRPr b="1">
              <a:latin typeface="Work Sans"/>
              <a:ea typeface="Work Sans"/>
              <a:cs typeface="Work Sans"/>
              <a:sym typeface="Work Sans"/>
            </a:endParaRPr>
          </a:p>
        </p:txBody>
      </p:sp>
      <p:sp>
        <p:nvSpPr>
          <p:cNvPr id="1314" name="Google Shape;1314;p87"/>
          <p:cNvSpPr/>
          <p:nvPr/>
        </p:nvSpPr>
        <p:spPr>
          <a:xfrm>
            <a:off x="2738638" y="2421225"/>
            <a:ext cx="732300" cy="516000"/>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7"/>
          <p:cNvSpPr/>
          <p:nvPr/>
        </p:nvSpPr>
        <p:spPr>
          <a:xfrm>
            <a:off x="5658250" y="2421225"/>
            <a:ext cx="732300" cy="516000"/>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7"/>
          <p:cNvSpPr txBox="1">
            <a:spLocks noGrp="1"/>
          </p:cNvSpPr>
          <p:nvPr>
            <p:ph type="title" idx="4294967295"/>
          </p:nvPr>
        </p:nvSpPr>
        <p:spPr>
          <a:xfrm>
            <a:off x="872400" y="221677"/>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TikTok “Do Batter” Recipe Challenge</a:t>
            </a:r>
            <a:endParaRPr sz="2800"/>
          </a:p>
        </p:txBody>
      </p:sp>
      <p:pic>
        <p:nvPicPr>
          <p:cNvPr id="1317" name="Google Shape;1317;p87"/>
          <p:cNvPicPr preferRelativeResize="0"/>
          <p:nvPr/>
        </p:nvPicPr>
        <p:blipFill rotWithShape="1">
          <a:blip r:embed="rId5">
            <a:alphaModFix/>
          </a:blip>
          <a:srcRect l="27737" r="30801"/>
          <a:stretch/>
        </p:blipFill>
        <p:spPr>
          <a:xfrm>
            <a:off x="6478725" y="1393288"/>
            <a:ext cx="1937850" cy="2453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0"/>
          <p:cNvSpPr txBox="1">
            <a:spLocks noGrp="1"/>
          </p:cNvSpPr>
          <p:nvPr>
            <p:ph type="ctrTitle"/>
          </p:nvPr>
        </p:nvSpPr>
        <p:spPr>
          <a:xfrm>
            <a:off x="912100" y="977975"/>
            <a:ext cx="5139300" cy="19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900">
                <a:solidFill>
                  <a:schemeClr val="dk1"/>
                </a:solidFill>
                <a:latin typeface="Work Sans Black"/>
                <a:ea typeface="Work Sans Black"/>
                <a:cs typeface="Work Sans Black"/>
                <a:sym typeface="Work Sans Black"/>
              </a:rPr>
              <a:t>More Batter?</a:t>
            </a:r>
            <a:endParaRPr sz="5200"/>
          </a:p>
          <a:p>
            <a:pPr marL="0" lvl="0" indent="0" algn="l" rtl="0">
              <a:spcBef>
                <a:spcPts val="0"/>
              </a:spcBef>
              <a:spcAft>
                <a:spcPts val="0"/>
              </a:spcAft>
              <a:buNone/>
            </a:pPr>
            <a:r>
              <a:rPr lang="en" sz="3500">
                <a:solidFill>
                  <a:schemeClr val="accent2"/>
                </a:solidFill>
              </a:rPr>
              <a:t>More Better!</a:t>
            </a:r>
            <a:endParaRPr sz="3500">
              <a:solidFill>
                <a:schemeClr val="accent2"/>
              </a:solidFill>
            </a:endParaRPr>
          </a:p>
        </p:txBody>
      </p:sp>
      <p:sp>
        <p:nvSpPr>
          <p:cNvPr id="612" name="Google Shape;612;p70"/>
          <p:cNvSpPr txBox="1">
            <a:spLocks noGrp="1"/>
          </p:cNvSpPr>
          <p:nvPr>
            <p:ph type="subTitle" idx="1"/>
          </p:nvPr>
        </p:nvSpPr>
        <p:spPr>
          <a:xfrm>
            <a:off x="912100" y="2133500"/>
            <a:ext cx="4782000" cy="16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t>Tutorial Group 22, Team 1</a:t>
            </a:r>
            <a:endParaRPr sz="1100" b="1"/>
          </a:p>
          <a:p>
            <a:pPr marL="0" lvl="0" indent="0" algn="l" rtl="0">
              <a:spcBef>
                <a:spcPts val="0"/>
              </a:spcBef>
              <a:spcAft>
                <a:spcPts val="0"/>
              </a:spcAft>
              <a:buNone/>
            </a:pPr>
            <a:r>
              <a:rPr lang="en" sz="1100"/>
              <a:t>Ang Wei Hao (U2210361E)</a:t>
            </a:r>
            <a:endParaRPr sz="800"/>
          </a:p>
          <a:p>
            <a:pPr marL="0" lvl="0" indent="0" algn="l" rtl="0">
              <a:spcBef>
                <a:spcPts val="0"/>
              </a:spcBef>
              <a:spcAft>
                <a:spcPts val="0"/>
              </a:spcAft>
              <a:buNone/>
            </a:pPr>
            <a:r>
              <a:rPr lang="en" sz="1100"/>
              <a:t>Choo Yu Min Belynda (U2210689H)</a:t>
            </a:r>
            <a:endParaRPr sz="1100"/>
          </a:p>
          <a:p>
            <a:pPr marL="0" lvl="0" indent="0" algn="l" rtl="0">
              <a:spcBef>
                <a:spcPts val="0"/>
              </a:spcBef>
              <a:spcAft>
                <a:spcPts val="0"/>
              </a:spcAft>
              <a:buNone/>
            </a:pPr>
            <a:r>
              <a:rPr lang="en" sz="1100"/>
              <a:t>Choo Zhen Hui (U2122536G)</a:t>
            </a:r>
            <a:endParaRPr sz="1100"/>
          </a:p>
          <a:p>
            <a:pPr marL="0" lvl="0" indent="0" algn="l" rtl="0">
              <a:spcBef>
                <a:spcPts val="0"/>
              </a:spcBef>
              <a:spcAft>
                <a:spcPts val="0"/>
              </a:spcAft>
              <a:buClr>
                <a:schemeClr val="dk1"/>
              </a:buClr>
              <a:buSzPts val="1100"/>
              <a:buFont typeface="Arial"/>
              <a:buNone/>
            </a:pPr>
            <a:r>
              <a:rPr lang="en" sz="1100"/>
              <a:t>Hendy (U2122559J)</a:t>
            </a:r>
            <a:endParaRPr sz="1100"/>
          </a:p>
          <a:p>
            <a:pPr marL="0" lvl="0" indent="0" algn="l" rtl="0">
              <a:spcBef>
                <a:spcPts val="0"/>
              </a:spcBef>
              <a:spcAft>
                <a:spcPts val="0"/>
              </a:spcAft>
              <a:buNone/>
            </a:pPr>
            <a:r>
              <a:rPr lang="en" sz="1100"/>
              <a:t>Francesca Ng Shi-An (U2130790H)</a:t>
            </a:r>
            <a:endParaRPr sz="1100"/>
          </a:p>
          <a:p>
            <a:pPr marL="0" lvl="0" indent="0" algn="l" rtl="0">
              <a:spcBef>
                <a:spcPts val="0"/>
              </a:spcBef>
              <a:spcAft>
                <a:spcPts val="0"/>
              </a:spcAft>
              <a:buNone/>
            </a:pPr>
            <a:r>
              <a:rPr lang="en" sz="1100"/>
              <a:t>Yap See Hao (U2160800B)</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p:txBody>
      </p:sp>
      <p:grpSp>
        <p:nvGrpSpPr>
          <p:cNvPr id="613" name="Google Shape;613;p70"/>
          <p:cNvGrpSpPr/>
          <p:nvPr/>
        </p:nvGrpSpPr>
        <p:grpSpPr>
          <a:xfrm>
            <a:off x="5854250" y="-204899"/>
            <a:ext cx="2081799" cy="2561098"/>
            <a:chOff x="5854250" y="1"/>
            <a:chExt cx="2081799" cy="2561098"/>
          </a:xfrm>
        </p:grpSpPr>
        <p:pic>
          <p:nvPicPr>
            <p:cNvPr id="614" name="Google Shape;614;p70"/>
            <p:cNvPicPr preferRelativeResize="0"/>
            <p:nvPr/>
          </p:nvPicPr>
          <p:blipFill rotWithShape="1">
            <a:blip r:embed="rId3">
              <a:alphaModFix/>
            </a:blip>
            <a:srcRect l="45657" t="7466" r="4317" b="7296"/>
            <a:stretch/>
          </p:blipFill>
          <p:spPr>
            <a:xfrm rot="-664831">
              <a:off x="6057917" y="139638"/>
              <a:ext cx="1674464" cy="2281825"/>
            </a:xfrm>
            <a:prstGeom prst="rect">
              <a:avLst/>
            </a:prstGeom>
            <a:noFill/>
            <a:ln>
              <a:noFill/>
            </a:ln>
          </p:spPr>
        </p:pic>
        <p:grpSp>
          <p:nvGrpSpPr>
            <p:cNvPr id="615" name="Google Shape;615;p70"/>
            <p:cNvGrpSpPr/>
            <p:nvPr/>
          </p:nvGrpSpPr>
          <p:grpSpPr>
            <a:xfrm flipH="1">
              <a:off x="6664275" y="535006"/>
              <a:ext cx="722250" cy="281100"/>
              <a:chOff x="1213700" y="788456"/>
              <a:chExt cx="722250" cy="281100"/>
            </a:xfrm>
          </p:grpSpPr>
          <p:sp>
            <p:nvSpPr>
              <p:cNvPr id="616" name="Google Shape;616;p70"/>
              <p:cNvSpPr/>
              <p:nvPr/>
            </p:nvSpPr>
            <p:spPr>
              <a:xfrm>
                <a:off x="121370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0"/>
              <p:cNvSpPr/>
              <p:nvPr/>
            </p:nvSpPr>
            <p:spPr>
              <a:xfrm>
                <a:off x="164735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0"/>
              <p:cNvSpPr/>
              <p:nvPr/>
            </p:nvSpPr>
            <p:spPr>
              <a:xfrm>
                <a:off x="129620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0"/>
              <p:cNvSpPr/>
              <p:nvPr/>
            </p:nvSpPr>
            <p:spPr>
              <a:xfrm>
                <a:off x="172985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 name="Google Shape;620;p70"/>
          <p:cNvGrpSpPr/>
          <p:nvPr/>
        </p:nvGrpSpPr>
        <p:grpSpPr>
          <a:xfrm>
            <a:off x="5200211" y="3186026"/>
            <a:ext cx="3389900" cy="2104921"/>
            <a:chOff x="5200211" y="2854951"/>
            <a:chExt cx="3389900" cy="2104921"/>
          </a:xfrm>
        </p:grpSpPr>
        <p:pic>
          <p:nvPicPr>
            <p:cNvPr id="621" name="Google Shape;621;p70"/>
            <p:cNvPicPr preferRelativeResize="0"/>
            <p:nvPr/>
          </p:nvPicPr>
          <p:blipFill rotWithShape="1">
            <a:blip r:embed="rId4">
              <a:alphaModFix/>
            </a:blip>
            <a:srcRect l="7388" t="21745" r="16041" b="15999"/>
            <a:stretch/>
          </p:blipFill>
          <p:spPr>
            <a:xfrm rot="-407533">
              <a:off x="5291724" y="3038490"/>
              <a:ext cx="3206876" cy="1737843"/>
            </a:xfrm>
            <a:prstGeom prst="rect">
              <a:avLst/>
            </a:prstGeom>
            <a:noFill/>
            <a:ln>
              <a:noFill/>
            </a:ln>
          </p:spPr>
        </p:pic>
        <p:grpSp>
          <p:nvGrpSpPr>
            <p:cNvPr id="622" name="Google Shape;622;p70"/>
            <p:cNvGrpSpPr/>
            <p:nvPr/>
          </p:nvGrpSpPr>
          <p:grpSpPr>
            <a:xfrm rot="4289989" flipH="1">
              <a:off x="6815940" y="3415990"/>
              <a:ext cx="722233" cy="281093"/>
              <a:chOff x="1213700" y="788456"/>
              <a:chExt cx="722250" cy="281100"/>
            </a:xfrm>
          </p:grpSpPr>
          <p:sp>
            <p:nvSpPr>
              <p:cNvPr id="623" name="Google Shape;623;p70"/>
              <p:cNvSpPr/>
              <p:nvPr/>
            </p:nvSpPr>
            <p:spPr>
              <a:xfrm>
                <a:off x="121370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0"/>
              <p:cNvSpPr/>
              <p:nvPr/>
            </p:nvSpPr>
            <p:spPr>
              <a:xfrm>
                <a:off x="164735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0"/>
              <p:cNvSpPr/>
              <p:nvPr/>
            </p:nvSpPr>
            <p:spPr>
              <a:xfrm>
                <a:off x="129620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0"/>
              <p:cNvSpPr/>
              <p:nvPr/>
            </p:nvSpPr>
            <p:spPr>
              <a:xfrm>
                <a:off x="172985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 name="Google Shape;627;p70"/>
          <p:cNvGrpSpPr/>
          <p:nvPr/>
        </p:nvGrpSpPr>
        <p:grpSpPr>
          <a:xfrm>
            <a:off x="7150923" y="1819301"/>
            <a:ext cx="1461427" cy="1809698"/>
            <a:chOff x="7150923" y="1666901"/>
            <a:chExt cx="1461427" cy="1809698"/>
          </a:xfrm>
        </p:grpSpPr>
        <p:pic>
          <p:nvPicPr>
            <p:cNvPr id="628" name="Google Shape;628;p70"/>
            <p:cNvPicPr preferRelativeResize="0"/>
            <p:nvPr/>
          </p:nvPicPr>
          <p:blipFill rotWithShape="1">
            <a:blip r:embed="rId5">
              <a:alphaModFix/>
            </a:blip>
            <a:srcRect l="33370" t="24630" r="43704" b="32778"/>
            <a:stretch/>
          </p:blipFill>
          <p:spPr>
            <a:xfrm rot="10799988">
              <a:off x="7150923" y="1666904"/>
              <a:ext cx="1461427" cy="1809693"/>
            </a:xfrm>
            <a:prstGeom prst="rect">
              <a:avLst/>
            </a:prstGeom>
            <a:noFill/>
            <a:ln>
              <a:noFill/>
            </a:ln>
          </p:spPr>
        </p:pic>
        <p:grpSp>
          <p:nvGrpSpPr>
            <p:cNvPr id="629" name="Google Shape;629;p70"/>
            <p:cNvGrpSpPr/>
            <p:nvPr/>
          </p:nvGrpSpPr>
          <p:grpSpPr>
            <a:xfrm rot="-660097">
              <a:off x="7750480" y="2767427"/>
              <a:ext cx="644904" cy="251025"/>
              <a:chOff x="1213700" y="788456"/>
              <a:chExt cx="722250" cy="281100"/>
            </a:xfrm>
          </p:grpSpPr>
          <p:sp>
            <p:nvSpPr>
              <p:cNvPr id="630" name="Google Shape;630;p70"/>
              <p:cNvSpPr/>
              <p:nvPr/>
            </p:nvSpPr>
            <p:spPr>
              <a:xfrm>
                <a:off x="121370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0"/>
              <p:cNvSpPr/>
              <p:nvPr/>
            </p:nvSpPr>
            <p:spPr>
              <a:xfrm>
                <a:off x="164735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0"/>
              <p:cNvSpPr/>
              <p:nvPr/>
            </p:nvSpPr>
            <p:spPr>
              <a:xfrm>
                <a:off x="129620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0"/>
              <p:cNvSpPr/>
              <p:nvPr/>
            </p:nvSpPr>
            <p:spPr>
              <a:xfrm>
                <a:off x="172985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88"/>
          <p:cNvSpPr txBox="1">
            <a:spLocks noGrp="1"/>
          </p:cNvSpPr>
          <p:nvPr>
            <p:ph type="title"/>
          </p:nvPr>
        </p:nvSpPr>
        <p:spPr>
          <a:xfrm>
            <a:off x="720000" y="158375"/>
            <a:ext cx="7704000" cy="9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Collaboration with</a:t>
            </a:r>
            <a:endParaRPr sz="2500"/>
          </a:p>
          <a:p>
            <a:pPr marL="0" lvl="0" indent="0" algn="ctr" rtl="0">
              <a:spcBef>
                <a:spcPts val="0"/>
              </a:spcBef>
              <a:spcAft>
                <a:spcPts val="0"/>
              </a:spcAft>
              <a:buNone/>
            </a:pPr>
            <a:r>
              <a:rPr lang="en" sz="2500"/>
              <a:t>TheSmartLocal and Eatbook</a:t>
            </a:r>
            <a:endParaRPr sz="2500"/>
          </a:p>
        </p:txBody>
      </p:sp>
      <p:sp>
        <p:nvSpPr>
          <p:cNvPr id="1323" name="Google Shape;1323;p88"/>
          <p:cNvSpPr/>
          <p:nvPr/>
        </p:nvSpPr>
        <p:spPr>
          <a:xfrm>
            <a:off x="234900" y="1378500"/>
            <a:ext cx="5521200" cy="2843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8"/>
          <p:cNvSpPr/>
          <p:nvPr/>
        </p:nvSpPr>
        <p:spPr>
          <a:xfrm>
            <a:off x="6096588" y="1378500"/>
            <a:ext cx="2812500" cy="28437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8"/>
          <p:cNvSpPr txBox="1"/>
          <p:nvPr/>
        </p:nvSpPr>
        <p:spPr>
          <a:xfrm>
            <a:off x="234900" y="3300875"/>
            <a:ext cx="3493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Work Sans"/>
                <a:ea typeface="Work Sans"/>
                <a:cs typeface="Work Sans"/>
                <a:sym typeface="Work Sans"/>
              </a:rPr>
              <a:t>Eatbook Collaboration</a:t>
            </a:r>
            <a:endParaRPr sz="2000" b="1">
              <a:latin typeface="Work Sans"/>
              <a:ea typeface="Work Sans"/>
              <a:cs typeface="Work Sans"/>
              <a:sym typeface="Work Sans"/>
            </a:endParaRPr>
          </a:p>
        </p:txBody>
      </p:sp>
      <p:sp>
        <p:nvSpPr>
          <p:cNvPr id="1326" name="Google Shape;1326;p88"/>
          <p:cNvSpPr txBox="1"/>
          <p:nvPr/>
        </p:nvSpPr>
        <p:spPr>
          <a:xfrm>
            <a:off x="6096600" y="3300875"/>
            <a:ext cx="2812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2"/>
                </a:solidFill>
                <a:latin typeface="Work Sans"/>
                <a:ea typeface="Work Sans"/>
                <a:cs typeface="Work Sans"/>
                <a:sym typeface="Work Sans"/>
              </a:rPr>
              <a:t>TSL Collaboration</a:t>
            </a:r>
            <a:endParaRPr sz="2000" b="1">
              <a:solidFill>
                <a:schemeClr val="dk2"/>
              </a:solidFill>
              <a:latin typeface="Work Sans"/>
              <a:ea typeface="Work Sans"/>
              <a:cs typeface="Work Sans"/>
              <a:sym typeface="Work Sans"/>
            </a:endParaRPr>
          </a:p>
        </p:txBody>
      </p:sp>
      <p:pic>
        <p:nvPicPr>
          <p:cNvPr id="1327" name="Google Shape;1327;p88"/>
          <p:cNvPicPr preferRelativeResize="0"/>
          <p:nvPr/>
        </p:nvPicPr>
        <p:blipFill rotWithShape="1">
          <a:blip r:embed="rId3">
            <a:alphaModFix/>
          </a:blip>
          <a:srcRect r="17060"/>
          <a:stretch/>
        </p:blipFill>
        <p:spPr>
          <a:xfrm>
            <a:off x="297925" y="1740300"/>
            <a:ext cx="5395150" cy="1370141"/>
          </a:xfrm>
          <a:prstGeom prst="rect">
            <a:avLst/>
          </a:prstGeom>
          <a:noFill/>
          <a:ln>
            <a:noFill/>
          </a:ln>
        </p:spPr>
      </p:pic>
      <p:pic>
        <p:nvPicPr>
          <p:cNvPr id="1328" name="Google Shape;1328;p88"/>
          <p:cNvPicPr preferRelativeResize="0"/>
          <p:nvPr/>
        </p:nvPicPr>
        <p:blipFill rotWithShape="1">
          <a:blip r:embed="rId4">
            <a:alphaModFix/>
          </a:blip>
          <a:srcRect l="4478" t="4381" r="5979" b="6197"/>
          <a:stretch/>
        </p:blipFill>
        <p:spPr>
          <a:xfrm>
            <a:off x="3931786" y="2571750"/>
            <a:ext cx="1546200" cy="1543500"/>
          </a:xfrm>
          <a:prstGeom prst="ellipse">
            <a:avLst/>
          </a:prstGeom>
          <a:noFill/>
          <a:ln>
            <a:noFill/>
          </a:ln>
        </p:spPr>
      </p:pic>
      <p:pic>
        <p:nvPicPr>
          <p:cNvPr id="1329" name="Google Shape;1329;p88"/>
          <p:cNvPicPr preferRelativeResize="0"/>
          <p:nvPr/>
        </p:nvPicPr>
        <p:blipFill>
          <a:blip r:embed="rId5">
            <a:alphaModFix/>
          </a:blip>
          <a:stretch>
            <a:fillRect/>
          </a:stretch>
        </p:blipFill>
        <p:spPr>
          <a:xfrm>
            <a:off x="6299974" y="1804025"/>
            <a:ext cx="2405750" cy="139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89"/>
          <p:cNvSpPr txBox="1">
            <a:spLocks noGrp="1"/>
          </p:cNvSpPr>
          <p:nvPr>
            <p:ph type="title"/>
          </p:nvPr>
        </p:nvSpPr>
        <p:spPr>
          <a:xfrm>
            <a:off x="720000" y="221677"/>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Instagram Poll: Where to next?</a:t>
            </a:r>
            <a:endParaRPr/>
          </a:p>
        </p:txBody>
      </p:sp>
      <p:pic>
        <p:nvPicPr>
          <p:cNvPr id="1335" name="Google Shape;1335;p89"/>
          <p:cNvPicPr preferRelativeResize="0"/>
          <p:nvPr/>
        </p:nvPicPr>
        <p:blipFill>
          <a:blip r:embed="rId3">
            <a:alphaModFix/>
          </a:blip>
          <a:stretch>
            <a:fillRect/>
          </a:stretch>
        </p:blipFill>
        <p:spPr>
          <a:xfrm>
            <a:off x="5707638" y="915202"/>
            <a:ext cx="2221100" cy="3948622"/>
          </a:xfrm>
          <a:prstGeom prst="rect">
            <a:avLst/>
          </a:prstGeom>
          <a:noFill/>
          <a:ln>
            <a:noFill/>
          </a:ln>
        </p:spPr>
      </p:pic>
      <p:pic>
        <p:nvPicPr>
          <p:cNvPr id="1336" name="Google Shape;1336;p89"/>
          <p:cNvPicPr preferRelativeResize="0"/>
          <p:nvPr/>
        </p:nvPicPr>
        <p:blipFill>
          <a:blip r:embed="rId4">
            <a:alphaModFix/>
          </a:blip>
          <a:stretch>
            <a:fillRect/>
          </a:stretch>
        </p:blipFill>
        <p:spPr>
          <a:xfrm>
            <a:off x="1215287" y="1759473"/>
            <a:ext cx="3106024" cy="1850500"/>
          </a:xfrm>
          <a:prstGeom prst="rect">
            <a:avLst/>
          </a:prstGeom>
          <a:noFill/>
          <a:ln>
            <a:noFill/>
          </a:ln>
        </p:spPr>
      </p:pic>
      <p:sp>
        <p:nvSpPr>
          <p:cNvPr id="1337" name="Google Shape;1337;p89"/>
          <p:cNvSpPr/>
          <p:nvPr/>
        </p:nvSpPr>
        <p:spPr>
          <a:xfrm>
            <a:off x="4476275" y="2386375"/>
            <a:ext cx="1076400" cy="5967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90"/>
          <p:cNvSpPr txBox="1">
            <a:spLocks noGrp="1"/>
          </p:cNvSpPr>
          <p:nvPr>
            <p:ph type="title" idx="4"/>
          </p:nvPr>
        </p:nvSpPr>
        <p:spPr>
          <a:xfrm>
            <a:off x="538200" y="-69600"/>
            <a:ext cx="80676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200"/>
              <a:t>Cost of Implementation: The Gastronomical Experience</a:t>
            </a:r>
            <a:endParaRPr sz="2200"/>
          </a:p>
        </p:txBody>
      </p:sp>
      <p:sp>
        <p:nvSpPr>
          <p:cNvPr id="1343" name="Google Shape;1343;p90"/>
          <p:cNvSpPr/>
          <p:nvPr/>
        </p:nvSpPr>
        <p:spPr>
          <a:xfrm>
            <a:off x="185275" y="440300"/>
            <a:ext cx="2376900" cy="27642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endParaRPr sz="1000">
              <a:latin typeface="Work Sans"/>
              <a:ea typeface="Work Sans"/>
              <a:cs typeface="Work Sans"/>
              <a:sym typeface="Work Sans"/>
            </a:endParaRPr>
          </a:p>
        </p:txBody>
      </p:sp>
      <p:sp>
        <p:nvSpPr>
          <p:cNvPr id="1344" name="Google Shape;1344;p90"/>
          <p:cNvSpPr/>
          <p:nvPr/>
        </p:nvSpPr>
        <p:spPr>
          <a:xfrm>
            <a:off x="2665752" y="440300"/>
            <a:ext cx="3394200" cy="11226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endParaRPr sz="1000">
              <a:latin typeface="Work Sans"/>
              <a:ea typeface="Work Sans"/>
              <a:cs typeface="Work Sans"/>
              <a:sym typeface="Work Sans"/>
            </a:endParaRPr>
          </a:p>
        </p:txBody>
      </p:sp>
      <p:sp>
        <p:nvSpPr>
          <p:cNvPr id="1345" name="Google Shape;1345;p90"/>
          <p:cNvSpPr/>
          <p:nvPr/>
        </p:nvSpPr>
        <p:spPr>
          <a:xfrm>
            <a:off x="2662300" y="1639700"/>
            <a:ext cx="3394200" cy="1564800"/>
          </a:xfrm>
          <a:prstGeom prst="rect">
            <a:avLst/>
          </a:pr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endParaRPr sz="1000">
              <a:latin typeface="Work Sans"/>
              <a:ea typeface="Work Sans"/>
              <a:cs typeface="Work Sans"/>
              <a:sym typeface="Work Sans"/>
            </a:endParaRPr>
          </a:p>
        </p:txBody>
      </p:sp>
      <p:sp>
        <p:nvSpPr>
          <p:cNvPr id="1346" name="Google Shape;1346;p90"/>
          <p:cNvSpPr txBox="1"/>
          <p:nvPr/>
        </p:nvSpPr>
        <p:spPr>
          <a:xfrm>
            <a:off x="76200" y="540725"/>
            <a:ext cx="2486100" cy="199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u="sng">
                <a:solidFill>
                  <a:schemeClr val="dk1"/>
                </a:solidFill>
                <a:latin typeface="Work Sans"/>
                <a:ea typeface="Work Sans"/>
                <a:cs typeface="Work Sans"/>
                <a:sym typeface="Work Sans"/>
              </a:rPr>
              <a:t>Mascot</a:t>
            </a:r>
            <a:endParaRPr sz="300" b="1" u="sng">
              <a:solidFill>
                <a:schemeClr val="dk1"/>
              </a:solidFill>
              <a:latin typeface="Work Sans"/>
              <a:ea typeface="Work Sans"/>
              <a:cs typeface="Work Sans"/>
              <a:sym typeface="Work Sans"/>
            </a:endParaRPr>
          </a:p>
          <a:p>
            <a:pPr marL="457200" lvl="0" indent="-304800" algn="l" rtl="0">
              <a:spcBef>
                <a:spcPts val="100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Hourly rate of </a:t>
            </a:r>
            <a:r>
              <a:rPr lang="en" sz="1200" b="1">
                <a:solidFill>
                  <a:schemeClr val="dk1"/>
                </a:solidFill>
                <a:latin typeface="Work Sans"/>
                <a:ea typeface="Work Sans"/>
                <a:cs typeface="Work Sans"/>
                <a:sym typeface="Work Sans"/>
              </a:rPr>
              <a:t>S$20 - 30</a:t>
            </a:r>
            <a:r>
              <a:rPr lang="en" sz="1200">
                <a:solidFill>
                  <a:schemeClr val="dk1"/>
                </a:solidFill>
                <a:latin typeface="Work Sans"/>
                <a:ea typeface="Work Sans"/>
                <a:cs typeface="Work Sans"/>
                <a:sym typeface="Work Sans"/>
              </a:rPr>
              <a:t> (SG Observer, n.d.)</a:t>
            </a:r>
            <a:endParaRPr sz="1200">
              <a:solidFill>
                <a:schemeClr val="dk1"/>
              </a:solidFill>
              <a:latin typeface="Work Sans"/>
              <a:ea typeface="Work Sans"/>
              <a:cs typeface="Work Sans"/>
              <a:sym typeface="Work Sans"/>
            </a:endParaRPr>
          </a:p>
          <a:p>
            <a:pPr marL="457200" lvl="0" indent="-304800" algn="l" rtl="0">
              <a:spcBef>
                <a:spcPts val="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Basic costume cost of </a:t>
            </a:r>
            <a:r>
              <a:rPr lang="en" sz="1200" b="1">
                <a:solidFill>
                  <a:schemeClr val="dk1"/>
                </a:solidFill>
                <a:latin typeface="Work Sans"/>
                <a:ea typeface="Work Sans"/>
                <a:cs typeface="Work Sans"/>
                <a:sym typeface="Work Sans"/>
              </a:rPr>
              <a:t>S$478.17 each</a:t>
            </a:r>
            <a:r>
              <a:rPr lang="en" sz="1200">
                <a:solidFill>
                  <a:schemeClr val="dk1"/>
                </a:solidFill>
                <a:latin typeface="Work Sans"/>
                <a:ea typeface="Work Sans"/>
                <a:cs typeface="Work Sans"/>
                <a:sym typeface="Work Sans"/>
              </a:rPr>
              <a:t> (Murat, n.d.)</a:t>
            </a:r>
            <a:endParaRPr sz="1200">
              <a:solidFill>
                <a:schemeClr val="dk1"/>
              </a:solidFill>
              <a:latin typeface="Work Sans"/>
              <a:ea typeface="Work Sans"/>
              <a:cs typeface="Work Sans"/>
              <a:sym typeface="Work Sans"/>
            </a:endParaRPr>
          </a:p>
          <a:p>
            <a:pPr marL="457200" lvl="0" indent="-304800" algn="l" rtl="0">
              <a:spcBef>
                <a:spcPts val="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Life-size mascot standee at </a:t>
            </a:r>
            <a:r>
              <a:rPr lang="en" sz="1200" b="1">
                <a:solidFill>
                  <a:schemeClr val="dk1"/>
                </a:solidFill>
                <a:latin typeface="Work Sans"/>
                <a:ea typeface="Work Sans"/>
                <a:cs typeface="Work Sans"/>
                <a:sym typeface="Work Sans"/>
              </a:rPr>
              <a:t>S$78.70 each</a:t>
            </a:r>
            <a:r>
              <a:rPr lang="en" sz="1200">
                <a:solidFill>
                  <a:schemeClr val="dk1"/>
                </a:solidFill>
                <a:latin typeface="Work Sans"/>
                <a:ea typeface="Work Sans"/>
                <a:cs typeface="Work Sans"/>
                <a:sym typeface="Work Sans"/>
              </a:rPr>
              <a:t> (Botak Sign, n.d.)</a:t>
            </a:r>
            <a:endParaRPr sz="1200">
              <a:latin typeface="Work Sans"/>
              <a:ea typeface="Work Sans"/>
              <a:cs typeface="Work Sans"/>
              <a:sym typeface="Work Sans"/>
            </a:endParaRPr>
          </a:p>
        </p:txBody>
      </p:sp>
      <p:sp>
        <p:nvSpPr>
          <p:cNvPr id="1347" name="Google Shape;1347;p90"/>
          <p:cNvSpPr txBox="1"/>
          <p:nvPr/>
        </p:nvSpPr>
        <p:spPr>
          <a:xfrm>
            <a:off x="2681802" y="501700"/>
            <a:ext cx="3339900" cy="108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solidFill>
                  <a:schemeClr val="dk1"/>
                </a:solidFill>
                <a:latin typeface="Work Sans"/>
                <a:ea typeface="Work Sans"/>
                <a:cs typeface="Work Sans"/>
                <a:sym typeface="Work Sans"/>
              </a:rPr>
              <a:t>F</a:t>
            </a:r>
            <a:r>
              <a:rPr lang="en" sz="1300" b="1" u="sng">
                <a:solidFill>
                  <a:schemeClr val="dk1"/>
                </a:solidFill>
                <a:latin typeface="Work Sans"/>
                <a:ea typeface="Work Sans"/>
                <a:cs typeface="Work Sans"/>
                <a:sym typeface="Work Sans"/>
              </a:rPr>
              <a:t>OC Chicken and Milk Tea</a:t>
            </a:r>
            <a:endParaRPr sz="300" b="1" u="sng">
              <a:solidFill>
                <a:schemeClr val="dk1"/>
              </a:solidFill>
              <a:latin typeface="Work Sans"/>
              <a:ea typeface="Work Sans"/>
              <a:cs typeface="Work Sans"/>
              <a:sym typeface="Work Sans"/>
            </a:endParaRPr>
          </a:p>
          <a:p>
            <a:pPr marL="457200" lvl="0" indent="0" algn="l" rtl="0">
              <a:spcBef>
                <a:spcPts val="1000"/>
              </a:spcBef>
              <a:spcAft>
                <a:spcPts val="0"/>
              </a:spcAft>
              <a:buNone/>
            </a:pPr>
            <a:r>
              <a:rPr lang="en" sz="1200">
                <a:solidFill>
                  <a:schemeClr val="dk1"/>
                </a:solidFill>
                <a:latin typeface="Work Sans"/>
                <a:ea typeface="Work Sans"/>
                <a:cs typeface="Work Sans"/>
                <a:sym typeface="Work Sans"/>
              </a:rPr>
              <a:t>Production costs incurred under Operating Cost for fried chicken samples and free Thai milk tea</a:t>
            </a:r>
            <a:endParaRPr>
              <a:latin typeface="Work Sans"/>
              <a:ea typeface="Work Sans"/>
              <a:cs typeface="Work Sans"/>
              <a:sym typeface="Work Sans"/>
            </a:endParaRPr>
          </a:p>
        </p:txBody>
      </p:sp>
      <p:sp>
        <p:nvSpPr>
          <p:cNvPr id="1348" name="Google Shape;1348;p90"/>
          <p:cNvSpPr/>
          <p:nvPr/>
        </p:nvSpPr>
        <p:spPr>
          <a:xfrm>
            <a:off x="185275" y="3277100"/>
            <a:ext cx="2896500" cy="1743000"/>
          </a:xfrm>
          <a:prstGeom prst="rect">
            <a:avLst/>
          </a:prstGeom>
          <a:solidFill>
            <a:srgbClr val="D0E0E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endParaRPr sz="1000">
              <a:latin typeface="Work Sans"/>
              <a:ea typeface="Work Sans"/>
              <a:cs typeface="Work Sans"/>
              <a:sym typeface="Work Sans"/>
            </a:endParaRPr>
          </a:p>
        </p:txBody>
      </p:sp>
      <p:sp>
        <p:nvSpPr>
          <p:cNvPr id="1349" name="Google Shape;1349;p90"/>
          <p:cNvSpPr txBox="1"/>
          <p:nvPr/>
        </p:nvSpPr>
        <p:spPr>
          <a:xfrm>
            <a:off x="109100" y="3311188"/>
            <a:ext cx="2896500" cy="125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u="sng">
                <a:solidFill>
                  <a:schemeClr val="dk1"/>
                </a:solidFill>
                <a:latin typeface="Work Sans"/>
                <a:ea typeface="Work Sans"/>
                <a:cs typeface="Work Sans"/>
                <a:sym typeface="Work Sans"/>
              </a:rPr>
              <a:t>Vouchers</a:t>
            </a:r>
            <a:endParaRPr sz="600">
              <a:solidFill>
                <a:schemeClr val="dk1"/>
              </a:solidFill>
              <a:latin typeface="Work Sans"/>
              <a:ea typeface="Work Sans"/>
              <a:cs typeface="Work Sans"/>
              <a:sym typeface="Work Sans"/>
            </a:endParaRPr>
          </a:p>
          <a:p>
            <a:pPr marL="457200" lvl="0" indent="-304800" algn="l" rtl="0">
              <a:spcBef>
                <a:spcPts val="1000"/>
              </a:spcBef>
              <a:spcAft>
                <a:spcPts val="0"/>
              </a:spcAft>
              <a:buClr>
                <a:schemeClr val="dk1"/>
              </a:buClr>
              <a:buSzPts val="1200"/>
              <a:buFont typeface="Work Sans"/>
              <a:buChar char="●"/>
            </a:pPr>
            <a:r>
              <a:rPr lang="en" sz="1200" b="1">
                <a:solidFill>
                  <a:schemeClr val="dk1"/>
                </a:solidFill>
                <a:latin typeface="Work Sans"/>
                <a:ea typeface="Work Sans"/>
                <a:cs typeface="Work Sans"/>
                <a:sym typeface="Work Sans"/>
              </a:rPr>
              <a:t>$3,750 worth of vouchers</a:t>
            </a:r>
            <a:r>
              <a:rPr lang="en" sz="1200">
                <a:solidFill>
                  <a:schemeClr val="dk1"/>
                </a:solidFill>
                <a:latin typeface="Work Sans"/>
                <a:ea typeface="Work Sans"/>
                <a:cs typeface="Work Sans"/>
                <a:sym typeface="Work Sans"/>
              </a:rPr>
              <a:t> given out during the event at 5 different locations for the “Voucher Grabbing Machine”</a:t>
            </a:r>
            <a:endParaRPr sz="1200" b="1" u="sng">
              <a:solidFill>
                <a:schemeClr val="dk1"/>
              </a:solidFill>
              <a:latin typeface="Work Sans"/>
              <a:ea typeface="Work Sans"/>
              <a:cs typeface="Work Sans"/>
              <a:sym typeface="Work Sans"/>
            </a:endParaRPr>
          </a:p>
        </p:txBody>
      </p:sp>
      <p:sp>
        <p:nvSpPr>
          <p:cNvPr id="1350" name="Google Shape;1350;p90"/>
          <p:cNvSpPr/>
          <p:nvPr/>
        </p:nvSpPr>
        <p:spPr>
          <a:xfrm>
            <a:off x="3163350" y="3277100"/>
            <a:ext cx="2896500" cy="1743000"/>
          </a:xfrm>
          <a:prstGeom prst="rect">
            <a:avLst/>
          </a:prstGeom>
          <a:solidFill>
            <a:srgbClr val="C9DAF8"/>
          </a:solidFill>
          <a:ln w="9525" cap="flat" cmpd="sng">
            <a:solidFill>
              <a:srgbClr val="D0E0E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endParaRPr sz="1000">
              <a:latin typeface="Work Sans"/>
              <a:ea typeface="Work Sans"/>
              <a:cs typeface="Work Sans"/>
              <a:sym typeface="Work Sans"/>
            </a:endParaRPr>
          </a:p>
        </p:txBody>
      </p:sp>
      <p:sp>
        <p:nvSpPr>
          <p:cNvPr id="1351" name="Google Shape;1351;p90"/>
          <p:cNvSpPr/>
          <p:nvPr/>
        </p:nvSpPr>
        <p:spPr>
          <a:xfrm>
            <a:off x="6141400" y="2614400"/>
            <a:ext cx="2896500" cy="1082700"/>
          </a:xfrm>
          <a:prstGeom prst="rect">
            <a:avLst/>
          </a:prstGeom>
          <a:solidFill>
            <a:srgbClr val="D9D2E9"/>
          </a:solidFill>
          <a:ln w="9525" cap="flat" cmpd="sng">
            <a:solidFill>
              <a:srgbClr val="D9D2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Work Sans"/>
              <a:ea typeface="Work Sans"/>
              <a:cs typeface="Work Sans"/>
              <a:sym typeface="Work Sans"/>
            </a:endParaRPr>
          </a:p>
        </p:txBody>
      </p:sp>
      <p:pic>
        <p:nvPicPr>
          <p:cNvPr id="1352" name="Google Shape;1352;p90"/>
          <p:cNvPicPr preferRelativeResize="0"/>
          <p:nvPr/>
        </p:nvPicPr>
        <p:blipFill rotWithShape="1">
          <a:blip r:embed="rId3">
            <a:alphaModFix/>
          </a:blip>
          <a:srcRect t="27898" r="14842" b="26214"/>
          <a:stretch/>
        </p:blipFill>
        <p:spPr>
          <a:xfrm rot="-806849">
            <a:off x="-5701" y="230100"/>
            <a:ext cx="1009776" cy="725445"/>
          </a:xfrm>
          <a:prstGeom prst="rect">
            <a:avLst/>
          </a:prstGeom>
          <a:noFill/>
          <a:ln>
            <a:noFill/>
          </a:ln>
          <a:effectLst>
            <a:outerShdw blurRad="57150" dist="19050" dir="5400000" algn="bl" rotWithShape="0">
              <a:srgbClr val="000000">
                <a:alpha val="50000"/>
              </a:srgbClr>
            </a:outerShdw>
          </a:effectLst>
        </p:spPr>
      </p:pic>
      <p:pic>
        <p:nvPicPr>
          <p:cNvPr id="1353" name="Google Shape;1353;p90"/>
          <p:cNvPicPr preferRelativeResize="0"/>
          <p:nvPr/>
        </p:nvPicPr>
        <p:blipFill rotWithShape="1">
          <a:blip r:embed="rId4">
            <a:alphaModFix/>
          </a:blip>
          <a:srcRect t="11547" r="49287" b="10272"/>
          <a:stretch/>
        </p:blipFill>
        <p:spPr>
          <a:xfrm>
            <a:off x="5278875" y="2173700"/>
            <a:ext cx="756275" cy="874800"/>
          </a:xfrm>
          <a:prstGeom prst="rect">
            <a:avLst/>
          </a:prstGeom>
          <a:noFill/>
          <a:ln>
            <a:noFill/>
          </a:ln>
        </p:spPr>
      </p:pic>
      <p:pic>
        <p:nvPicPr>
          <p:cNvPr id="1354" name="Google Shape;1354;p90"/>
          <p:cNvPicPr preferRelativeResize="0"/>
          <p:nvPr/>
        </p:nvPicPr>
        <p:blipFill>
          <a:blip r:embed="rId5">
            <a:alphaModFix/>
          </a:blip>
          <a:stretch>
            <a:fillRect/>
          </a:stretch>
        </p:blipFill>
        <p:spPr>
          <a:xfrm rot="-1040393">
            <a:off x="2758355" y="318993"/>
            <a:ext cx="423426" cy="579119"/>
          </a:xfrm>
          <a:prstGeom prst="rect">
            <a:avLst/>
          </a:prstGeom>
          <a:noFill/>
          <a:ln>
            <a:noFill/>
          </a:ln>
          <a:effectLst>
            <a:outerShdw blurRad="57150" dist="19050" dir="5400000" algn="bl" rotWithShape="0">
              <a:srgbClr val="000000">
                <a:alpha val="50000"/>
              </a:srgbClr>
            </a:outerShdw>
          </a:effectLst>
        </p:spPr>
      </p:pic>
      <p:pic>
        <p:nvPicPr>
          <p:cNvPr id="1355" name="Google Shape;1355;p90"/>
          <p:cNvPicPr preferRelativeResize="0"/>
          <p:nvPr/>
        </p:nvPicPr>
        <p:blipFill>
          <a:blip r:embed="rId6">
            <a:alphaModFix/>
          </a:blip>
          <a:stretch>
            <a:fillRect/>
          </a:stretch>
        </p:blipFill>
        <p:spPr>
          <a:xfrm rot="1541181">
            <a:off x="5465415" y="338062"/>
            <a:ext cx="492417" cy="492450"/>
          </a:xfrm>
          <a:prstGeom prst="rect">
            <a:avLst/>
          </a:prstGeom>
          <a:noFill/>
          <a:ln>
            <a:noFill/>
          </a:ln>
        </p:spPr>
      </p:pic>
      <p:sp>
        <p:nvSpPr>
          <p:cNvPr id="1356" name="Google Shape;1356;p90"/>
          <p:cNvSpPr/>
          <p:nvPr/>
        </p:nvSpPr>
        <p:spPr>
          <a:xfrm>
            <a:off x="6141325" y="426350"/>
            <a:ext cx="2896500" cy="2105100"/>
          </a:xfrm>
          <a:prstGeom prst="rect">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endParaRPr sz="1000">
              <a:latin typeface="Work Sans"/>
              <a:ea typeface="Work Sans"/>
              <a:cs typeface="Work Sans"/>
              <a:sym typeface="Work Sans"/>
            </a:endParaRPr>
          </a:p>
        </p:txBody>
      </p:sp>
      <p:pic>
        <p:nvPicPr>
          <p:cNvPr id="1357" name="Google Shape;1357;p90"/>
          <p:cNvPicPr preferRelativeResize="0"/>
          <p:nvPr/>
        </p:nvPicPr>
        <p:blipFill rotWithShape="1">
          <a:blip r:embed="rId7">
            <a:alphaModFix/>
          </a:blip>
          <a:srcRect l="18393" t="21165" r="16726" b="28441"/>
          <a:stretch/>
        </p:blipFill>
        <p:spPr>
          <a:xfrm>
            <a:off x="5459225" y="4267851"/>
            <a:ext cx="884874" cy="916347"/>
          </a:xfrm>
          <a:prstGeom prst="rect">
            <a:avLst/>
          </a:prstGeom>
          <a:noFill/>
          <a:ln>
            <a:noFill/>
          </a:ln>
        </p:spPr>
      </p:pic>
      <p:pic>
        <p:nvPicPr>
          <p:cNvPr id="1358" name="Google Shape;1358;p90"/>
          <p:cNvPicPr preferRelativeResize="0"/>
          <p:nvPr/>
        </p:nvPicPr>
        <p:blipFill>
          <a:blip r:embed="rId8">
            <a:alphaModFix/>
          </a:blip>
          <a:stretch>
            <a:fillRect/>
          </a:stretch>
        </p:blipFill>
        <p:spPr>
          <a:xfrm rot="609492">
            <a:off x="2263700" y="3170045"/>
            <a:ext cx="871726" cy="394138"/>
          </a:xfrm>
          <a:prstGeom prst="rect">
            <a:avLst/>
          </a:prstGeom>
          <a:noFill/>
          <a:ln>
            <a:noFill/>
          </a:ln>
        </p:spPr>
      </p:pic>
      <p:sp>
        <p:nvSpPr>
          <p:cNvPr id="1359" name="Google Shape;1359;p90"/>
          <p:cNvSpPr txBox="1"/>
          <p:nvPr/>
        </p:nvSpPr>
        <p:spPr>
          <a:xfrm>
            <a:off x="3212725" y="3277100"/>
            <a:ext cx="2838900" cy="1667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u="sng">
                <a:latin typeface="Work Sans"/>
                <a:ea typeface="Work Sans"/>
                <a:cs typeface="Work Sans"/>
                <a:sym typeface="Work Sans"/>
              </a:rPr>
              <a:t>Game Rental</a:t>
            </a:r>
            <a:endParaRPr sz="1300" b="1" u="sng">
              <a:latin typeface="Work Sans"/>
              <a:ea typeface="Work Sans"/>
              <a:cs typeface="Work Sans"/>
              <a:sym typeface="Work Sans"/>
            </a:endParaRPr>
          </a:p>
          <a:p>
            <a:pPr marL="0" lvl="0" indent="0" algn="l" rtl="0">
              <a:spcBef>
                <a:spcPts val="1000"/>
              </a:spcBef>
              <a:spcAft>
                <a:spcPts val="0"/>
              </a:spcAft>
              <a:buNone/>
            </a:pPr>
            <a:r>
              <a:rPr lang="en" sz="1200">
                <a:solidFill>
                  <a:schemeClr val="dk1"/>
                </a:solidFill>
                <a:latin typeface="Work Sans"/>
                <a:ea typeface="Work Sans"/>
                <a:cs typeface="Work Sans"/>
                <a:sym typeface="Work Sans"/>
              </a:rPr>
              <a:t>Machines will be rented for a total of 3 months, every Sunday</a:t>
            </a:r>
            <a:endParaRPr sz="1300">
              <a:latin typeface="Work Sans"/>
              <a:ea typeface="Work Sans"/>
              <a:cs typeface="Work Sans"/>
              <a:sym typeface="Work Sans"/>
            </a:endParaRPr>
          </a:p>
          <a:p>
            <a:pPr marL="0" lvl="0" indent="0" algn="ctr" rtl="0">
              <a:spcBef>
                <a:spcPts val="0"/>
              </a:spcBef>
              <a:spcAft>
                <a:spcPts val="0"/>
              </a:spcAft>
              <a:buNone/>
            </a:pPr>
            <a:endParaRPr sz="300" b="1" u="sng">
              <a:latin typeface="Work Sans"/>
              <a:ea typeface="Work Sans"/>
              <a:cs typeface="Work Sans"/>
              <a:sym typeface="Work Sans"/>
            </a:endParaRPr>
          </a:p>
          <a:p>
            <a:pPr marL="457200" lvl="0" indent="-304800" algn="l" rtl="0">
              <a:spcBef>
                <a:spcPts val="0"/>
              </a:spcBef>
              <a:spcAft>
                <a:spcPts val="0"/>
              </a:spcAft>
              <a:buSzPts val="1200"/>
              <a:buFont typeface="Work Sans"/>
              <a:buChar char="●"/>
            </a:pPr>
            <a:r>
              <a:rPr lang="en" sz="1200" b="1">
                <a:latin typeface="Work Sans"/>
                <a:ea typeface="Work Sans"/>
                <a:cs typeface="Work Sans"/>
                <a:sym typeface="Work Sans"/>
              </a:rPr>
              <a:t>S$7,250</a:t>
            </a:r>
            <a:r>
              <a:rPr lang="en" sz="1200">
                <a:latin typeface="Work Sans"/>
                <a:ea typeface="Work Sans"/>
                <a:cs typeface="Work Sans"/>
                <a:sym typeface="Work Sans"/>
              </a:rPr>
              <a:t> for “Egg Toss”</a:t>
            </a:r>
            <a:endParaRPr sz="1200">
              <a:latin typeface="Work Sans"/>
              <a:ea typeface="Work Sans"/>
              <a:cs typeface="Work Sans"/>
              <a:sym typeface="Work Sans"/>
            </a:endParaRPr>
          </a:p>
          <a:p>
            <a:pPr marL="457200" lvl="0" indent="-304800" algn="l" rtl="0">
              <a:spcBef>
                <a:spcPts val="0"/>
              </a:spcBef>
              <a:spcAft>
                <a:spcPts val="0"/>
              </a:spcAft>
              <a:buSzPts val="1200"/>
              <a:buFont typeface="Work Sans"/>
              <a:buChar char="●"/>
            </a:pPr>
            <a:r>
              <a:rPr lang="en" sz="1200" b="1">
                <a:latin typeface="Work Sans"/>
                <a:ea typeface="Work Sans"/>
                <a:cs typeface="Work Sans"/>
                <a:sym typeface="Work Sans"/>
              </a:rPr>
              <a:t>S$11,250</a:t>
            </a:r>
            <a:r>
              <a:rPr lang="en" sz="1200">
                <a:latin typeface="Work Sans"/>
                <a:ea typeface="Work Sans"/>
                <a:cs typeface="Work Sans"/>
                <a:sym typeface="Work Sans"/>
              </a:rPr>
              <a:t> for “Voucher Grabbing Machine</a:t>
            </a:r>
            <a:endParaRPr sz="1200">
              <a:latin typeface="Work Sans"/>
              <a:ea typeface="Work Sans"/>
              <a:cs typeface="Work Sans"/>
              <a:sym typeface="Work Sans"/>
            </a:endParaRPr>
          </a:p>
          <a:p>
            <a:pPr marL="457200" lvl="0" indent="0" algn="l" rtl="0">
              <a:spcBef>
                <a:spcPts val="0"/>
              </a:spcBef>
              <a:spcAft>
                <a:spcPts val="0"/>
              </a:spcAft>
              <a:buNone/>
            </a:pPr>
            <a:r>
              <a:rPr lang="en" sz="1200">
                <a:latin typeface="Work Sans"/>
                <a:ea typeface="Work Sans"/>
                <a:cs typeface="Work Sans"/>
                <a:sym typeface="Work Sans"/>
              </a:rPr>
              <a:t>(The Carnival Fair SG)</a:t>
            </a:r>
            <a:endParaRPr sz="1200">
              <a:latin typeface="Work Sans"/>
              <a:ea typeface="Work Sans"/>
              <a:cs typeface="Work Sans"/>
              <a:sym typeface="Work Sans"/>
            </a:endParaRPr>
          </a:p>
        </p:txBody>
      </p:sp>
      <p:sp>
        <p:nvSpPr>
          <p:cNvPr id="1360" name="Google Shape;1360;p90"/>
          <p:cNvSpPr txBox="1"/>
          <p:nvPr/>
        </p:nvSpPr>
        <p:spPr>
          <a:xfrm>
            <a:off x="6202000" y="419450"/>
            <a:ext cx="2775300" cy="174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u="sng">
                <a:solidFill>
                  <a:schemeClr val="dk1"/>
                </a:solidFill>
                <a:latin typeface="Work Sans"/>
                <a:ea typeface="Work Sans"/>
                <a:cs typeface="Work Sans"/>
                <a:sym typeface="Work Sans"/>
              </a:rPr>
              <a:t>Event Space</a:t>
            </a:r>
            <a:endParaRPr sz="300">
              <a:solidFill>
                <a:schemeClr val="dk1"/>
              </a:solidFill>
              <a:latin typeface="Work Sans"/>
              <a:ea typeface="Work Sans"/>
              <a:cs typeface="Work Sans"/>
              <a:sym typeface="Work Sans"/>
            </a:endParaRPr>
          </a:p>
          <a:p>
            <a:pPr marL="457200" lvl="0" indent="-304800" algn="l" rtl="0">
              <a:spcBef>
                <a:spcPts val="100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Exhibition size projected to be 600 square feet</a:t>
            </a:r>
            <a:endParaRPr sz="1200">
              <a:solidFill>
                <a:schemeClr val="dk1"/>
              </a:solidFill>
              <a:latin typeface="Work Sans"/>
              <a:ea typeface="Work Sans"/>
              <a:cs typeface="Work Sans"/>
              <a:sym typeface="Work Sans"/>
            </a:endParaRPr>
          </a:p>
          <a:p>
            <a:pPr marL="457200" lvl="0" indent="-304800" algn="l" rtl="0">
              <a:spcBef>
                <a:spcPts val="100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Projected cost for 3,000 square feet across the</a:t>
            </a:r>
            <a:endParaRPr sz="1200">
              <a:solidFill>
                <a:schemeClr val="dk1"/>
              </a:solidFill>
              <a:latin typeface="Work Sans"/>
              <a:ea typeface="Work Sans"/>
              <a:cs typeface="Work Sans"/>
              <a:sym typeface="Work Sans"/>
            </a:endParaRPr>
          </a:p>
          <a:p>
            <a:pPr marL="457200" lvl="0" indent="0" algn="l" rtl="0">
              <a:spcBef>
                <a:spcPts val="0"/>
              </a:spcBef>
              <a:spcAft>
                <a:spcPts val="0"/>
              </a:spcAft>
              <a:buNone/>
            </a:pPr>
            <a:r>
              <a:rPr lang="en" sz="1200">
                <a:solidFill>
                  <a:schemeClr val="dk1"/>
                </a:solidFill>
                <a:latin typeface="Work Sans"/>
                <a:ea typeface="Work Sans"/>
                <a:cs typeface="Work Sans"/>
                <a:sym typeface="Work Sans"/>
              </a:rPr>
              <a:t>five malls is</a:t>
            </a:r>
            <a:r>
              <a:rPr lang="en" sz="1200" b="1">
                <a:solidFill>
                  <a:schemeClr val="dk1"/>
                </a:solidFill>
                <a:latin typeface="Work Sans"/>
                <a:ea typeface="Work Sans"/>
                <a:cs typeface="Work Sans"/>
                <a:sym typeface="Work Sans"/>
              </a:rPr>
              <a:t> $90,000</a:t>
            </a:r>
            <a:endParaRPr sz="1200">
              <a:solidFill>
                <a:schemeClr val="dk1"/>
              </a:solidFill>
              <a:latin typeface="Work Sans"/>
              <a:ea typeface="Work Sans"/>
              <a:cs typeface="Work Sans"/>
              <a:sym typeface="Work Sans"/>
            </a:endParaRPr>
          </a:p>
          <a:p>
            <a:pPr marL="457200" lvl="0" indent="0" algn="l" rtl="0">
              <a:spcBef>
                <a:spcPts val="0"/>
              </a:spcBef>
              <a:spcAft>
                <a:spcPts val="0"/>
              </a:spcAft>
              <a:buNone/>
            </a:pPr>
            <a:r>
              <a:rPr lang="en" sz="1200">
                <a:solidFill>
                  <a:schemeClr val="dk1"/>
                </a:solidFill>
                <a:latin typeface="Work Sans"/>
                <a:ea typeface="Work Sans"/>
                <a:cs typeface="Work Sans"/>
                <a:sym typeface="Work Sans"/>
              </a:rPr>
              <a:t>(Seth Lui, 2013)</a:t>
            </a:r>
            <a:endParaRPr sz="1200">
              <a:solidFill>
                <a:schemeClr val="dk1"/>
              </a:solidFill>
              <a:latin typeface="Work Sans"/>
              <a:ea typeface="Work Sans"/>
              <a:cs typeface="Work Sans"/>
              <a:sym typeface="Work Sans"/>
            </a:endParaRPr>
          </a:p>
        </p:txBody>
      </p:sp>
      <p:sp>
        <p:nvSpPr>
          <p:cNvPr id="1361" name="Google Shape;1361;p90"/>
          <p:cNvSpPr txBox="1"/>
          <p:nvPr/>
        </p:nvSpPr>
        <p:spPr>
          <a:xfrm>
            <a:off x="2681863" y="1651188"/>
            <a:ext cx="3339900" cy="1564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u="sng">
                <a:solidFill>
                  <a:schemeClr val="dk1"/>
                </a:solidFill>
                <a:latin typeface="Work Sans"/>
                <a:ea typeface="Work Sans"/>
                <a:cs typeface="Work Sans"/>
                <a:sym typeface="Work Sans"/>
              </a:rPr>
              <a:t>Micro-Influencer</a:t>
            </a:r>
            <a:endParaRPr sz="300" b="1" u="sng">
              <a:solidFill>
                <a:schemeClr val="dk1"/>
              </a:solidFill>
              <a:latin typeface="Work Sans"/>
              <a:ea typeface="Work Sans"/>
              <a:cs typeface="Work Sans"/>
              <a:sym typeface="Work Sans"/>
            </a:endParaRPr>
          </a:p>
          <a:p>
            <a:pPr marL="0" lvl="0" indent="0" algn="l" rtl="0">
              <a:spcBef>
                <a:spcPts val="1000"/>
              </a:spcBef>
              <a:spcAft>
                <a:spcPts val="0"/>
              </a:spcAft>
              <a:buNone/>
            </a:pPr>
            <a:r>
              <a:rPr lang="en" sz="1200">
                <a:solidFill>
                  <a:schemeClr val="dk1"/>
                </a:solidFill>
                <a:latin typeface="Work Sans"/>
                <a:ea typeface="Work Sans"/>
                <a:cs typeface="Work Sans"/>
                <a:sym typeface="Work Sans"/>
              </a:rPr>
              <a:t>Glenn Yong will host every Sunday from 12.00pm to 2.00pm (2 hours)</a:t>
            </a:r>
            <a:endParaRPr sz="1200">
              <a:solidFill>
                <a:schemeClr val="dk1"/>
              </a:solidFill>
              <a:latin typeface="Work Sans"/>
              <a:ea typeface="Work Sans"/>
              <a:cs typeface="Work Sans"/>
              <a:sym typeface="Work Sans"/>
            </a:endParaRPr>
          </a:p>
          <a:p>
            <a:pPr marL="457200" lvl="0" indent="-304800" algn="l" rtl="0">
              <a:spcBef>
                <a:spcPts val="100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Cost of hiring Glenn Yong is</a:t>
            </a:r>
            <a:endParaRPr sz="1200">
              <a:solidFill>
                <a:schemeClr val="dk1"/>
              </a:solidFill>
              <a:latin typeface="Work Sans"/>
              <a:ea typeface="Work Sans"/>
              <a:cs typeface="Work Sans"/>
              <a:sym typeface="Work Sans"/>
            </a:endParaRPr>
          </a:p>
          <a:p>
            <a:pPr marL="457200" lvl="0" indent="0" algn="l" rtl="0">
              <a:spcBef>
                <a:spcPts val="0"/>
              </a:spcBef>
              <a:spcAft>
                <a:spcPts val="0"/>
              </a:spcAft>
              <a:buNone/>
            </a:pPr>
            <a:r>
              <a:rPr lang="en" sz="1200">
                <a:solidFill>
                  <a:schemeClr val="dk1"/>
                </a:solidFill>
                <a:latin typeface="Work Sans"/>
                <a:ea typeface="Work Sans"/>
                <a:cs typeface="Work Sans"/>
                <a:sym typeface="Work Sans"/>
              </a:rPr>
              <a:t>estimated to be </a:t>
            </a:r>
            <a:r>
              <a:rPr lang="en" sz="1200" b="1">
                <a:solidFill>
                  <a:schemeClr val="dk1"/>
                </a:solidFill>
                <a:latin typeface="Work Sans"/>
                <a:ea typeface="Work Sans"/>
                <a:cs typeface="Work Sans"/>
                <a:sym typeface="Work Sans"/>
              </a:rPr>
              <a:t>$175/hour</a:t>
            </a:r>
            <a:r>
              <a:rPr lang="en" sz="1200">
                <a:solidFill>
                  <a:schemeClr val="dk1"/>
                </a:solidFill>
                <a:latin typeface="Work Sans"/>
                <a:ea typeface="Work Sans"/>
                <a:cs typeface="Work Sans"/>
                <a:sym typeface="Work Sans"/>
              </a:rPr>
              <a:t> (SGEMCEE.COM, 2023)</a:t>
            </a:r>
            <a:endParaRPr sz="1600">
              <a:latin typeface="Work Sans"/>
              <a:ea typeface="Work Sans"/>
              <a:cs typeface="Work Sans"/>
              <a:sym typeface="Work Sans"/>
            </a:endParaRPr>
          </a:p>
        </p:txBody>
      </p:sp>
      <p:pic>
        <p:nvPicPr>
          <p:cNvPr id="1362" name="Google Shape;1362;p90"/>
          <p:cNvPicPr preferRelativeResize="0"/>
          <p:nvPr/>
        </p:nvPicPr>
        <p:blipFill rotWithShape="1">
          <a:blip r:embed="rId9">
            <a:alphaModFix/>
          </a:blip>
          <a:srcRect l="30678" t="18719" r="27359" b="18713"/>
          <a:stretch/>
        </p:blipFill>
        <p:spPr>
          <a:xfrm>
            <a:off x="8369203" y="2002625"/>
            <a:ext cx="684300" cy="681300"/>
          </a:xfrm>
          <a:prstGeom prst="ellipse">
            <a:avLst/>
          </a:prstGeom>
          <a:noFill/>
          <a:ln>
            <a:noFill/>
          </a:ln>
        </p:spPr>
      </p:pic>
      <p:sp>
        <p:nvSpPr>
          <p:cNvPr id="1363" name="Google Shape;1363;p90"/>
          <p:cNvSpPr txBox="1"/>
          <p:nvPr/>
        </p:nvSpPr>
        <p:spPr>
          <a:xfrm>
            <a:off x="6202000" y="2674600"/>
            <a:ext cx="2775300" cy="88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u="sng">
                <a:solidFill>
                  <a:schemeClr val="dk1"/>
                </a:solidFill>
                <a:latin typeface="Work Sans"/>
                <a:ea typeface="Work Sans"/>
                <a:cs typeface="Work Sans"/>
                <a:sym typeface="Work Sans"/>
              </a:rPr>
              <a:t>Gallery Panels and Projector</a:t>
            </a:r>
            <a:endParaRPr sz="300">
              <a:solidFill>
                <a:schemeClr val="dk1"/>
              </a:solidFill>
              <a:latin typeface="Work Sans"/>
              <a:ea typeface="Work Sans"/>
              <a:cs typeface="Work Sans"/>
              <a:sym typeface="Work Sans"/>
            </a:endParaRPr>
          </a:p>
          <a:p>
            <a:pPr marL="457200" lvl="0" indent="-304800" algn="l" rtl="0">
              <a:spcBef>
                <a:spcPts val="1000"/>
              </a:spcBef>
              <a:spcAft>
                <a:spcPts val="0"/>
              </a:spcAft>
              <a:buClr>
                <a:schemeClr val="dk1"/>
              </a:buClr>
              <a:buSzPts val="1200"/>
              <a:buFont typeface="Work Sans"/>
              <a:buChar char="●"/>
            </a:pPr>
            <a:r>
              <a:rPr lang="en" sz="1200" b="1">
                <a:solidFill>
                  <a:schemeClr val="dk1"/>
                </a:solidFill>
                <a:latin typeface="Work Sans"/>
                <a:ea typeface="Work Sans"/>
                <a:cs typeface="Work Sans"/>
                <a:sym typeface="Work Sans"/>
              </a:rPr>
              <a:t>S$8,250 </a:t>
            </a:r>
            <a:r>
              <a:rPr lang="en" sz="1200">
                <a:solidFill>
                  <a:schemeClr val="dk1"/>
                </a:solidFill>
                <a:latin typeface="Work Sans"/>
                <a:ea typeface="Work Sans"/>
                <a:cs typeface="Work Sans"/>
                <a:sym typeface="Work Sans"/>
              </a:rPr>
              <a:t>for gallery panels</a:t>
            </a:r>
            <a:endParaRPr sz="1200">
              <a:solidFill>
                <a:schemeClr val="dk1"/>
              </a:solidFill>
              <a:latin typeface="Work Sans"/>
              <a:ea typeface="Work Sans"/>
              <a:cs typeface="Work Sans"/>
              <a:sym typeface="Work Sans"/>
            </a:endParaRPr>
          </a:p>
          <a:p>
            <a:pPr marL="457200" lvl="0" indent="-304800" algn="l" rtl="0">
              <a:spcBef>
                <a:spcPts val="0"/>
              </a:spcBef>
              <a:spcAft>
                <a:spcPts val="0"/>
              </a:spcAft>
              <a:buClr>
                <a:schemeClr val="dk1"/>
              </a:buClr>
              <a:buSzPts val="1200"/>
              <a:buFont typeface="Work Sans"/>
              <a:buChar char="●"/>
            </a:pPr>
            <a:r>
              <a:rPr lang="en" sz="1200" b="1">
                <a:solidFill>
                  <a:schemeClr val="dk1"/>
                </a:solidFill>
                <a:latin typeface="Work Sans"/>
                <a:ea typeface="Work Sans"/>
                <a:cs typeface="Work Sans"/>
                <a:sym typeface="Work Sans"/>
              </a:rPr>
              <a:t>S$10,000 </a:t>
            </a:r>
            <a:r>
              <a:rPr lang="en" sz="1200">
                <a:solidFill>
                  <a:schemeClr val="dk1"/>
                </a:solidFill>
                <a:latin typeface="Work Sans"/>
                <a:ea typeface="Work Sans"/>
                <a:cs typeface="Work Sans"/>
                <a:sym typeface="Work Sans"/>
              </a:rPr>
              <a:t>for LED screens</a:t>
            </a:r>
            <a:endParaRPr sz="1000">
              <a:solidFill>
                <a:schemeClr val="dk1"/>
              </a:solidFill>
              <a:latin typeface="Work Sans"/>
              <a:ea typeface="Work Sans"/>
              <a:cs typeface="Work Sans"/>
              <a:sym typeface="Work Sans"/>
            </a:endParaRPr>
          </a:p>
        </p:txBody>
      </p:sp>
      <p:sp>
        <p:nvSpPr>
          <p:cNvPr id="1364" name="Google Shape;1364;p90"/>
          <p:cNvSpPr txBox="1"/>
          <p:nvPr/>
        </p:nvSpPr>
        <p:spPr>
          <a:xfrm>
            <a:off x="6450325" y="3949600"/>
            <a:ext cx="25875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latin typeface="Work Sans"/>
                <a:ea typeface="Work Sans"/>
                <a:cs typeface="Work Sans"/>
                <a:sym typeface="Work Sans"/>
              </a:rPr>
              <a:t>Total Cost:</a:t>
            </a:r>
            <a:endParaRPr sz="2100" b="1">
              <a:latin typeface="Work Sans"/>
              <a:ea typeface="Work Sans"/>
              <a:cs typeface="Work Sans"/>
              <a:sym typeface="Work Sans"/>
            </a:endParaRPr>
          </a:p>
          <a:p>
            <a:pPr marL="0" lvl="0" indent="0" algn="l" rtl="0">
              <a:spcBef>
                <a:spcPts val="0"/>
              </a:spcBef>
              <a:spcAft>
                <a:spcPts val="0"/>
              </a:spcAft>
              <a:buNone/>
            </a:pPr>
            <a:r>
              <a:rPr lang="en" sz="2500" b="1">
                <a:solidFill>
                  <a:schemeClr val="accent2"/>
                </a:solidFill>
                <a:latin typeface="Work Sans"/>
                <a:ea typeface="Work Sans"/>
                <a:cs typeface="Work Sans"/>
                <a:sym typeface="Work Sans"/>
              </a:rPr>
              <a:t>S$146,484.35</a:t>
            </a:r>
            <a:endParaRPr sz="2500" b="1">
              <a:solidFill>
                <a:schemeClr val="accent2"/>
              </a:solidFill>
              <a:latin typeface="Work Sans"/>
              <a:ea typeface="Work Sans"/>
              <a:cs typeface="Work Sans"/>
              <a:sym typeface="Work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91"/>
          <p:cNvSpPr txBox="1">
            <a:spLocks noGrp="1"/>
          </p:cNvSpPr>
          <p:nvPr>
            <p:ph type="title" idx="4"/>
          </p:nvPr>
        </p:nvSpPr>
        <p:spPr>
          <a:xfrm>
            <a:off x="610500" y="176250"/>
            <a:ext cx="7923000" cy="3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a:t>Projected Outcome: The Gastronomical Experience</a:t>
            </a:r>
            <a:endParaRPr sz="2400"/>
          </a:p>
        </p:txBody>
      </p:sp>
      <p:pic>
        <p:nvPicPr>
          <p:cNvPr id="1370" name="Google Shape;1370;p91"/>
          <p:cNvPicPr preferRelativeResize="0"/>
          <p:nvPr/>
        </p:nvPicPr>
        <p:blipFill>
          <a:blip r:embed="rId3">
            <a:alphaModFix/>
          </a:blip>
          <a:stretch>
            <a:fillRect/>
          </a:stretch>
        </p:blipFill>
        <p:spPr>
          <a:xfrm>
            <a:off x="361750" y="1118011"/>
            <a:ext cx="2496602" cy="1489473"/>
          </a:xfrm>
          <a:prstGeom prst="rect">
            <a:avLst/>
          </a:prstGeom>
          <a:noFill/>
          <a:ln>
            <a:noFill/>
          </a:ln>
        </p:spPr>
      </p:pic>
      <p:sp>
        <p:nvSpPr>
          <p:cNvPr id="1371" name="Google Shape;1371;p91"/>
          <p:cNvSpPr txBox="1"/>
          <p:nvPr/>
        </p:nvSpPr>
        <p:spPr>
          <a:xfrm>
            <a:off x="518544" y="1560328"/>
            <a:ext cx="1976400" cy="604800"/>
          </a:xfrm>
          <a:prstGeom prst="rect">
            <a:avLst/>
          </a:prstGeom>
          <a:noFill/>
          <a:ln>
            <a:noFill/>
          </a:ln>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 sz="1600" b="1">
                <a:solidFill>
                  <a:schemeClr val="accent2"/>
                </a:solidFill>
                <a:highlight>
                  <a:schemeClr val="dk1"/>
                </a:highlight>
                <a:latin typeface="Work Sans"/>
                <a:ea typeface="Work Sans"/>
                <a:cs typeface="Work Sans"/>
                <a:sym typeface="Work Sans"/>
              </a:rPr>
              <a:t>Approximately 20,000 people</a:t>
            </a:r>
            <a:endParaRPr sz="1600" b="1">
              <a:solidFill>
                <a:schemeClr val="accent2"/>
              </a:solidFill>
              <a:highlight>
                <a:schemeClr val="dk1"/>
              </a:highlight>
              <a:latin typeface="Work Sans"/>
              <a:ea typeface="Work Sans"/>
              <a:cs typeface="Work Sans"/>
              <a:sym typeface="Work Sans"/>
            </a:endParaRPr>
          </a:p>
        </p:txBody>
      </p:sp>
      <p:sp>
        <p:nvSpPr>
          <p:cNvPr id="1372" name="Google Shape;1372;p91"/>
          <p:cNvSpPr txBox="1"/>
          <p:nvPr/>
        </p:nvSpPr>
        <p:spPr>
          <a:xfrm>
            <a:off x="406837" y="900375"/>
            <a:ext cx="1564200" cy="495300"/>
          </a:xfrm>
          <a:prstGeom prst="rect">
            <a:avLst/>
          </a:prstGeom>
          <a:noFill/>
          <a:ln>
            <a:noFill/>
          </a:ln>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 sz="2400" b="1" i="1">
                <a:solidFill>
                  <a:schemeClr val="accent2"/>
                </a:solidFill>
                <a:latin typeface="Work Sans"/>
                <a:ea typeface="Work Sans"/>
                <a:cs typeface="Work Sans"/>
                <a:sym typeface="Work Sans"/>
              </a:rPr>
              <a:t>TURN-UP</a:t>
            </a:r>
            <a:endParaRPr sz="2400" b="1" i="1">
              <a:solidFill>
                <a:schemeClr val="accent2"/>
              </a:solidFill>
              <a:latin typeface="Work Sans"/>
              <a:ea typeface="Work Sans"/>
              <a:cs typeface="Work Sans"/>
              <a:sym typeface="Work Sans"/>
            </a:endParaRPr>
          </a:p>
        </p:txBody>
      </p:sp>
      <p:sp>
        <p:nvSpPr>
          <p:cNvPr id="1373" name="Google Shape;1373;p91"/>
          <p:cNvSpPr/>
          <p:nvPr/>
        </p:nvSpPr>
        <p:spPr>
          <a:xfrm>
            <a:off x="418665" y="2692708"/>
            <a:ext cx="714900" cy="1072500"/>
          </a:xfrm>
          <a:prstGeom prst="downArrow">
            <a:avLst>
              <a:gd name="adj1" fmla="val 50000"/>
              <a:gd name="adj2"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74" name="Google Shape;1374;p91"/>
          <p:cNvSpPr txBox="1"/>
          <p:nvPr/>
        </p:nvSpPr>
        <p:spPr>
          <a:xfrm>
            <a:off x="1046286" y="2891991"/>
            <a:ext cx="1655400" cy="399000"/>
          </a:xfrm>
          <a:prstGeom prst="rect">
            <a:avLst/>
          </a:prstGeom>
          <a:noFill/>
          <a:ln>
            <a:noFill/>
          </a:ln>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 sz="1700" b="1" i="1">
                <a:solidFill>
                  <a:schemeClr val="accent2"/>
                </a:solidFill>
                <a:latin typeface="Work Sans"/>
                <a:ea typeface="Work Sans"/>
                <a:cs typeface="Work Sans"/>
                <a:sym typeface="Work Sans"/>
              </a:rPr>
              <a:t>80% RETURN</a:t>
            </a:r>
            <a:endParaRPr sz="1700" b="1" i="1">
              <a:solidFill>
                <a:schemeClr val="accent2"/>
              </a:solidFill>
              <a:latin typeface="Work Sans"/>
              <a:ea typeface="Work Sans"/>
              <a:cs typeface="Work Sans"/>
              <a:sym typeface="Work Sans"/>
            </a:endParaRPr>
          </a:p>
        </p:txBody>
      </p:sp>
      <p:sp>
        <p:nvSpPr>
          <p:cNvPr id="1375" name="Google Shape;1375;p91"/>
          <p:cNvSpPr txBox="1"/>
          <p:nvPr/>
        </p:nvSpPr>
        <p:spPr>
          <a:xfrm>
            <a:off x="518526" y="3850432"/>
            <a:ext cx="2496600" cy="632700"/>
          </a:xfrm>
          <a:prstGeom prst="rect">
            <a:avLst/>
          </a:prstGeom>
          <a:noFill/>
          <a:ln>
            <a:noFill/>
          </a:ln>
        </p:spPr>
        <p:txBody>
          <a:bodyPr spcFirstLastPara="1" wrap="square" lIns="91425" tIns="91425" rIns="91425" bIns="91425" anchor="t" anchorCtr="0">
            <a:normAutofit fontScale="92500" lnSpcReduction="10000"/>
          </a:bodyPr>
          <a:lstStyle/>
          <a:p>
            <a:pPr marL="0" lvl="0" indent="0" algn="ctr" rtl="0">
              <a:spcBef>
                <a:spcPts val="0"/>
              </a:spcBef>
              <a:spcAft>
                <a:spcPts val="0"/>
              </a:spcAft>
              <a:buNone/>
            </a:pPr>
            <a:r>
              <a:rPr lang="en" sz="1700" b="1">
                <a:solidFill>
                  <a:schemeClr val="dk1"/>
                </a:solidFill>
                <a:latin typeface="Work Sans"/>
                <a:ea typeface="Work Sans"/>
                <a:cs typeface="Work Sans"/>
                <a:sym typeface="Work Sans"/>
              </a:rPr>
              <a:t>16,000</a:t>
            </a:r>
            <a:r>
              <a:rPr lang="en" sz="1700">
                <a:solidFill>
                  <a:schemeClr val="dk1"/>
                </a:solidFill>
                <a:latin typeface="Work Sans"/>
                <a:ea typeface="Work Sans"/>
                <a:cs typeface="Work Sans"/>
                <a:sym typeface="Work Sans"/>
              </a:rPr>
              <a:t> new customers from voucher codes</a:t>
            </a:r>
            <a:endParaRPr sz="1700">
              <a:solidFill>
                <a:schemeClr val="dk1"/>
              </a:solidFill>
              <a:latin typeface="Work Sans"/>
              <a:ea typeface="Work Sans"/>
              <a:cs typeface="Work Sans"/>
              <a:sym typeface="Work Sans"/>
            </a:endParaRPr>
          </a:p>
        </p:txBody>
      </p:sp>
      <p:sp>
        <p:nvSpPr>
          <p:cNvPr id="1376" name="Google Shape;1376;p91"/>
          <p:cNvSpPr/>
          <p:nvPr/>
        </p:nvSpPr>
        <p:spPr>
          <a:xfrm>
            <a:off x="2961406" y="2550195"/>
            <a:ext cx="884100" cy="996900"/>
          </a:xfrm>
          <a:prstGeom prst="stripedRightArrow">
            <a:avLst>
              <a:gd name="adj1" fmla="val 50000"/>
              <a:gd name="adj2"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7" name="Google Shape;1377;p91"/>
          <p:cNvPicPr preferRelativeResize="0"/>
          <p:nvPr/>
        </p:nvPicPr>
        <p:blipFill rotWithShape="1">
          <a:blip r:embed="rId4">
            <a:alphaModFix/>
          </a:blip>
          <a:srcRect t="17058" b="15355"/>
          <a:stretch/>
        </p:blipFill>
        <p:spPr>
          <a:xfrm>
            <a:off x="4093038" y="3173131"/>
            <a:ext cx="1332924" cy="1231811"/>
          </a:xfrm>
          <a:prstGeom prst="rect">
            <a:avLst/>
          </a:prstGeom>
          <a:noFill/>
          <a:ln>
            <a:noFill/>
          </a:ln>
        </p:spPr>
      </p:pic>
      <p:pic>
        <p:nvPicPr>
          <p:cNvPr id="1378" name="Google Shape;1378;p91"/>
          <p:cNvPicPr preferRelativeResize="0"/>
          <p:nvPr/>
        </p:nvPicPr>
        <p:blipFill rotWithShape="1">
          <a:blip r:embed="rId5">
            <a:alphaModFix/>
          </a:blip>
          <a:srcRect l="10488" t="20446" r="9811" b="33751"/>
          <a:stretch/>
        </p:blipFill>
        <p:spPr>
          <a:xfrm>
            <a:off x="3948703" y="973524"/>
            <a:ext cx="1530536" cy="1231811"/>
          </a:xfrm>
          <a:prstGeom prst="rect">
            <a:avLst/>
          </a:prstGeom>
          <a:noFill/>
          <a:ln>
            <a:noFill/>
          </a:ln>
        </p:spPr>
      </p:pic>
      <p:pic>
        <p:nvPicPr>
          <p:cNvPr id="1379" name="Google Shape;1379;p91"/>
          <p:cNvPicPr preferRelativeResize="0"/>
          <p:nvPr/>
        </p:nvPicPr>
        <p:blipFill rotWithShape="1">
          <a:blip r:embed="rId6">
            <a:alphaModFix/>
          </a:blip>
          <a:srcRect t="6596" b="38890"/>
          <a:stretch/>
        </p:blipFill>
        <p:spPr>
          <a:xfrm>
            <a:off x="4006432" y="2092833"/>
            <a:ext cx="1506148" cy="1149855"/>
          </a:xfrm>
          <a:prstGeom prst="rect">
            <a:avLst/>
          </a:prstGeom>
          <a:noFill/>
          <a:ln>
            <a:noFill/>
          </a:ln>
        </p:spPr>
      </p:pic>
      <p:sp>
        <p:nvSpPr>
          <p:cNvPr id="1380" name="Google Shape;1380;p91"/>
          <p:cNvSpPr txBox="1"/>
          <p:nvPr/>
        </p:nvSpPr>
        <p:spPr>
          <a:xfrm>
            <a:off x="3886312" y="4404946"/>
            <a:ext cx="1655400" cy="399000"/>
          </a:xfrm>
          <a:prstGeom prst="rect">
            <a:avLst/>
          </a:prstGeom>
          <a:noFill/>
          <a:ln>
            <a:noFill/>
          </a:ln>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 sz="1700" b="1">
                <a:solidFill>
                  <a:schemeClr val="dk1"/>
                </a:solidFill>
                <a:latin typeface="Work Sans"/>
                <a:ea typeface="Work Sans"/>
                <a:cs typeface="Work Sans"/>
                <a:sym typeface="Work Sans"/>
              </a:rPr>
              <a:t>16,000 x S$12</a:t>
            </a:r>
            <a:endParaRPr sz="1700" b="1">
              <a:solidFill>
                <a:schemeClr val="dk1"/>
              </a:solidFill>
              <a:latin typeface="Work Sans"/>
              <a:ea typeface="Work Sans"/>
              <a:cs typeface="Work Sans"/>
              <a:sym typeface="Work Sans"/>
            </a:endParaRPr>
          </a:p>
        </p:txBody>
      </p:sp>
      <p:sp>
        <p:nvSpPr>
          <p:cNvPr id="1381" name="Google Shape;1381;p91"/>
          <p:cNvSpPr/>
          <p:nvPr/>
        </p:nvSpPr>
        <p:spPr>
          <a:xfrm>
            <a:off x="5673365" y="2550195"/>
            <a:ext cx="884100" cy="996900"/>
          </a:xfrm>
          <a:prstGeom prst="stripedRightArrow">
            <a:avLst>
              <a:gd name="adj1" fmla="val 50000"/>
              <a:gd name="adj2"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1"/>
          <p:cNvSpPr txBox="1"/>
          <p:nvPr/>
        </p:nvSpPr>
        <p:spPr>
          <a:xfrm>
            <a:off x="6718244" y="3125358"/>
            <a:ext cx="2064000" cy="880200"/>
          </a:xfrm>
          <a:prstGeom prst="rect">
            <a:avLst/>
          </a:prstGeom>
          <a:noFill/>
          <a:ln>
            <a:noFill/>
          </a:ln>
        </p:spPr>
        <p:txBody>
          <a:bodyPr spcFirstLastPara="1" wrap="square" lIns="91425" tIns="91425" rIns="91425" bIns="91425" anchor="t" anchorCtr="0">
            <a:normAutofit fontScale="77500"/>
          </a:bodyPr>
          <a:lstStyle/>
          <a:p>
            <a:pPr marL="0" lvl="0" indent="0" algn="ctr" rtl="0">
              <a:spcBef>
                <a:spcPts val="0"/>
              </a:spcBef>
              <a:spcAft>
                <a:spcPts val="0"/>
              </a:spcAft>
              <a:buNone/>
            </a:pPr>
            <a:r>
              <a:rPr lang="en" sz="1700" b="1">
                <a:solidFill>
                  <a:schemeClr val="dk1"/>
                </a:solidFill>
                <a:latin typeface="Work Sans"/>
                <a:ea typeface="Work Sans"/>
                <a:cs typeface="Work Sans"/>
                <a:sym typeface="Work Sans"/>
              </a:rPr>
              <a:t>REVENUE OF</a:t>
            </a:r>
            <a:endParaRPr sz="1700" b="1">
              <a:solidFill>
                <a:schemeClr val="dk1"/>
              </a:solidFill>
              <a:latin typeface="Work Sans"/>
              <a:ea typeface="Work Sans"/>
              <a:cs typeface="Work Sans"/>
              <a:sym typeface="Work Sans"/>
            </a:endParaRPr>
          </a:p>
          <a:p>
            <a:pPr marL="0" lvl="0" indent="0" algn="ctr" rtl="0">
              <a:spcBef>
                <a:spcPts val="0"/>
              </a:spcBef>
              <a:spcAft>
                <a:spcPts val="0"/>
              </a:spcAft>
              <a:buNone/>
            </a:pPr>
            <a:r>
              <a:rPr lang="en" sz="3500" b="1">
                <a:solidFill>
                  <a:schemeClr val="accent2"/>
                </a:solidFill>
                <a:latin typeface="Work Sans"/>
                <a:ea typeface="Work Sans"/>
                <a:cs typeface="Work Sans"/>
                <a:sym typeface="Work Sans"/>
              </a:rPr>
              <a:t>S$192,000</a:t>
            </a:r>
            <a:endParaRPr sz="3500" b="1">
              <a:solidFill>
                <a:schemeClr val="accent2"/>
              </a:solidFill>
              <a:latin typeface="Work Sans"/>
              <a:ea typeface="Work Sans"/>
              <a:cs typeface="Work Sans"/>
              <a:sym typeface="Work Sans"/>
            </a:endParaRPr>
          </a:p>
        </p:txBody>
      </p:sp>
      <p:pic>
        <p:nvPicPr>
          <p:cNvPr id="1383" name="Google Shape;1383;p91"/>
          <p:cNvPicPr preferRelativeResize="0"/>
          <p:nvPr/>
        </p:nvPicPr>
        <p:blipFill>
          <a:blip r:embed="rId7">
            <a:alphaModFix/>
          </a:blip>
          <a:stretch>
            <a:fillRect/>
          </a:stretch>
        </p:blipFill>
        <p:spPr>
          <a:xfrm>
            <a:off x="7423562" y="2177450"/>
            <a:ext cx="780759" cy="996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92"/>
          <p:cNvSpPr txBox="1"/>
          <p:nvPr/>
        </p:nvSpPr>
        <p:spPr>
          <a:xfrm>
            <a:off x="9197668" y="421387"/>
            <a:ext cx="3406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2"/>
                </a:solidFill>
                <a:latin typeface="Work Sans"/>
                <a:ea typeface="Work Sans"/>
                <a:cs typeface="Work Sans"/>
                <a:sym typeface="Work Sans"/>
              </a:rPr>
              <a:t>Brand Ambassador Fees</a:t>
            </a:r>
            <a:endParaRPr sz="1200" b="1">
              <a:solidFill>
                <a:schemeClr val="dk2"/>
              </a:solidFill>
              <a:latin typeface="Work Sans"/>
              <a:ea typeface="Work Sans"/>
              <a:cs typeface="Work Sans"/>
              <a:sym typeface="Work Sans"/>
            </a:endParaRPr>
          </a:p>
        </p:txBody>
      </p:sp>
      <p:sp>
        <p:nvSpPr>
          <p:cNvPr id="1389" name="Google Shape;1389;p92"/>
          <p:cNvSpPr txBox="1"/>
          <p:nvPr/>
        </p:nvSpPr>
        <p:spPr>
          <a:xfrm>
            <a:off x="9915047" y="4467405"/>
            <a:ext cx="2735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Work Sans"/>
                <a:ea typeface="Work Sans"/>
                <a:cs typeface="Work Sans"/>
                <a:sym typeface="Work Sans"/>
              </a:rPr>
              <a:t>Fig 2: BusinessofApps</a:t>
            </a:r>
            <a:endParaRPr sz="1000">
              <a:solidFill>
                <a:schemeClr val="dk2"/>
              </a:solidFill>
              <a:latin typeface="Work Sans"/>
              <a:ea typeface="Work Sans"/>
              <a:cs typeface="Work Sans"/>
              <a:sym typeface="Work Sans"/>
            </a:endParaRPr>
          </a:p>
        </p:txBody>
      </p:sp>
      <p:sp>
        <p:nvSpPr>
          <p:cNvPr id="1390" name="Google Shape;1390;p92"/>
          <p:cNvSpPr txBox="1">
            <a:spLocks noGrp="1"/>
          </p:cNvSpPr>
          <p:nvPr>
            <p:ph type="title" idx="4"/>
          </p:nvPr>
        </p:nvSpPr>
        <p:spPr>
          <a:xfrm>
            <a:off x="886300" y="99701"/>
            <a:ext cx="7704000" cy="3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900"/>
              <a:t>Financial Viability and Projected Outcome: Do Batter</a:t>
            </a:r>
            <a:endParaRPr sz="1900"/>
          </a:p>
        </p:txBody>
      </p:sp>
      <p:sp>
        <p:nvSpPr>
          <p:cNvPr id="1391" name="Google Shape;1391;p92"/>
          <p:cNvSpPr/>
          <p:nvPr/>
        </p:nvSpPr>
        <p:spPr>
          <a:xfrm>
            <a:off x="227888" y="655275"/>
            <a:ext cx="2726700" cy="4305600"/>
          </a:xfrm>
          <a:prstGeom prst="roundRect">
            <a:avLst>
              <a:gd name="adj" fmla="val 16667"/>
            </a:avLst>
          </a:prstGeom>
          <a:solidFill>
            <a:srgbClr val="FFA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2"/>
          <p:cNvSpPr/>
          <p:nvPr/>
        </p:nvSpPr>
        <p:spPr>
          <a:xfrm>
            <a:off x="3049257" y="661767"/>
            <a:ext cx="2986500" cy="4299000"/>
          </a:xfrm>
          <a:prstGeom prst="roundRect">
            <a:avLst>
              <a:gd name="adj" fmla="val 16667"/>
            </a:avLst>
          </a:prstGeom>
          <a:solidFill>
            <a:srgbClr val="FFEF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2"/>
          <p:cNvSpPr/>
          <p:nvPr/>
        </p:nvSpPr>
        <p:spPr>
          <a:xfrm>
            <a:off x="6189406" y="655275"/>
            <a:ext cx="2726700" cy="4305600"/>
          </a:xfrm>
          <a:prstGeom prst="roundRect">
            <a:avLst>
              <a:gd name="adj" fmla="val 16667"/>
            </a:avLst>
          </a:prstGeom>
          <a:solidFill>
            <a:srgbClr val="FFA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4" name="Google Shape;1394;p92"/>
          <p:cNvPicPr preferRelativeResize="0"/>
          <p:nvPr/>
        </p:nvPicPr>
        <p:blipFill rotWithShape="1">
          <a:blip r:embed="rId3">
            <a:alphaModFix/>
          </a:blip>
          <a:srcRect t="25696" b="8332"/>
          <a:stretch/>
        </p:blipFill>
        <p:spPr>
          <a:xfrm>
            <a:off x="182200" y="421375"/>
            <a:ext cx="970276" cy="905349"/>
          </a:xfrm>
          <a:prstGeom prst="rect">
            <a:avLst/>
          </a:prstGeom>
          <a:noFill/>
          <a:ln>
            <a:noFill/>
          </a:ln>
        </p:spPr>
      </p:pic>
      <p:sp>
        <p:nvSpPr>
          <p:cNvPr id="1395" name="Google Shape;1395;p92"/>
          <p:cNvSpPr txBox="1"/>
          <p:nvPr/>
        </p:nvSpPr>
        <p:spPr>
          <a:xfrm>
            <a:off x="659900" y="631375"/>
            <a:ext cx="2433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Brand Ambassador: </a:t>
            </a:r>
            <a:r>
              <a:rPr lang="en" sz="2600" b="1">
                <a:latin typeface="Work Sans"/>
                <a:ea typeface="Work Sans"/>
                <a:cs typeface="Work Sans"/>
                <a:sym typeface="Work Sans"/>
              </a:rPr>
              <a:t>BRIGHT</a:t>
            </a:r>
            <a:endParaRPr sz="2600" b="1">
              <a:latin typeface="Work Sans"/>
              <a:ea typeface="Work Sans"/>
              <a:cs typeface="Work Sans"/>
              <a:sym typeface="Work Sans"/>
            </a:endParaRPr>
          </a:p>
        </p:txBody>
      </p:sp>
      <p:sp>
        <p:nvSpPr>
          <p:cNvPr id="1396" name="Google Shape;1396;p92"/>
          <p:cNvSpPr txBox="1"/>
          <p:nvPr/>
        </p:nvSpPr>
        <p:spPr>
          <a:xfrm>
            <a:off x="385797" y="2960704"/>
            <a:ext cx="2509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Work Sans"/>
                <a:ea typeface="Work Sans"/>
                <a:cs typeface="Work Sans"/>
                <a:sym typeface="Work Sans"/>
              </a:rPr>
              <a:t>Fig 1: Economic Research Institute</a:t>
            </a:r>
            <a:endParaRPr sz="1000">
              <a:solidFill>
                <a:schemeClr val="dk1"/>
              </a:solidFill>
              <a:latin typeface="Work Sans"/>
              <a:ea typeface="Work Sans"/>
              <a:cs typeface="Work Sans"/>
              <a:sym typeface="Work Sans"/>
            </a:endParaRPr>
          </a:p>
        </p:txBody>
      </p:sp>
      <p:pic>
        <p:nvPicPr>
          <p:cNvPr id="1397" name="Google Shape;1397;p92"/>
          <p:cNvPicPr preferRelativeResize="0"/>
          <p:nvPr/>
        </p:nvPicPr>
        <p:blipFill rotWithShape="1">
          <a:blip r:embed="rId4">
            <a:alphaModFix/>
          </a:blip>
          <a:srcRect l="1950" t="-5890" r="-1950" b="5890"/>
          <a:stretch/>
        </p:blipFill>
        <p:spPr>
          <a:xfrm rot="-2131761">
            <a:off x="2663132" y="703419"/>
            <a:ext cx="1137339" cy="753265"/>
          </a:xfrm>
          <a:prstGeom prst="rect">
            <a:avLst/>
          </a:prstGeom>
          <a:noFill/>
          <a:ln>
            <a:noFill/>
          </a:ln>
        </p:spPr>
      </p:pic>
      <p:sp>
        <p:nvSpPr>
          <p:cNvPr id="1398" name="Google Shape;1398;p92"/>
          <p:cNvSpPr txBox="1"/>
          <p:nvPr/>
        </p:nvSpPr>
        <p:spPr>
          <a:xfrm>
            <a:off x="3678675" y="695300"/>
            <a:ext cx="23547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Work Sans"/>
                <a:ea typeface="Work Sans"/>
                <a:cs typeface="Work Sans"/>
                <a:sym typeface="Work Sans"/>
              </a:rPr>
              <a:t>Round Trip Plane Ticket to </a:t>
            </a:r>
            <a:r>
              <a:rPr lang="en" sz="2400" b="1">
                <a:latin typeface="Work Sans"/>
                <a:ea typeface="Work Sans"/>
                <a:cs typeface="Work Sans"/>
                <a:sym typeface="Work Sans"/>
              </a:rPr>
              <a:t>BANGKOK</a:t>
            </a:r>
            <a:endParaRPr sz="2400" b="1">
              <a:latin typeface="Work Sans"/>
              <a:ea typeface="Work Sans"/>
              <a:cs typeface="Work Sans"/>
              <a:sym typeface="Work Sans"/>
            </a:endParaRPr>
          </a:p>
        </p:txBody>
      </p:sp>
      <p:sp>
        <p:nvSpPr>
          <p:cNvPr id="1399" name="Google Shape;1399;p92"/>
          <p:cNvSpPr txBox="1"/>
          <p:nvPr/>
        </p:nvSpPr>
        <p:spPr>
          <a:xfrm>
            <a:off x="6561401" y="790675"/>
            <a:ext cx="235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Work Sans"/>
                <a:ea typeface="Work Sans"/>
                <a:cs typeface="Work Sans"/>
                <a:sym typeface="Work Sans"/>
              </a:rPr>
              <a:t>VIEWERSHIP AND ENGAGEMENT</a:t>
            </a:r>
            <a:endParaRPr sz="1800" b="1">
              <a:latin typeface="Work Sans"/>
              <a:ea typeface="Work Sans"/>
              <a:cs typeface="Work Sans"/>
              <a:sym typeface="Work Sans"/>
            </a:endParaRPr>
          </a:p>
        </p:txBody>
      </p:sp>
      <p:pic>
        <p:nvPicPr>
          <p:cNvPr id="1400" name="Google Shape;1400;p92"/>
          <p:cNvPicPr preferRelativeResize="0"/>
          <p:nvPr/>
        </p:nvPicPr>
        <p:blipFill rotWithShape="1">
          <a:blip r:embed="rId5">
            <a:alphaModFix/>
          </a:blip>
          <a:srcRect l="22878" r="21401"/>
          <a:stretch/>
        </p:blipFill>
        <p:spPr>
          <a:xfrm>
            <a:off x="6113908" y="526325"/>
            <a:ext cx="668966" cy="800400"/>
          </a:xfrm>
          <a:prstGeom prst="rect">
            <a:avLst/>
          </a:prstGeom>
          <a:noFill/>
          <a:ln>
            <a:noFill/>
          </a:ln>
        </p:spPr>
      </p:pic>
      <p:pic>
        <p:nvPicPr>
          <p:cNvPr id="1401" name="Google Shape;1401;p92"/>
          <p:cNvPicPr preferRelativeResize="0"/>
          <p:nvPr/>
        </p:nvPicPr>
        <p:blipFill>
          <a:blip r:embed="rId6">
            <a:alphaModFix/>
          </a:blip>
          <a:stretch>
            <a:fillRect/>
          </a:stretch>
        </p:blipFill>
        <p:spPr>
          <a:xfrm>
            <a:off x="374450" y="1594141"/>
            <a:ext cx="2433600" cy="1366559"/>
          </a:xfrm>
          <a:prstGeom prst="rect">
            <a:avLst/>
          </a:prstGeom>
          <a:noFill/>
          <a:ln>
            <a:noFill/>
          </a:ln>
        </p:spPr>
      </p:pic>
      <p:sp>
        <p:nvSpPr>
          <p:cNvPr id="1402" name="Google Shape;1402;p92"/>
          <p:cNvSpPr txBox="1"/>
          <p:nvPr/>
        </p:nvSpPr>
        <p:spPr>
          <a:xfrm>
            <a:off x="3052750" y="1463550"/>
            <a:ext cx="2936100" cy="2216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For </a:t>
            </a:r>
            <a:r>
              <a:rPr lang="en" sz="1200" b="1">
                <a:solidFill>
                  <a:schemeClr val="dk1"/>
                </a:solidFill>
                <a:latin typeface="Work Sans"/>
                <a:ea typeface="Work Sans"/>
                <a:cs typeface="Work Sans"/>
                <a:sym typeface="Work Sans"/>
              </a:rPr>
              <a:t>peak seasons</a:t>
            </a:r>
            <a:r>
              <a:rPr lang="en" sz="1200">
                <a:solidFill>
                  <a:schemeClr val="dk1"/>
                </a:solidFill>
                <a:latin typeface="Work Sans"/>
                <a:ea typeface="Work Sans"/>
                <a:cs typeface="Work Sans"/>
                <a:sym typeface="Work Sans"/>
              </a:rPr>
              <a:t>, the estimated cost for the plane ticket will be </a:t>
            </a:r>
            <a:r>
              <a:rPr lang="en" sz="1200" b="1">
                <a:solidFill>
                  <a:schemeClr val="dk1"/>
                </a:solidFill>
                <a:latin typeface="Work Sans"/>
                <a:ea typeface="Work Sans"/>
                <a:cs typeface="Work Sans"/>
                <a:sym typeface="Work Sans"/>
              </a:rPr>
              <a:t>S$155</a:t>
            </a:r>
            <a:r>
              <a:rPr lang="en" sz="1200">
                <a:solidFill>
                  <a:schemeClr val="dk1"/>
                </a:solidFill>
                <a:latin typeface="Work Sans"/>
                <a:ea typeface="Work Sans"/>
                <a:cs typeface="Work Sans"/>
                <a:sym typeface="Work Sans"/>
              </a:rPr>
              <a:t>.</a:t>
            </a:r>
            <a:endParaRPr sz="1200">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endParaRPr sz="1200">
              <a:solidFill>
                <a:schemeClr val="dk1"/>
              </a:solidFill>
              <a:latin typeface="Work Sans"/>
              <a:ea typeface="Work Sans"/>
              <a:cs typeface="Work Sans"/>
              <a:sym typeface="Work Sans"/>
            </a:endParaRPr>
          </a:p>
          <a:p>
            <a:pPr marL="457200" lvl="0" indent="-304800" algn="l" rtl="0">
              <a:spcBef>
                <a:spcPts val="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For </a:t>
            </a:r>
            <a:r>
              <a:rPr lang="en" sz="1200" b="1">
                <a:solidFill>
                  <a:schemeClr val="dk1"/>
                </a:solidFill>
                <a:latin typeface="Work Sans"/>
                <a:ea typeface="Work Sans"/>
                <a:cs typeface="Work Sans"/>
                <a:sym typeface="Work Sans"/>
              </a:rPr>
              <a:t>off-peak seasons</a:t>
            </a:r>
            <a:r>
              <a:rPr lang="en" sz="1200">
                <a:solidFill>
                  <a:schemeClr val="dk1"/>
                </a:solidFill>
                <a:latin typeface="Work Sans"/>
                <a:ea typeface="Work Sans"/>
                <a:cs typeface="Work Sans"/>
                <a:sym typeface="Work Sans"/>
              </a:rPr>
              <a:t>, the estimated cost of the plane ticket will be </a:t>
            </a:r>
            <a:r>
              <a:rPr lang="en" sz="1200" b="1">
                <a:solidFill>
                  <a:schemeClr val="dk1"/>
                </a:solidFill>
                <a:latin typeface="Work Sans"/>
                <a:ea typeface="Work Sans"/>
                <a:cs typeface="Work Sans"/>
                <a:sym typeface="Work Sans"/>
              </a:rPr>
              <a:t>$123.25</a:t>
            </a:r>
            <a:r>
              <a:rPr lang="en" sz="1200">
                <a:solidFill>
                  <a:schemeClr val="dk1"/>
                </a:solidFill>
                <a:latin typeface="Work Sans"/>
                <a:ea typeface="Work Sans"/>
                <a:cs typeface="Work Sans"/>
                <a:sym typeface="Work Sans"/>
              </a:rPr>
              <a:t>.</a:t>
            </a:r>
            <a:endParaRPr sz="1200">
              <a:solidFill>
                <a:schemeClr val="dk1"/>
              </a:solidFill>
              <a:latin typeface="Work Sans"/>
              <a:ea typeface="Work Sans"/>
              <a:cs typeface="Work Sans"/>
              <a:sym typeface="Work Sans"/>
            </a:endParaRPr>
          </a:p>
          <a:p>
            <a:pPr marL="0" lvl="0" indent="0" algn="l" rtl="0">
              <a:spcBef>
                <a:spcPts val="0"/>
              </a:spcBef>
              <a:spcAft>
                <a:spcPts val="0"/>
              </a:spcAft>
              <a:buClr>
                <a:schemeClr val="dk1"/>
              </a:buClr>
              <a:buSzPts val="1100"/>
              <a:buFont typeface="Arial"/>
              <a:buNone/>
            </a:pPr>
            <a:endParaRPr sz="1200">
              <a:solidFill>
                <a:schemeClr val="dk1"/>
              </a:solidFill>
              <a:latin typeface="Work Sans"/>
              <a:ea typeface="Work Sans"/>
              <a:cs typeface="Work Sans"/>
              <a:sym typeface="Work Sans"/>
            </a:endParaRPr>
          </a:p>
          <a:p>
            <a:pPr marL="457200" lvl="0" indent="-304800" algn="l" rtl="0">
              <a:spcBef>
                <a:spcPts val="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Cost of the plane ticket is taken from Trip.com, on the 15th of every month.</a:t>
            </a:r>
            <a:endParaRPr sz="1200">
              <a:solidFill>
                <a:schemeClr val="dk1"/>
              </a:solidFill>
              <a:latin typeface="Work Sans"/>
              <a:ea typeface="Work Sans"/>
              <a:cs typeface="Work Sans"/>
              <a:sym typeface="Work Sans"/>
            </a:endParaRPr>
          </a:p>
        </p:txBody>
      </p:sp>
      <p:pic>
        <p:nvPicPr>
          <p:cNvPr id="1403" name="Google Shape;1403;p92"/>
          <p:cNvPicPr preferRelativeResize="0"/>
          <p:nvPr/>
        </p:nvPicPr>
        <p:blipFill>
          <a:blip r:embed="rId7">
            <a:alphaModFix/>
          </a:blip>
          <a:stretch>
            <a:fillRect/>
          </a:stretch>
        </p:blipFill>
        <p:spPr>
          <a:xfrm>
            <a:off x="3311100" y="3679950"/>
            <a:ext cx="2521800" cy="725077"/>
          </a:xfrm>
          <a:prstGeom prst="rect">
            <a:avLst/>
          </a:prstGeom>
          <a:noFill/>
          <a:ln>
            <a:noFill/>
          </a:ln>
        </p:spPr>
      </p:pic>
      <p:sp>
        <p:nvSpPr>
          <p:cNvPr id="1404" name="Google Shape;1404;p92"/>
          <p:cNvSpPr txBox="1"/>
          <p:nvPr/>
        </p:nvSpPr>
        <p:spPr>
          <a:xfrm>
            <a:off x="3535525" y="4475200"/>
            <a:ext cx="23547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i="1">
                <a:solidFill>
                  <a:schemeClr val="dk1"/>
                </a:solidFill>
                <a:latin typeface="Work Sans"/>
                <a:ea typeface="Work Sans"/>
                <a:cs typeface="Work Sans"/>
                <a:sym typeface="Work Sans"/>
              </a:rPr>
              <a:t>For our lucky Tiktok challenge winner!</a:t>
            </a:r>
            <a:endParaRPr sz="900" i="1">
              <a:solidFill>
                <a:schemeClr val="dk1"/>
              </a:solidFill>
              <a:latin typeface="Work Sans"/>
              <a:ea typeface="Work Sans"/>
              <a:cs typeface="Work Sans"/>
              <a:sym typeface="Work Sans"/>
            </a:endParaRPr>
          </a:p>
        </p:txBody>
      </p:sp>
      <p:pic>
        <p:nvPicPr>
          <p:cNvPr id="1405" name="Google Shape;1405;p92"/>
          <p:cNvPicPr preferRelativeResize="0"/>
          <p:nvPr/>
        </p:nvPicPr>
        <p:blipFill rotWithShape="1">
          <a:blip r:embed="rId8">
            <a:alphaModFix/>
          </a:blip>
          <a:srcRect l="16626" t="16971" r="15842" b="16290"/>
          <a:stretch/>
        </p:blipFill>
        <p:spPr>
          <a:xfrm>
            <a:off x="3253775" y="4467400"/>
            <a:ext cx="342300" cy="338700"/>
          </a:xfrm>
          <a:prstGeom prst="ellipse">
            <a:avLst/>
          </a:prstGeom>
          <a:noFill/>
          <a:ln>
            <a:noFill/>
          </a:ln>
        </p:spPr>
      </p:pic>
      <p:sp>
        <p:nvSpPr>
          <p:cNvPr id="1406" name="Google Shape;1406;p92"/>
          <p:cNvSpPr txBox="1"/>
          <p:nvPr/>
        </p:nvSpPr>
        <p:spPr>
          <a:xfrm>
            <a:off x="6232800" y="1667075"/>
            <a:ext cx="2683200" cy="2288400"/>
          </a:xfrm>
          <a:prstGeom prst="rect">
            <a:avLst/>
          </a:prstGeom>
          <a:noFill/>
          <a:ln>
            <a:noFill/>
          </a:ln>
        </p:spPr>
        <p:txBody>
          <a:bodyPr spcFirstLastPara="1" wrap="square" lIns="91425" tIns="91425" rIns="91425" bIns="91425" anchor="t" anchorCtr="0">
            <a:spAutoFit/>
          </a:bodyPr>
          <a:lstStyle/>
          <a:p>
            <a:pPr marL="457200" lvl="0" indent="-323850" algn="l" rtl="0">
              <a:spcBef>
                <a:spcPts val="1000"/>
              </a:spcBef>
              <a:spcAft>
                <a:spcPts val="0"/>
              </a:spcAft>
              <a:buClr>
                <a:schemeClr val="dk1"/>
              </a:buClr>
              <a:buSzPts val="1500"/>
              <a:buFont typeface="Work Sans"/>
              <a:buChar char="●"/>
            </a:pPr>
            <a:r>
              <a:rPr lang="en" sz="1500" b="1">
                <a:solidFill>
                  <a:schemeClr val="dk1"/>
                </a:solidFill>
                <a:latin typeface="Work Sans"/>
                <a:ea typeface="Work Sans"/>
                <a:cs typeface="Work Sans"/>
                <a:sym typeface="Work Sans"/>
              </a:rPr>
              <a:t>30,000 likes</a:t>
            </a:r>
            <a:r>
              <a:rPr lang="en" sz="1500">
                <a:solidFill>
                  <a:schemeClr val="dk1"/>
                </a:solidFill>
                <a:latin typeface="Work Sans"/>
                <a:ea typeface="Work Sans"/>
                <a:cs typeface="Work Sans"/>
                <a:sym typeface="Work Sans"/>
              </a:rPr>
              <a:t> on each TikTok post</a:t>
            </a:r>
            <a:endParaRPr sz="1500">
              <a:solidFill>
                <a:schemeClr val="dk1"/>
              </a:solidFill>
              <a:latin typeface="Work Sans"/>
              <a:ea typeface="Work Sans"/>
              <a:cs typeface="Work Sans"/>
              <a:sym typeface="Work Sans"/>
            </a:endParaRPr>
          </a:p>
          <a:p>
            <a:pPr marL="457200" lvl="0" indent="-323850" algn="l" rtl="0">
              <a:spcBef>
                <a:spcPts val="1000"/>
              </a:spcBef>
              <a:spcAft>
                <a:spcPts val="0"/>
              </a:spcAft>
              <a:buClr>
                <a:schemeClr val="dk1"/>
              </a:buClr>
              <a:buSzPts val="1500"/>
              <a:buFont typeface="Work Sans"/>
              <a:buChar char="●"/>
            </a:pPr>
            <a:r>
              <a:rPr lang="en" sz="1500" b="1">
                <a:solidFill>
                  <a:schemeClr val="dk1"/>
                </a:solidFill>
                <a:latin typeface="Work Sans"/>
                <a:ea typeface="Work Sans"/>
                <a:cs typeface="Work Sans"/>
                <a:sym typeface="Work Sans"/>
              </a:rPr>
              <a:t>24,000 TikTok posts</a:t>
            </a:r>
            <a:r>
              <a:rPr lang="en" sz="1500">
                <a:solidFill>
                  <a:schemeClr val="dk1"/>
                </a:solidFill>
                <a:latin typeface="Work Sans"/>
                <a:ea typeface="Work Sans"/>
                <a:cs typeface="Work Sans"/>
                <a:sym typeface="Work Sans"/>
              </a:rPr>
              <a:t> under the hashtag </a:t>
            </a:r>
            <a:r>
              <a:rPr lang="en" sz="1500">
                <a:solidFill>
                  <a:srgbClr val="475AE7"/>
                </a:solidFill>
                <a:latin typeface="Work Sans"/>
                <a:ea typeface="Work Sans"/>
                <a:cs typeface="Work Sans"/>
                <a:sym typeface="Work Sans"/>
              </a:rPr>
              <a:t>#MoreBatterDoBatter</a:t>
            </a:r>
            <a:endParaRPr sz="1500">
              <a:solidFill>
                <a:schemeClr val="dk1"/>
              </a:solidFill>
              <a:latin typeface="Work Sans"/>
              <a:ea typeface="Work Sans"/>
              <a:cs typeface="Work Sans"/>
              <a:sym typeface="Work Sans"/>
            </a:endParaRPr>
          </a:p>
          <a:p>
            <a:pPr marL="457200" lvl="0" indent="-323850" algn="l" rtl="0">
              <a:spcBef>
                <a:spcPts val="1000"/>
              </a:spcBef>
              <a:spcAft>
                <a:spcPts val="0"/>
              </a:spcAft>
              <a:buClr>
                <a:schemeClr val="dk1"/>
              </a:buClr>
              <a:buSzPts val="1500"/>
              <a:buFont typeface="Work Sans"/>
              <a:buChar char="●"/>
            </a:pPr>
            <a:r>
              <a:rPr lang="en" sz="1500">
                <a:solidFill>
                  <a:schemeClr val="dk1"/>
                </a:solidFill>
                <a:latin typeface="Work Sans"/>
                <a:ea typeface="Work Sans"/>
                <a:cs typeface="Work Sans"/>
                <a:sym typeface="Work Sans"/>
              </a:rPr>
              <a:t>Gain an additional </a:t>
            </a:r>
            <a:r>
              <a:rPr lang="en" sz="1500" b="1">
                <a:solidFill>
                  <a:schemeClr val="dk1"/>
                </a:solidFill>
                <a:latin typeface="Work Sans"/>
                <a:ea typeface="Work Sans"/>
                <a:cs typeface="Work Sans"/>
                <a:sym typeface="Work Sans"/>
              </a:rPr>
              <a:t>15,000 followers</a:t>
            </a:r>
            <a:r>
              <a:rPr lang="en" sz="1500">
                <a:solidFill>
                  <a:schemeClr val="dk1"/>
                </a:solidFill>
                <a:latin typeface="Work Sans"/>
                <a:ea typeface="Work Sans"/>
                <a:cs typeface="Work Sans"/>
                <a:sym typeface="Work Sans"/>
              </a:rPr>
              <a:t> on TikTok</a:t>
            </a:r>
            <a:endParaRPr sz="1500">
              <a:solidFill>
                <a:schemeClr val="dk1"/>
              </a:solidFill>
              <a:latin typeface="Work Sans"/>
              <a:ea typeface="Work Sans"/>
              <a:cs typeface="Work Sans"/>
              <a:sym typeface="Work Sans"/>
            </a:endParaRPr>
          </a:p>
        </p:txBody>
      </p:sp>
      <p:pic>
        <p:nvPicPr>
          <p:cNvPr id="1407" name="Google Shape;1407;p92"/>
          <p:cNvPicPr preferRelativeResize="0"/>
          <p:nvPr/>
        </p:nvPicPr>
        <p:blipFill rotWithShape="1">
          <a:blip r:embed="rId9">
            <a:alphaModFix/>
          </a:blip>
          <a:srcRect l="3142" r="6030"/>
          <a:stretch/>
        </p:blipFill>
        <p:spPr>
          <a:xfrm>
            <a:off x="330400" y="3451100"/>
            <a:ext cx="2521800" cy="953925"/>
          </a:xfrm>
          <a:prstGeom prst="rect">
            <a:avLst/>
          </a:prstGeom>
          <a:noFill/>
          <a:ln>
            <a:noFill/>
          </a:ln>
        </p:spPr>
      </p:pic>
      <p:sp>
        <p:nvSpPr>
          <p:cNvPr id="1408" name="Google Shape;1408;p92"/>
          <p:cNvSpPr txBox="1"/>
          <p:nvPr/>
        </p:nvSpPr>
        <p:spPr>
          <a:xfrm>
            <a:off x="635900" y="4405025"/>
            <a:ext cx="1910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Work Sans"/>
                <a:ea typeface="Work Sans"/>
                <a:cs typeface="Work Sans"/>
                <a:sym typeface="Work Sans"/>
              </a:rPr>
              <a:t>Fig 2: Tiktok</a:t>
            </a:r>
            <a:endParaRPr sz="1000">
              <a:latin typeface="Work Sans"/>
              <a:ea typeface="Work Sans"/>
              <a:cs typeface="Work Sans"/>
              <a:sym typeface="Work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93"/>
          <p:cNvSpPr txBox="1">
            <a:spLocks noGrp="1"/>
          </p:cNvSpPr>
          <p:nvPr>
            <p:ph type="ctrTitle"/>
          </p:nvPr>
        </p:nvSpPr>
        <p:spPr>
          <a:xfrm>
            <a:off x="507975" y="1746775"/>
            <a:ext cx="5700900" cy="1510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7800">
                <a:solidFill>
                  <a:schemeClr val="dk1"/>
                </a:solidFill>
                <a:latin typeface="Work Sans Black"/>
                <a:ea typeface="Work Sans Black"/>
                <a:cs typeface="Work Sans Black"/>
                <a:sym typeface="Work Sans Black"/>
              </a:rPr>
              <a:t>Thank you!</a:t>
            </a:r>
            <a:endParaRPr sz="6400">
              <a:solidFill>
                <a:schemeClr val="accent2"/>
              </a:solidFill>
            </a:endParaRPr>
          </a:p>
        </p:txBody>
      </p:sp>
      <p:grpSp>
        <p:nvGrpSpPr>
          <p:cNvPr id="1414" name="Google Shape;1414;p93"/>
          <p:cNvGrpSpPr/>
          <p:nvPr/>
        </p:nvGrpSpPr>
        <p:grpSpPr>
          <a:xfrm>
            <a:off x="5854250" y="-204899"/>
            <a:ext cx="2081799" cy="2561098"/>
            <a:chOff x="5854250" y="1"/>
            <a:chExt cx="2081799" cy="2561098"/>
          </a:xfrm>
        </p:grpSpPr>
        <p:pic>
          <p:nvPicPr>
            <p:cNvPr id="1415" name="Google Shape;1415;p93"/>
            <p:cNvPicPr preferRelativeResize="0"/>
            <p:nvPr/>
          </p:nvPicPr>
          <p:blipFill rotWithShape="1">
            <a:blip r:embed="rId3">
              <a:alphaModFix/>
            </a:blip>
            <a:srcRect l="45657" t="7466" r="4317" b="7296"/>
            <a:stretch/>
          </p:blipFill>
          <p:spPr>
            <a:xfrm rot="-664831">
              <a:off x="6057917" y="139638"/>
              <a:ext cx="1674464" cy="2281825"/>
            </a:xfrm>
            <a:prstGeom prst="rect">
              <a:avLst/>
            </a:prstGeom>
            <a:noFill/>
            <a:ln>
              <a:noFill/>
            </a:ln>
          </p:spPr>
        </p:pic>
        <p:grpSp>
          <p:nvGrpSpPr>
            <p:cNvPr id="1416" name="Google Shape;1416;p93"/>
            <p:cNvGrpSpPr/>
            <p:nvPr/>
          </p:nvGrpSpPr>
          <p:grpSpPr>
            <a:xfrm flipH="1">
              <a:off x="6664275" y="535006"/>
              <a:ext cx="722250" cy="281100"/>
              <a:chOff x="1213700" y="788456"/>
              <a:chExt cx="722250" cy="281100"/>
            </a:xfrm>
          </p:grpSpPr>
          <p:sp>
            <p:nvSpPr>
              <p:cNvPr id="1417" name="Google Shape;1417;p93"/>
              <p:cNvSpPr/>
              <p:nvPr/>
            </p:nvSpPr>
            <p:spPr>
              <a:xfrm>
                <a:off x="121370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3"/>
              <p:cNvSpPr/>
              <p:nvPr/>
            </p:nvSpPr>
            <p:spPr>
              <a:xfrm>
                <a:off x="164735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3"/>
              <p:cNvSpPr/>
              <p:nvPr/>
            </p:nvSpPr>
            <p:spPr>
              <a:xfrm>
                <a:off x="129620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3"/>
              <p:cNvSpPr/>
              <p:nvPr/>
            </p:nvSpPr>
            <p:spPr>
              <a:xfrm>
                <a:off x="172985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1" name="Google Shape;1421;p93"/>
          <p:cNvGrpSpPr/>
          <p:nvPr/>
        </p:nvGrpSpPr>
        <p:grpSpPr>
          <a:xfrm>
            <a:off x="5200211" y="3186026"/>
            <a:ext cx="3389900" cy="2104921"/>
            <a:chOff x="5200211" y="2854951"/>
            <a:chExt cx="3389900" cy="2104921"/>
          </a:xfrm>
        </p:grpSpPr>
        <p:pic>
          <p:nvPicPr>
            <p:cNvPr id="1422" name="Google Shape;1422;p93"/>
            <p:cNvPicPr preferRelativeResize="0"/>
            <p:nvPr/>
          </p:nvPicPr>
          <p:blipFill rotWithShape="1">
            <a:blip r:embed="rId4">
              <a:alphaModFix/>
            </a:blip>
            <a:srcRect l="7388" t="21745" r="16041" b="15999"/>
            <a:stretch/>
          </p:blipFill>
          <p:spPr>
            <a:xfrm rot="-407533">
              <a:off x="5291724" y="3038490"/>
              <a:ext cx="3206876" cy="1737843"/>
            </a:xfrm>
            <a:prstGeom prst="rect">
              <a:avLst/>
            </a:prstGeom>
            <a:noFill/>
            <a:ln>
              <a:noFill/>
            </a:ln>
          </p:spPr>
        </p:pic>
        <p:grpSp>
          <p:nvGrpSpPr>
            <p:cNvPr id="1423" name="Google Shape;1423;p93"/>
            <p:cNvGrpSpPr/>
            <p:nvPr/>
          </p:nvGrpSpPr>
          <p:grpSpPr>
            <a:xfrm rot="4289989" flipH="1">
              <a:off x="6815940" y="3415990"/>
              <a:ext cx="722233" cy="281093"/>
              <a:chOff x="1213700" y="788456"/>
              <a:chExt cx="722250" cy="281100"/>
            </a:xfrm>
          </p:grpSpPr>
          <p:sp>
            <p:nvSpPr>
              <p:cNvPr id="1424" name="Google Shape;1424;p93"/>
              <p:cNvSpPr/>
              <p:nvPr/>
            </p:nvSpPr>
            <p:spPr>
              <a:xfrm>
                <a:off x="121370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3"/>
              <p:cNvSpPr/>
              <p:nvPr/>
            </p:nvSpPr>
            <p:spPr>
              <a:xfrm>
                <a:off x="164735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3"/>
              <p:cNvSpPr/>
              <p:nvPr/>
            </p:nvSpPr>
            <p:spPr>
              <a:xfrm>
                <a:off x="129620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3"/>
              <p:cNvSpPr/>
              <p:nvPr/>
            </p:nvSpPr>
            <p:spPr>
              <a:xfrm>
                <a:off x="172985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8" name="Google Shape;1428;p93"/>
          <p:cNvGrpSpPr/>
          <p:nvPr/>
        </p:nvGrpSpPr>
        <p:grpSpPr>
          <a:xfrm>
            <a:off x="7150923" y="1819301"/>
            <a:ext cx="1461427" cy="1809698"/>
            <a:chOff x="7150923" y="1666901"/>
            <a:chExt cx="1461427" cy="1809698"/>
          </a:xfrm>
        </p:grpSpPr>
        <p:pic>
          <p:nvPicPr>
            <p:cNvPr id="1429" name="Google Shape;1429;p93"/>
            <p:cNvPicPr preferRelativeResize="0"/>
            <p:nvPr/>
          </p:nvPicPr>
          <p:blipFill rotWithShape="1">
            <a:blip r:embed="rId5">
              <a:alphaModFix/>
            </a:blip>
            <a:srcRect l="33370" t="24630" r="43704" b="32778"/>
            <a:stretch/>
          </p:blipFill>
          <p:spPr>
            <a:xfrm rot="10799988">
              <a:off x="7150923" y="1666904"/>
              <a:ext cx="1461427" cy="1809693"/>
            </a:xfrm>
            <a:prstGeom prst="rect">
              <a:avLst/>
            </a:prstGeom>
            <a:noFill/>
            <a:ln>
              <a:noFill/>
            </a:ln>
          </p:spPr>
        </p:pic>
        <p:grpSp>
          <p:nvGrpSpPr>
            <p:cNvPr id="1430" name="Google Shape;1430;p93"/>
            <p:cNvGrpSpPr/>
            <p:nvPr/>
          </p:nvGrpSpPr>
          <p:grpSpPr>
            <a:xfrm rot="-660097">
              <a:off x="7750480" y="2767427"/>
              <a:ext cx="644904" cy="251025"/>
              <a:chOff x="1213700" y="788456"/>
              <a:chExt cx="722250" cy="281100"/>
            </a:xfrm>
          </p:grpSpPr>
          <p:sp>
            <p:nvSpPr>
              <p:cNvPr id="1431" name="Google Shape;1431;p93"/>
              <p:cNvSpPr/>
              <p:nvPr/>
            </p:nvSpPr>
            <p:spPr>
              <a:xfrm>
                <a:off x="121370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3"/>
              <p:cNvSpPr/>
              <p:nvPr/>
            </p:nvSpPr>
            <p:spPr>
              <a:xfrm>
                <a:off x="1647350" y="788456"/>
                <a:ext cx="288600" cy="281100"/>
              </a:xfrm>
              <a:prstGeom prst="ellipse">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3"/>
              <p:cNvSpPr/>
              <p:nvPr/>
            </p:nvSpPr>
            <p:spPr>
              <a:xfrm>
                <a:off x="129620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3"/>
              <p:cNvSpPr/>
              <p:nvPr/>
            </p:nvSpPr>
            <p:spPr>
              <a:xfrm>
                <a:off x="1729850" y="828663"/>
                <a:ext cx="206100" cy="20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38"/>
        <p:cNvGrpSpPr/>
        <p:nvPr/>
      </p:nvGrpSpPr>
      <p:grpSpPr>
        <a:xfrm>
          <a:off x="0" y="0"/>
          <a:ext cx="0" cy="0"/>
          <a:chOff x="0" y="0"/>
          <a:chExt cx="0" cy="0"/>
        </a:xfrm>
      </p:grpSpPr>
      <p:pic>
        <p:nvPicPr>
          <p:cNvPr id="1439" name="Google Shape;1439;p94"/>
          <p:cNvPicPr preferRelativeResize="0"/>
          <p:nvPr/>
        </p:nvPicPr>
        <p:blipFill>
          <a:blip r:embed="rId3">
            <a:alphaModFix/>
          </a:blip>
          <a:stretch>
            <a:fillRect/>
          </a:stretch>
        </p:blipFill>
        <p:spPr>
          <a:xfrm>
            <a:off x="6034062" y="25750"/>
            <a:ext cx="2537125" cy="1084887"/>
          </a:xfrm>
          <a:prstGeom prst="rect">
            <a:avLst/>
          </a:prstGeom>
          <a:noFill/>
          <a:ln>
            <a:noFill/>
          </a:ln>
        </p:spPr>
      </p:pic>
      <p:pic>
        <p:nvPicPr>
          <p:cNvPr id="1440" name="Google Shape;1440;p94"/>
          <p:cNvPicPr preferRelativeResize="0"/>
          <p:nvPr/>
        </p:nvPicPr>
        <p:blipFill rotWithShape="1">
          <a:blip r:embed="rId4">
            <a:alphaModFix/>
          </a:blip>
          <a:srcRect r="13778"/>
          <a:stretch/>
        </p:blipFill>
        <p:spPr>
          <a:xfrm>
            <a:off x="1063450" y="65125"/>
            <a:ext cx="2206430" cy="1006125"/>
          </a:xfrm>
          <a:prstGeom prst="rect">
            <a:avLst/>
          </a:prstGeom>
          <a:noFill/>
          <a:ln>
            <a:noFill/>
          </a:ln>
        </p:spPr>
      </p:pic>
      <p:pic>
        <p:nvPicPr>
          <p:cNvPr id="1441" name="Google Shape;1441;p94"/>
          <p:cNvPicPr preferRelativeResize="0"/>
          <p:nvPr/>
        </p:nvPicPr>
        <p:blipFill rotWithShape="1">
          <a:blip r:embed="rId5">
            <a:alphaModFix/>
          </a:blip>
          <a:srcRect/>
          <a:stretch/>
        </p:blipFill>
        <p:spPr>
          <a:xfrm>
            <a:off x="1063425" y="1008275"/>
            <a:ext cx="2309750" cy="1006115"/>
          </a:xfrm>
          <a:prstGeom prst="rect">
            <a:avLst/>
          </a:prstGeom>
          <a:noFill/>
          <a:ln>
            <a:noFill/>
          </a:ln>
        </p:spPr>
      </p:pic>
      <p:pic>
        <p:nvPicPr>
          <p:cNvPr id="1442" name="Google Shape;1442;p94"/>
          <p:cNvPicPr preferRelativeResize="0"/>
          <p:nvPr/>
        </p:nvPicPr>
        <p:blipFill>
          <a:blip r:embed="rId6">
            <a:alphaModFix/>
          </a:blip>
          <a:stretch>
            <a:fillRect/>
          </a:stretch>
        </p:blipFill>
        <p:spPr>
          <a:xfrm>
            <a:off x="1022813" y="1979150"/>
            <a:ext cx="2390995" cy="1059499"/>
          </a:xfrm>
          <a:prstGeom prst="rect">
            <a:avLst/>
          </a:prstGeom>
          <a:noFill/>
          <a:ln>
            <a:noFill/>
          </a:ln>
        </p:spPr>
      </p:pic>
      <p:pic>
        <p:nvPicPr>
          <p:cNvPr id="1443" name="Google Shape;1443;p94"/>
          <p:cNvPicPr preferRelativeResize="0"/>
          <p:nvPr/>
        </p:nvPicPr>
        <p:blipFill>
          <a:blip r:embed="rId7">
            <a:alphaModFix/>
          </a:blip>
          <a:stretch>
            <a:fillRect/>
          </a:stretch>
        </p:blipFill>
        <p:spPr>
          <a:xfrm>
            <a:off x="1063450" y="3050011"/>
            <a:ext cx="2309725" cy="2027965"/>
          </a:xfrm>
          <a:prstGeom prst="rect">
            <a:avLst/>
          </a:prstGeom>
          <a:noFill/>
          <a:ln>
            <a:noFill/>
          </a:ln>
        </p:spPr>
      </p:pic>
      <p:pic>
        <p:nvPicPr>
          <p:cNvPr id="1444" name="Google Shape;1444;p94"/>
          <p:cNvPicPr preferRelativeResize="0"/>
          <p:nvPr/>
        </p:nvPicPr>
        <p:blipFill rotWithShape="1">
          <a:blip r:embed="rId8">
            <a:alphaModFix/>
          </a:blip>
          <a:srcRect r="17518"/>
          <a:stretch/>
        </p:blipFill>
        <p:spPr>
          <a:xfrm>
            <a:off x="3332350" y="-3375"/>
            <a:ext cx="2271426" cy="1133413"/>
          </a:xfrm>
          <a:prstGeom prst="rect">
            <a:avLst/>
          </a:prstGeom>
          <a:noFill/>
          <a:ln>
            <a:noFill/>
          </a:ln>
        </p:spPr>
      </p:pic>
      <p:pic>
        <p:nvPicPr>
          <p:cNvPr id="1445" name="Google Shape;1445;p94"/>
          <p:cNvPicPr preferRelativeResize="0"/>
          <p:nvPr/>
        </p:nvPicPr>
        <p:blipFill>
          <a:blip r:embed="rId9">
            <a:alphaModFix/>
          </a:blip>
          <a:stretch>
            <a:fillRect/>
          </a:stretch>
        </p:blipFill>
        <p:spPr>
          <a:xfrm>
            <a:off x="3373175" y="1025424"/>
            <a:ext cx="2671274" cy="1142899"/>
          </a:xfrm>
          <a:prstGeom prst="rect">
            <a:avLst/>
          </a:prstGeom>
          <a:noFill/>
          <a:ln>
            <a:noFill/>
          </a:ln>
        </p:spPr>
      </p:pic>
      <p:pic>
        <p:nvPicPr>
          <p:cNvPr id="1446" name="Google Shape;1446;p94"/>
          <p:cNvPicPr preferRelativeResize="0"/>
          <p:nvPr/>
        </p:nvPicPr>
        <p:blipFill>
          <a:blip r:embed="rId10">
            <a:alphaModFix/>
          </a:blip>
          <a:stretch>
            <a:fillRect/>
          </a:stretch>
        </p:blipFill>
        <p:spPr>
          <a:xfrm>
            <a:off x="3332350" y="2168325"/>
            <a:ext cx="2537134" cy="987650"/>
          </a:xfrm>
          <a:prstGeom prst="rect">
            <a:avLst/>
          </a:prstGeom>
          <a:noFill/>
          <a:ln>
            <a:noFill/>
          </a:ln>
        </p:spPr>
      </p:pic>
      <p:pic>
        <p:nvPicPr>
          <p:cNvPr id="1447" name="Google Shape;1447;p94"/>
          <p:cNvPicPr preferRelativeResize="0"/>
          <p:nvPr/>
        </p:nvPicPr>
        <p:blipFill>
          <a:blip r:embed="rId11">
            <a:alphaModFix/>
          </a:blip>
          <a:stretch>
            <a:fillRect/>
          </a:stretch>
        </p:blipFill>
        <p:spPr>
          <a:xfrm>
            <a:off x="3553938" y="3155963"/>
            <a:ext cx="2309751" cy="1990888"/>
          </a:xfrm>
          <a:prstGeom prst="rect">
            <a:avLst/>
          </a:prstGeom>
          <a:noFill/>
          <a:ln>
            <a:noFill/>
          </a:ln>
        </p:spPr>
      </p:pic>
      <p:pic>
        <p:nvPicPr>
          <p:cNvPr id="1448" name="Google Shape;1448;p94"/>
          <p:cNvPicPr preferRelativeResize="0"/>
          <p:nvPr/>
        </p:nvPicPr>
        <p:blipFill>
          <a:blip r:embed="rId12">
            <a:alphaModFix/>
          </a:blip>
          <a:stretch>
            <a:fillRect/>
          </a:stretch>
        </p:blipFill>
        <p:spPr>
          <a:xfrm>
            <a:off x="6147750" y="1067125"/>
            <a:ext cx="2309750" cy="1183170"/>
          </a:xfrm>
          <a:prstGeom prst="rect">
            <a:avLst/>
          </a:prstGeom>
          <a:noFill/>
          <a:ln>
            <a:noFill/>
          </a:ln>
        </p:spPr>
      </p:pic>
      <p:pic>
        <p:nvPicPr>
          <p:cNvPr id="1449" name="Google Shape;1449;p94"/>
          <p:cNvPicPr preferRelativeResize="0"/>
          <p:nvPr/>
        </p:nvPicPr>
        <p:blipFill>
          <a:blip r:embed="rId13">
            <a:alphaModFix/>
          </a:blip>
          <a:stretch>
            <a:fillRect/>
          </a:stretch>
        </p:blipFill>
        <p:spPr>
          <a:xfrm>
            <a:off x="6143300" y="2250300"/>
            <a:ext cx="2390974" cy="1372309"/>
          </a:xfrm>
          <a:prstGeom prst="rect">
            <a:avLst/>
          </a:prstGeom>
          <a:noFill/>
          <a:ln>
            <a:noFill/>
          </a:ln>
        </p:spPr>
      </p:pic>
      <p:pic>
        <p:nvPicPr>
          <p:cNvPr id="1450" name="Google Shape;1450;p94"/>
          <p:cNvPicPr preferRelativeResize="0"/>
          <p:nvPr/>
        </p:nvPicPr>
        <p:blipFill>
          <a:blip r:embed="rId14">
            <a:alphaModFix/>
          </a:blip>
          <a:stretch>
            <a:fillRect/>
          </a:stretch>
        </p:blipFill>
        <p:spPr>
          <a:xfrm>
            <a:off x="6096000" y="3538450"/>
            <a:ext cx="2485574" cy="1494275"/>
          </a:xfrm>
          <a:prstGeom prst="rect">
            <a:avLst/>
          </a:prstGeom>
          <a:noFill/>
          <a:ln>
            <a:noFill/>
          </a:ln>
        </p:spPr>
      </p:pic>
      <p:sp>
        <p:nvSpPr>
          <p:cNvPr id="1451" name="Google Shape;1451;p94"/>
          <p:cNvSpPr txBox="1">
            <a:spLocks noGrp="1"/>
          </p:cNvSpPr>
          <p:nvPr>
            <p:ph type="title" idx="4294967295"/>
          </p:nvPr>
        </p:nvSpPr>
        <p:spPr>
          <a:xfrm rot="-5400000">
            <a:off x="-1835175" y="2313750"/>
            <a:ext cx="443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t>ANNEX: SURVEY RESULTS</a:t>
            </a:r>
            <a:endParaRPr sz="23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p95"/>
          <p:cNvSpPr txBox="1"/>
          <p:nvPr/>
        </p:nvSpPr>
        <p:spPr>
          <a:xfrm>
            <a:off x="130050" y="70500"/>
            <a:ext cx="8883900" cy="500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latin typeface="Work Sans"/>
                <a:ea typeface="Work Sans"/>
                <a:cs typeface="Work Sans"/>
                <a:sym typeface="Work Sans"/>
              </a:rPr>
              <a:t>References:</a:t>
            </a:r>
            <a:endParaRPr sz="1500" b="1" dirty="0">
              <a:latin typeface="Work Sans"/>
              <a:ea typeface="Work Sans"/>
              <a:cs typeface="Work Sans"/>
              <a:sym typeface="Work Sans"/>
            </a:endParaRPr>
          </a:p>
          <a:p>
            <a:pPr marL="457200" lvl="0" indent="-292100" algn="l" rtl="0">
              <a:spcBef>
                <a:spcPts val="0"/>
              </a:spcBef>
              <a:spcAft>
                <a:spcPts val="0"/>
              </a:spcAft>
              <a:buSzPts val="1000"/>
              <a:buFont typeface="Wingdings" pitchFamily="2" charset="2"/>
              <a:buChar char="§"/>
            </a:pPr>
            <a:r>
              <a:rPr lang="en" sz="1000" dirty="0">
                <a:solidFill>
                  <a:schemeClr val="dk1"/>
                </a:solidFill>
                <a:latin typeface="Work Sans"/>
                <a:ea typeface="Work Sans"/>
                <a:cs typeface="Work Sans"/>
                <a:sym typeface="Work Sans"/>
              </a:rPr>
              <a:t>4Fingers Pte. Ltd. (2023) https://www.4fingers.com.sg/</a:t>
            </a:r>
            <a:endParaRPr sz="1000" dirty="0">
              <a:solidFill>
                <a:schemeClr val="dk1"/>
              </a:solidFill>
              <a:latin typeface="Work Sans"/>
              <a:ea typeface="Work Sans"/>
              <a:cs typeface="Work Sans"/>
              <a:sym typeface="Work Sans"/>
            </a:endParaRPr>
          </a:p>
          <a:p>
            <a:pPr marL="457200" lvl="0" indent="-292100" algn="l" rtl="0">
              <a:spcBef>
                <a:spcPts val="0"/>
              </a:spcBef>
              <a:spcAft>
                <a:spcPts val="0"/>
              </a:spcAft>
              <a:buSzPts val="1000"/>
              <a:buFont typeface="Wingdings" pitchFamily="2" charset="2"/>
              <a:buChar char="§"/>
            </a:pPr>
            <a:r>
              <a:rPr lang="en" sz="1000" dirty="0">
                <a:solidFill>
                  <a:schemeClr val="dk1"/>
                </a:solidFill>
                <a:latin typeface="Work Sans"/>
                <a:ea typeface="Work Sans"/>
                <a:cs typeface="Work Sans"/>
                <a:sym typeface="Work Sans"/>
              </a:rPr>
              <a:t>Admin, I. (2023, March 3). Celebrity Endorsement vs. Influencer Marketing in Thailand. Influencer House.        https://</a:t>
            </a:r>
            <a:r>
              <a:rPr lang="en" sz="1000" dirty="0" err="1">
                <a:solidFill>
                  <a:schemeClr val="dk1"/>
                </a:solidFill>
                <a:latin typeface="Work Sans"/>
                <a:ea typeface="Work Sans"/>
                <a:cs typeface="Work Sans"/>
                <a:sym typeface="Work Sans"/>
              </a:rPr>
              <a:t>www.influencerhouse.co.th</a:t>
            </a:r>
            <a:r>
              <a:rPr lang="en" sz="1000" dirty="0">
                <a:solidFill>
                  <a:schemeClr val="dk1"/>
                </a:solidFill>
                <a:latin typeface="Work Sans"/>
                <a:ea typeface="Work Sans"/>
                <a:cs typeface="Work Sans"/>
                <a:sym typeface="Work Sans"/>
              </a:rPr>
              <a:t>/celebrity-endorsement-vs-influencer-marketing-in-</a:t>
            </a:r>
            <a:r>
              <a:rPr lang="en" sz="1000" dirty="0" err="1">
                <a:solidFill>
                  <a:schemeClr val="dk1"/>
                </a:solidFill>
                <a:latin typeface="Work Sans"/>
                <a:ea typeface="Work Sans"/>
                <a:cs typeface="Work Sans"/>
                <a:sym typeface="Work Sans"/>
              </a:rPr>
              <a:t>thailand</a:t>
            </a:r>
            <a:r>
              <a:rPr lang="en" sz="1000" dirty="0">
                <a:solidFill>
                  <a:schemeClr val="dk1"/>
                </a:solidFill>
                <a:latin typeface="Work Sans"/>
                <a:ea typeface="Work Sans"/>
                <a:cs typeface="Work Sans"/>
                <a:sym typeface="Work Sans"/>
              </a:rPr>
              <a:t>/</a:t>
            </a:r>
            <a:endParaRPr sz="1000" dirty="0">
              <a:solidFill>
                <a:schemeClr val="dk1"/>
              </a:solidFill>
              <a:latin typeface="Work Sans"/>
              <a:ea typeface="Work Sans"/>
              <a:cs typeface="Work Sans"/>
              <a:sym typeface="Work Sans"/>
            </a:endParaRPr>
          </a:p>
          <a:p>
            <a:pPr marL="457200" lvl="0" indent="-292100" algn="l" rtl="0">
              <a:spcBef>
                <a:spcPts val="0"/>
              </a:spcBef>
              <a:spcAft>
                <a:spcPts val="0"/>
              </a:spcAft>
              <a:buSzPts val="1000"/>
              <a:buFont typeface="Wingdings" pitchFamily="2" charset="2"/>
              <a:buChar char="§"/>
            </a:pPr>
            <a:r>
              <a:rPr lang="en" sz="1000" dirty="0">
                <a:solidFill>
                  <a:schemeClr val="dk1"/>
                </a:solidFill>
                <a:latin typeface="Work Sans"/>
                <a:ea typeface="Work Sans"/>
                <a:cs typeface="Work Sans"/>
                <a:sym typeface="Work Sans"/>
              </a:rPr>
              <a:t>AV Solution. (2023) Shop front led screen led wall digital led videowall installation led screen maintenance, Retail store led advertisement screen, video content management system, LED Digital Screen Expert. </a:t>
            </a:r>
            <a:r>
              <a:rPr lang="en" sz="1000" dirty="0" err="1">
                <a:solidFill>
                  <a:schemeClr val="dk1"/>
                </a:solidFill>
                <a:latin typeface="Work Sans"/>
                <a:ea typeface="Work Sans"/>
                <a:cs typeface="Work Sans"/>
                <a:sym typeface="Work Sans"/>
              </a:rPr>
              <a:t>Carousell</a:t>
            </a:r>
            <a:r>
              <a:rPr lang="en" sz="1000" dirty="0">
                <a:solidFill>
                  <a:schemeClr val="dk1"/>
                </a:solidFill>
                <a:latin typeface="Work Sans"/>
                <a:ea typeface="Work Sans"/>
                <a:cs typeface="Work Sans"/>
                <a:sym typeface="Work Sans"/>
              </a:rPr>
              <a:t>. https://</a:t>
            </a:r>
            <a:r>
              <a:rPr lang="en" sz="1000" dirty="0" err="1">
                <a:solidFill>
                  <a:schemeClr val="dk1"/>
                </a:solidFill>
                <a:latin typeface="Work Sans"/>
                <a:ea typeface="Work Sans"/>
                <a:cs typeface="Work Sans"/>
                <a:sym typeface="Work Sans"/>
              </a:rPr>
              <a:t>www.carousell.sg</a:t>
            </a:r>
            <a:r>
              <a:rPr lang="en" sz="1000" dirty="0">
                <a:solidFill>
                  <a:schemeClr val="dk1"/>
                </a:solidFill>
                <a:latin typeface="Work Sans"/>
                <a:ea typeface="Work Sans"/>
                <a:cs typeface="Work Sans"/>
                <a:sym typeface="Work Sans"/>
              </a:rPr>
              <a:t>/p/shop-front-led-screen-led-wall-digital-led-videowall-installation-led-screen-maintenance-retail-store-led-advertisement-screen-video-content-management-system-led-digital-screen-expert-1155882946/?t-id=4204697_1679663589399&amp;t-referrer_browse_type=</a:t>
            </a:r>
            <a:r>
              <a:rPr lang="en" sz="1000" dirty="0" err="1">
                <a:solidFill>
                  <a:schemeClr val="dk1"/>
                </a:solidFill>
                <a:latin typeface="Work Sans"/>
                <a:ea typeface="Work Sans"/>
                <a:cs typeface="Work Sans"/>
                <a:sym typeface="Work Sans"/>
              </a:rPr>
              <a:t>search_results&amp;t-referrer_context</a:t>
            </a:r>
            <a:r>
              <a:rPr lang="en" sz="1000" dirty="0">
                <a:solidFill>
                  <a:schemeClr val="dk1"/>
                </a:solidFill>
                <a:latin typeface="Work Sans"/>
                <a:ea typeface="Work Sans"/>
                <a:cs typeface="Work Sans"/>
                <a:sym typeface="Work Sans"/>
              </a:rPr>
              <a:t>=</a:t>
            </a:r>
            <a:r>
              <a:rPr lang="en" sz="1000" dirty="0" err="1">
                <a:solidFill>
                  <a:schemeClr val="dk1"/>
                </a:solidFill>
                <a:latin typeface="Work Sans"/>
                <a:ea typeface="Work Sans"/>
                <a:cs typeface="Work Sans"/>
                <a:sym typeface="Work Sans"/>
              </a:rPr>
              <a:t>global_slp&amp;t-referrer_request_id</a:t>
            </a:r>
            <a:r>
              <a:rPr lang="en" sz="1000" dirty="0">
                <a:solidFill>
                  <a:schemeClr val="dk1"/>
                </a:solidFill>
                <a:latin typeface="Work Sans"/>
                <a:ea typeface="Work Sans"/>
                <a:cs typeface="Work Sans"/>
                <a:sym typeface="Work Sans"/>
              </a:rPr>
              <a:t>=</a:t>
            </a:r>
            <a:r>
              <a:rPr lang="en" sz="1000" dirty="0" err="1">
                <a:solidFill>
                  <a:schemeClr val="dk1"/>
                </a:solidFill>
                <a:latin typeface="Work Sans"/>
                <a:ea typeface="Work Sans"/>
                <a:cs typeface="Work Sans"/>
                <a:sym typeface="Work Sans"/>
              </a:rPr>
              <a:t>UTyYiSpzWumfJhq</a:t>
            </a:r>
            <a:r>
              <a:rPr lang="en" sz="1000" dirty="0">
                <a:solidFill>
                  <a:schemeClr val="dk1"/>
                </a:solidFill>
                <a:latin typeface="Work Sans"/>
                <a:ea typeface="Work Sans"/>
                <a:cs typeface="Work Sans"/>
                <a:sym typeface="Work Sans"/>
              </a:rPr>
              <a:t>-&amp;t-</a:t>
            </a:r>
            <a:r>
              <a:rPr lang="en" sz="1000" dirty="0" err="1">
                <a:solidFill>
                  <a:schemeClr val="dk1"/>
                </a:solidFill>
                <a:latin typeface="Work Sans"/>
                <a:ea typeface="Work Sans"/>
                <a:cs typeface="Work Sans"/>
                <a:sym typeface="Work Sans"/>
              </a:rPr>
              <a:t>referrer_search_query</a:t>
            </a:r>
            <a:r>
              <a:rPr lang="en" sz="1000" dirty="0">
                <a:solidFill>
                  <a:schemeClr val="dk1"/>
                </a:solidFill>
                <a:latin typeface="Work Sans"/>
                <a:ea typeface="Work Sans"/>
                <a:cs typeface="Work Sans"/>
                <a:sym typeface="Work Sans"/>
              </a:rPr>
              <a:t>=led%20display%20panel&amp;t-referrer_source=</a:t>
            </a:r>
            <a:r>
              <a:rPr lang="en" sz="1000" dirty="0" err="1">
                <a:solidFill>
                  <a:schemeClr val="dk1"/>
                </a:solidFill>
                <a:latin typeface="Work Sans"/>
                <a:ea typeface="Work Sans"/>
                <a:cs typeface="Work Sans"/>
                <a:sym typeface="Work Sans"/>
              </a:rPr>
              <a:t>search_landing&amp;t-tap_index</a:t>
            </a:r>
            <a:r>
              <a:rPr lang="en" sz="1000" dirty="0">
                <a:solidFill>
                  <a:schemeClr val="dk1"/>
                </a:solidFill>
                <a:latin typeface="Work Sans"/>
                <a:ea typeface="Work Sans"/>
                <a:cs typeface="Work Sans"/>
                <a:sym typeface="Work Sans"/>
              </a:rPr>
              <a:t>=1</a:t>
            </a:r>
            <a:endParaRPr sz="1000" dirty="0">
              <a:solidFill>
                <a:schemeClr val="dk1"/>
              </a:solidFill>
              <a:latin typeface="Work Sans"/>
              <a:ea typeface="Work Sans"/>
              <a:cs typeface="Work Sans"/>
              <a:sym typeface="Work Sans"/>
            </a:endParaRPr>
          </a:p>
          <a:p>
            <a:pPr marL="457200" lvl="0" indent="-292100" algn="l" rtl="0">
              <a:lnSpc>
                <a:spcPct val="115000"/>
              </a:lnSpc>
              <a:spcBef>
                <a:spcPts val="0"/>
              </a:spcBef>
              <a:spcAft>
                <a:spcPts val="0"/>
              </a:spcAft>
              <a:buClr>
                <a:schemeClr val="dk1"/>
              </a:buClr>
              <a:buSzPts val="1000"/>
              <a:buFont typeface="Wingdings" pitchFamily="2" charset="2"/>
              <a:buChar char="§"/>
            </a:pPr>
            <a:r>
              <a:rPr lang="en" sz="1000" dirty="0" err="1">
                <a:solidFill>
                  <a:schemeClr val="dk1"/>
                </a:solidFill>
                <a:latin typeface="Work Sans"/>
                <a:ea typeface="Work Sans"/>
                <a:cs typeface="Work Sans"/>
                <a:sym typeface="Work Sans"/>
              </a:rPr>
              <a:t>Botak</a:t>
            </a:r>
            <a:r>
              <a:rPr lang="en" sz="1000" dirty="0">
                <a:solidFill>
                  <a:schemeClr val="dk1"/>
                </a:solidFill>
                <a:latin typeface="Work Sans"/>
                <a:ea typeface="Work Sans"/>
                <a:cs typeface="Work Sans"/>
                <a:sym typeface="Work Sans"/>
              </a:rPr>
              <a:t> Sign. (n.d.) Life Size Standee. https://</a:t>
            </a:r>
            <a:r>
              <a:rPr lang="en" sz="1000" dirty="0" err="1">
                <a:solidFill>
                  <a:schemeClr val="dk1"/>
                </a:solidFill>
                <a:latin typeface="Work Sans"/>
                <a:ea typeface="Work Sans"/>
                <a:cs typeface="Work Sans"/>
                <a:sym typeface="Work Sans"/>
              </a:rPr>
              <a:t>botaksign.com</a:t>
            </a:r>
            <a:r>
              <a:rPr lang="en" sz="1000" dirty="0">
                <a:solidFill>
                  <a:schemeClr val="dk1"/>
                </a:solidFill>
                <a:latin typeface="Work Sans"/>
                <a:ea typeface="Work Sans"/>
                <a:cs typeface="Work Sans"/>
                <a:sym typeface="Work Sans"/>
              </a:rPr>
              <a:t>/product/life-size-standee/</a:t>
            </a:r>
            <a:endParaRPr sz="1000" dirty="0">
              <a:solidFill>
                <a:schemeClr val="dk1"/>
              </a:solidFill>
              <a:latin typeface="Work Sans"/>
              <a:ea typeface="Work Sans"/>
              <a:cs typeface="Work Sans"/>
              <a:sym typeface="Work Sans"/>
            </a:endParaRPr>
          </a:p>
          <a:p>
            <a:pPr marL="457200" lvl="0" indent="-292100" algn="l" rtl="0">
              <a:lnSpc>
                <a:spcPct val="115000"/>
              </a:lnSpc>
              <a:spcBef>
                <a:spcPts val="0"/>
              </a:spcBef>
              <a:spcAft>
                <a:spcPts val="0"/>
              </a:spcAft>
              <a:buClr>
                <a:schemeClr val="dk1"/>
              </a:buClr>
              <a:buSzPts val="1000"/>
              <a:buFont typeface="Wingdings" pitchFamily="2" charset="2"/>
              <a:buChar char="§"/>
            </a:pPr>
            <a:r>
              <a:rPr lang="en" sz="1000" dirty="0" err="1">
                <a:solidFill>
                  <a:schemeClr val="dk1"/>
                </a:solidFill>
                <a:latin typeface="Work Sans"/>
                <a:ea typeface="Work Sans"/>
                <a:cs typeface="Work Sans"/>
                <a:sym typeface="Work Sans"/>
              </a:rPr>
              <a:t>Cambe</a:t>
            </a:r>
            <a:r>
              <a:rPr lang="en" sz="1000" dirty="0">
                <a:solidFill>
                  <a:schemeClr val="dk1"/>
                </a:solidFill>
                <a:latin typeface="Work Sans"/>
                <a:ea typeface="Work Sans"/>
                <a:cs typeface="Work Sans"/>
                <a:sym typeface="Work Sans"/>
              </a:rPr>
              <a:t>, P. (2023) Bright </a:t>
            </a:r>
            <a:r>
              <a:rPr lang="en" sz="1000" dirty="0" err="1">
                <a:solidFill>
                  <a:schemeClr val="dk1"/>
                </a:solidFill>
                <a:latin typeface="Work Sans"/>
                <a:ea typeface="Work Sans"/>
                <a:cs typeface="Work Sans"/>
                <a:sym typeface="Work Sans"/>
              </a:rPr>
              <a:t>Vachirawit</a:t>
            </a:r>
            <a:r>
              <a:rPr lang="en" sz="1000" dirty="0">
                <a:solidFill>
                  <a:schemeClr val="dk1"/>
                </a:solidFill>
                <a:latin typeface="Work Sans"/>
                <a:ea typeface="Work Sans"/>
                <a:cs typeface="Work Sans"/>
                <a:sym typeface="Work Sans"/>
              </a:rPr>
              <a:t> steals the show at YSL Beauty’s Libre pop-up in Singapore. Tatler Asia. https://</a:t>
            </a:r>
            <a:r>
              <a:rPr lang="en" sz="1000" dirty="0" err="1">
                <a:solidFill>
                  <a:schemeClr val="dk1"/>
                </a:solidFill>
                <a:latin typeface="Work Sans"/>
                <a:ea typeface="Work Sans"/>
                <a:cs typeface="Work Sans"/>
                <a:sym typeface="Work Sans"/>
              </a:rPr>
              <a:t>www.tatlerasia.com</a:t>
            </a:r>
            <a:r>
              <a:rPr lang="en" sz="1000" dirty="0">
                <a:solidFill>
                  <a:schemeClr val="dk1"/>
                </a:solidFill>
                <a:latin typeface="Work Sans"/>
                <a:ea typeface="Work Sans"/>
                <a:cs typeface="Work Sans"/>
                <a:sym typeface="Work Sans"/>
              </a:rPr>
              <a:t>/style/beauty/bright-vachirawit-ysl-beauty-libre-pop-up-ion-orchard-singapore-celebrities-photos</a:t>
            </a:r>
            <a:endParaRPr sz="1000" dirty="0">
              <a:solidFill>
                <a:schemeClr val="dk1"/>
              </a:solidFill>
              <a:latin typeface="Work Sans"/>
              <a:ea typeface="Work Sans"/>
              <a:cs typeface="Work Sans"/>
              <a:sym typeface="Work Sans"/>
            </a:endParaRPr>
          </a:p>
          <a:p>
            <a:pPr marL="457200" lvl="0" indent="-292100" algn="l" rtl="0">
              <a:lnSpc>
                <a:spcPct val="115000"/>
              </a:lnSpc>
              <a:spcBef>
                <a:spcPts val="0"/>
              </a:spcBef>
              <a:spcAft>
                <a:spcPts val="0"/>
              </a:spcAft>
              <a:buClr>
                <a:schemeClr val="dk1"/>
              </a:buClr>
              <a:buSzPts val="1000"/>
              <a:buFont typeface="Wingdings" pitchFamily="2" charset="2"/>
              <a:buChar char="§"/>
            </a:pPr>
            <a:r>
              <a:rPr lang="en" sz="1000" dirty="0">
                <a:solidFill>
                  <a:schemeClr val="dk1"/>
                </a:solidFill>
                <a:latin typeface="Work Sans"/>
                <a:ea typeface="Work Sans"/>
                <a:cs typeface="Work Sans"/>
                <a:sym typeface="Work Sans"/>
              </a:rPr>
              <a:t>Canon Singapore. (n.d.) </a:t>
            </a:r>
            <a:r>
              <a:rPr lang="en" sz="1000" dirty="0" err="1">
                <a:solidFill>
                  <a:schemeClr val="dk1"/>
                </a:solidFill>
                <a:latin typeface="Work Sans"/>
                <a:ea typeface="Work Sans"/>
                <a:cs typeface="Work Sans"/>
                <a:sym typeface="Work Sans"/>
              </a:rPr>
              <a:t>TheSmartLocal</a:t>
            </a:r>
            <a:r>
              <a:rPr lang="en" sz="1000" dirty="0">
                <a:solidFill>
                  <a:schemeClr val="dk1"/>
                </a:solidFill>
                <a:latin typeface="Work Sans"/>
                <a:ea typeface="Work Sans"/>
                <a:cs typeface="Work Sans"/>
                <a:sym typeface="Work Sans"/>
              </a:rPr>
              <a:t>: Doing as the Locals Do (Part 1). https://</a:t>
            </a:r>
            <a:r>
              <a:rPr lang="en" sz="1000" dirty="0" err="1">
                <a:solidFill>
                  <a:schemeClr val="dk1"/>
                </a:solidFill>
                <a:latin typeface="Work Sans"/>
                <a:ea typeface="Work Sans"/>
                <a:cs typeface="Work Sans"/>
                <a:sym typeface="Work Sans"/>
              </a:rPr>
              <a:t>sg.canon</a:t>
            </a:r>
            <a:r>
              <a:rPr lang="en" sz="1000" dirty="0">
                <a:solidFill>
                  <a:schemeClr val="dk1"/>
                </a:solidFill>
                <a:latin typeface="Work Sans"/>
                <a:ea typeface="Work Sans"/>
                <a:cs typeface="Work Sans"/>
                <a:sym typeface="Work Sans"/>
              </a:rPr>
              <a:t>/</a:t>
            </a:r>
            <a:r>
              <a:rPr lang="en" sz="1000" dirty="0" err="1">
                <a:solidFill>
                  <a:schemeClr val="dk1"/>
                </a:solidFill>
                <a:latin typeface="Work Sans"/>
                <a:ea typeface="Work Sans"/>
                <a:cs typeface="Work Sans"/>
                <a:sym typeface="Work Sans"/>
              </a:rPr>
              <a:t>en</a:t>
            </a:r>
            <a:r>
              <a:rPr lang="en" sz="1000" dirty="0">
                <a:solidFill>
                  <a:schemeClr val="dk1"/>
                </a:solidFill>
                <a:latin typeface="Work Sans"/>
                <a:ea typeface="Work Sans"/>
                <a:cs typeface="Work Sans"/>
                <a:sym typeface="Work Sans"/>
              </a:rPr>
              <a:t>/campaign/business-insight/interview-with-clients/thesmartlocal-doing-as-the-locals-do-part-1</a:t>
            </a:r>
            <a:endParaRPr sz="1000" dirty="0">
              <a:solidFill>
                <a:schemeClr val="dk1"/>
              </a:solidFill>
              <a:latin typeface="Work Sans"/>
              <a:ea typeface="Work Sans"/>
              <a:cs typeface="Work Sans"/>
              <a:sym typeface="Work Sans"/>
            </a:endParaRPr>
          </a:p>
          <a:p>
            <a:pPr marL="457200" lvl="0" indent="-292100" algn="l" rtl="0">
              <a:lnSpc>
                <a:spcPct val="115000"/>
              </a:lnSpc>
              <a:spcBef>
                <a:spcPts val="0"/>
              </a:spcBef>
              <a:spcAft>
                <a:spcPts val="0"/>
              </a:spcAft>
              <a:buClr>
                <a:schemeClr val="dk1"/>
              </a:buClr>
              <a:buSzPts val="1000"/>
              <a:buFont typeface="Wingdings" pitchFamily="2" charset="2"/>
              <a:buChar char="§"/>
            </a:pPr>
            <a:r>
              <a:rPr lang="en" sz="1000" dirty="0">
                <a:solidFill>
                  <a:schemeClr val="dk1"/>
                </a:solidFill>
                <a:latin typeface="Work Sans"/>
                <a:ea typeface="Work Sans"/>
                <a:cs typeface="Work Sans"/>
                <a:sym typeface="Work Sans"/>
              </a:rPr>
              <a:t>Commission Factory. (2023) Singapore Social Media Statistics and Facts 2023. </a:t>
            </a:r>
            <a:r>
              <a:rPr lang="en" sz="1000" dirty="0">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https://blog.commissionfactory.com/affiliate-marketing/singapore-social-media-statistics</a:t>
            </a:r>
            <a:endParaRPr sz="1000" dirty="0">
              <a:solidFill>
                <a:schemeClr val="dk1"/>
              </a:solidFill>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err="1">
                <a:solidFill>
                  <a:schemeClr val="dk1"/>
                </a:solidFill>
                <a:latin typeface="Work Sans"/>
                <a:ea typeface="Work Sans"/>
                <a:cs typeface="Work Sans"/>
                <a:sym typeface="Work Sans"/>
              </a:rPr>
              <a:t>Eatbook</a:t>
            </a:r>
            <a:r>
              <a:rPr lang="en" sz="1000" dirty="0">
                <a:solidFill>
                  <a:schemeClr val="dk1"/>
                </a:solidFill>
                <a:latin typeface="Work Sans"/>
                <a:ea typeface="Work Sans"/>
                <a:cs typeface="Work Sans"/>
                <a:sym typeface="Work Sans"/>
              </a:rPr>
              <a:t>. (2023) About. YouTube. https://</a:t>
            </a:r>
            <a:r>
              <a:rPr lang="en" sz="1000" dirty="0" err="1">
                <a:solidFill>
                  <a:schemeClr val="dk1"/>
                </a:solidFill>
                <a:latin typeface="Work Sans"/>
                <a:ea typeface="Work Sans"/>
                <a:cs typeface="Work Sans"/>
                <a:sym typeface="Work Sans"/>
              </a:rPr>
              <a:t>www.youtube.com</a:t>
            </a:r>
            <a:r>
              <a:rPr lang="en" sz="1000" dirty="0">
                <a:solidFill>
                  <a:schemeClr val="dk1"/>
                </a:solidFill>
                <a:latin typeface="Work Sans"/>
                <a:ea typeface="Work Sans"/>
                <a:cs typeface="Work Sans"/>
                <a:sym typeface="Work Sans"/>
              </a:rPr>
              <a:t>/@</a:t>
            </a:r>
            <a:r>
              <a:rPr lang="en" sz="1000" dirty="0" err="1">
                <a:solidFill>
                  <a:schemeClr val="dk1"/>
                </a:solidFill>
                <a:latin typeface="Work Sans"/>
                <a:ea typeface="Work Sans"/>
                <a:cs typeface="Work Sans"/>
                <a:sym typeface="Work Sans"/>
              </a:rPr>
              <a:t>EatbookYT</a:t>
            </a:r>
            <a:r>
              <a:rPr lang="en" sz="1000" dirty="0">
                <a:solidFill>
                  <a:schemeClr val="dk1"/>
                </a:solidFill>
                <a:latin typeface="Work Sans"/>
                <a:ea typeface="Work Sans"/>
                <a:cs typeface="Work Sans"/>
                <a:sym typeface="Work Sans"/>
              </a:rPr>
              <a:t>/about</a:t>
            </a:r>
            <a:endParaRPr sz="1000" dirty="0">
              <a:solidFill>
                <a:schemeClr val="dk1"/>
              </a:solidFill>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a:solidFill>
                  <a:schemeClr val="dk1"/>
                </a:solidFill>
                <a:latin typeface="Work Sans"/>
                <a:ea typeface="Work Sans"/>
                <a:cs typeface="Work Sans"/>
                <a:sym typeface="Work Sans"/>
              </a:rPr>
              <a:t>Economic Research Institute. (n.d.) Brand Ambassador Salary in Thailand. https://</a:t>
            </a:r>
            <a:r>
              <a:rPr lang="en" sz="1000" dirty="0" err="1">
                <a:solidFill>
                  <a:schemeClr val="dk1"/>
                </a:solidFill>
                <a:latin typeface="Work Sans"/>
                <a:ea typeface="Work Sans"/>
                <a:cs typeface="Work Sans"/>
                <a:sym typeface="Work Sans"/>
              </a:rPr>
              <a:t>www.erieri.com</a:t>
            </a:r>
            <a:r>
              <a:rPr lang="en" sz="1000" dirty="0">
                <a:solidFill>
                  <a:schemeClr val="dk1"/>
                </a:solidFill>
                <a:latin typeface="Work Sans"/>
                <a:ea typeface="Work Sans"/>
                <a:cs typeface="Work Sans"/>
                <a:sym typeface="Work Sans"/>
              </a:rPr>
              <a:t>/salary/job/brand-ambassador/</a:t>
            </a:r>
            <a:r>
              <a:rPr lang="en" sz="1000" dirty="0" err="1">
                <a:solidFill>
                  <a:schemeClr val="dk1"/>
                </a:solidFill>
                <a:latin typeface="Work Sans"/>
                <a:ea typeface="Work Sans"/>
                <a:cs typeface="Work Sans"/>
                <a:sym typeface="Work Sans"/>
              </a:rPr>
              <a:t>thailand</a:t>
            </a:r>
            <a:endParaRPr sz="1000" dirty="0">
              <a:solidFill>
                <a:schemeClr val="dk1"/>
              </a:solidFill>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a:solidFill>
                  <a:schemeClr val="dk1"/>
                </a:solidFill>
                <a:latin typeface="Work Sans"/>
                <a:ea typeface="Work Sans"/>
                <a:cs typeface="Work Sans"/>
                <a:sym typeface="Work Sans"/>
              </a:rPr>
              <a:t>KFC Singapore. (2021) https://</a:t>
            </a:r>
            <a:r>
              <a:rPr lang="en" sz="1000" dirty="0" err="1">
                <a:solidFill>
                  <a:schemeClr val="dk1"/>
                </a:solidFill>
                <a:latin typeface="Work Sans"/>
                <a:ea typeface="Work Sans"/>
                <a:cs typeface="Work Sans"/>
                <a:sym typeface="Work Sans"/>
              </a:rPr>
              <a:t>www.kfc.com.sg</a:t>
            </a:r>
            <a:r>
              <a:rPr lang="en" sz="1000" dirty="0">
                <a:solidFill>
                  <a:schemeClr val="dk1"/>
                </a:solidFill>
                <a:latin typeface="Work Sans"/>
                <a:ea typeface="Work Sans"/>
                <a:cs typeface="Work Sans"/>
                <a:sym typeface="Work Sans"/>
              </a:rPr>
              <a:t>/</a:t>
            </a:r>
            <a:endParaRPr sz="1000" dirty="0">
              <a:solidFill>
                <a:schemeClr val="dk1"/>
              </a:solidFill>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a:solidFill>
                  <a:schemeClr val="dk1"/>
                </a:solidFill>
                <a:latin typeface="Work Sans"/>
                <a:ea typeface="Work Sans"/>
                <a:cs typeface="Work Sans"/>
                <a:sym typeface="Work Sans"/>
              </a:rPr>
              <a:t>Khoo, H. </a:t>
            </a:r>
            <a:r>
              <a:rPr lang="en" sz="1000" dirty="0" err="1">
                <a:solidFill>
                  <a:schemeClr val="dk1"/>
                </a:solidFill>
                <a:latin typeface="Work Sans"/>
                <a:ea typeface="Work Sans"/>
                <a:cs typeface="Work Sans"/>
                <a:sym typeface="Work Sans"/>
              </a:rPr>
              <a:t>Chatuchak</a:t>
            </a:r>
            <a:r>
              <a:rPr lang="en" sz="1000" dirty="0">
                <a:solidFill>
                  <a:schemeClr val="dk1"/>
                </a:solidFill>
                <a:latin typeface="Work Sans"/>
                <a:ea typeface="Work Sans"/>
                <a:cs typeface="Work Sans"/>
                <a:sym typeface="Work Sans"/>
              </a:rPr>
              <a:t> Night Market Singapore returns with 180 stalls on Feb 7. The Straits Times. https://</a:t>
            </a:r>
            <a:r>
              <a:rPr lang="en" sz="1000" dirty="0" err="1">
                <a:solidFill>
                  <a:schemeClr val="dk1"/>
                </a:solidFill>
                <a:latin typeface="Work Sans"/>
                <a:ea typeface="Work Sans"/>
                <a:cs typeface="Work Sans"/>
                <a:sym typeface="Work Sans"/>
              </a:rPr>
              <a:t>www.straitstimes.com</a:t>
            </a:r>
            <a:r>
              <a:rPr lang="en" sz="1000" dirty="0">
                <a:solidFill>
                  <a:schemeClr val="dk1"/>
                </a:solidFill>
                <a:latin typeface="Work Sans"/>
                <a:ea typeface="Work Sans"/>
                <a:cs typeface="Work Sans"/>
                <a:sym typeface="Work Sans"/>
              </a:rPr>
              <a:t>/life/food/chatuchak-night-market-singapore-returns-with-180-stalls-on-feb-7</a:t>
            </a:r>
            <a:endParaRPr sz="1000" dirty="0">
              <a:solidFill>
                <a:schemeClr val="dk1"/>
              </a:solidFill>
              <a:latin typeface="Work Sans"/>
              <a:ea typeface="Work Sans"/>
              <a:cs typeface="Work Sans"/>
              <a:sym typeface="Work Sans"/>
            </a:endParaRPr>
          </a:p>
          <a:p>
            <a:pPr marL="457200" lvl="0" indent="-292100" algn="l" rtl="0">
              <a:lnSpc>
                <a:spcPct val="115000"/>
              </a:lnSpc>
              <a:spcBef>
                <a:spcPts val="0"/>
              </a:spcBef>
              <a:spcAft>
                <a:spcPts val="0"/>
              </a:spcAft>
              <a:buSzPts val="1000"/>
              <a:buFont typeface="Wingdings" pitchFamily="2" charset="2"/>
              <a:buChar char="§"/>
            </a:pPr>
            <a:r>
              <a:rPr lang="en" sz="1000" dirty="0">
                <a:latin typeface="Work Sans"/>
                <a:ea typeface="Work Sans"/>
                <a:cs typeface="Work Sans"/>
                <a:sym typeface="Work Sans"/>
              </a:rPr>
              <a:t>Lui, S. (2013) Guide to Rental Rates in A Shopping Mall in Singapore. </a:t>
            </a:r>
            <a:r>
              <a:rPr lang="en" sz="1000" dirty="0" err="1">
                <a:latin typeface="Work Sans"/>
                <a:ea typeface="Work Sans"/>
                <a:cs typeface="Work Sans"/>
                <a:sym typeface="Work Sans"/>
              </a:rPr>
              <a:t>SethLui.com</a:t>
            </a:r>
            <a:r>
              <a:rPr lang="en" sz="1000" dirty="0">
                <a:latin typeface="Work Sans"/>
                <a:ea typeface="Work Sans"/>
                <a:cs typeface="Work Sans"/>
                <a:sym typeface="Work Sans"/>
              </a:rPr>
              <a:t>. https://</a:t>
            </a:r>
            <a:r>
              <a:rPr lang="en" sz="1000" dirty="0" err="1">
                <a:latin typeface="Work Sans"/>
                <a:ea typeface="Work Sans"/>
                <a:cs typeface="Work Sans"/>
                <a:sym typeface="Work Sans"/>
              </a:rPr>
              <a:t>sethlui.com</a:t>
            </a:r>
            <a:r>
              <a:rPr lang="en" sz="1000" dirty="0">
                <a:latin typeface="Work Sans"/>
                <a:ea typeface="Work Sans"/>
                <a:cs typeface="Work Sans"/>
                <a:sym typeface="Work Sans"/>
              </a:rPr>
              <a:t>/rental-rates-shopping-mall/</a:t>
            </a:r>
            <a:endParaRPr sz="1000" dirty="0">
              <a:latin typeface="Work Sans"/>
              <a:ea typeface="Work Sans"/>
              <a:cs typeface="Work Sans"/>
              <a:sym typeface="Work Sans"/>
            </a:endParaRPr>
          </a:p>
          <a:p>
            <a:pPr marL="457200" lvl="0" indent="-292100" algn="l" rtl="0">
              <a:lnSpc>
                <a:spcPct val="115000"/>
              </a:lnSpc>
              <a:spcBef>
                <a:spcPts val="0"/>
              </a:spcBef>
              <a:spcAft>
                <a:spcPts val="0"/>
              </a:spcAft>
              <a:buSzPts val="1000"/>
              <a:buFont typeface="Wingdings" pitchFamily="2" charset="2"/>
              <a:buChar char="§"/>
            </a:pPr>
            <a:r>
              <a:rPr lang="en" sz="1000" dirty="0" err="1">
                <a:latin typeface="Work Sans"/>
                <a:ea typeface="Work Sans"/>
                <a:cs typeface="Work Sans"/>
                <a:sym typeface="Work Sans"/>
              </a:rPr>
              <a:t>MapleTree</a:t>
            </a:r>
            <a:r>
              <a:rPr lang="en" sz="1000" dirty="0">
                <a:latin typeface="Work Sans"/>
                <a:ea typeface="Work Sans"/>
                <a:cs typeface="Work Sans"/>
                <a:sym typeface="Work Sans"/>
              </a:rPr>
              <a:t> Media. (n.d.) Singapore Social Media Statistics You Should Know Of. https://</a:t>
            </a:r>
            <a:r>
              <a:rPr lang="en" sz="1000" dirty="0" err="1">
                <a:latin typeface="Work Sans"/>
                <a:ea typeface="Work Sans"/>
                <a:cs typeface="Work Sans"/>
                <a:sym typeface="Work Sans"/>
              </a:rPr>
              <a:t>mapletreemedia.com</a:t>
            </a:r>
            <a:r>
              <a:rPr lang="en" sz="1000" dirty="0">
                <a:latin typeface="Work Sans"/>
                <a:ea typeface="Work Sans"/>
                <a:cs typeface="Work Sans"/>
                <a:sym typeface="Work Sans"/>
              </a:rPr>
              <a:t>/</a:t>
            </a:r>
            <a:r>
              <a:rPr lang="en" sz="1000" dirty="0" err="1">
                <a:latin typeface="Work Sans"/>
                <a:ea typeface="Work Sans"/>
                <a:cs typeface="Work Sans"/>
                <a:sym typeface="Work Sans"/>
              </a:rPr>
              <a:t>singapore</a:t>
            </a:r>
            <a:r>
              <a:rPr lang="en" sz="1000" dirty="0">
                <a:latin typeface="Work Sans"/>
                <a:ea typeface="Work Sans"/>
                <a:cs typeface="Work Sans"/>
                <a:sym typeface="Work Sans"/>
              </a:rPr>
              <a:t>-social-media-statistic/</a:t>
            </a:r>
            <a:endParaRPr sz="1000" dirty="0">
              <a:latin typeface="Work Sans"/>
              <a:ea typeface="Work Sans"/>
              <a:cs typeface="Work Sans"/>
              <a:sym typeface="Work Sans"/>
            </a:endParaRPr>
          </a:p>
          <a:p>
            <a:pPr marL="457200" lvl="0" indent="-292100" algn="l" rtl="0">
              <a:lnSpc>
                <a:spcPct val="115000"/>
              </a:lnSpc>
              <a:spcBef>
                <a:spcPts val="0"/>
              </a:spcBef>
              <a:spcAft>
                <a:spcPts val="0"/>
              </a:spcAft>
              <a:buSzPts val="1000"/>
              <a:buFont typeface="Wingdings" pitchFamily="2" charset="2"/>
              <a:buChar char="§"/>
            </a:pPr>
            <a:r>
              <a:rPr lang="en" sz="1000" dirty="0">
                <a:latin typeface="Work Sans"/>
                <a:ea typeface="Work Sans"/>
                <a:cs typeface="Work Sans"/>
                <a:sym typeface="Work Sans"/>
              </a:rPr>
              <a:t>Ministry of Education. (2022) Education Statistics Digest 2022. </a:t>
            </a:r>
            <a:r>
              <a:rPr lang="en" sz="1000" dirty="0">
                <a:solidFill>
                  <a:schemeClr val="hlink"/>
                </a:solidFill>
                <a:uFill>
                  <a:noFill/>
                </a:uFill>
                <a:latin typeface="Work Sans"/>
                <a:ea typeface="Work Sans"/>
                <a:cs typeface="Work Sans"/>
                <a:sym typeface="Work Sans"/>
                <a:hlinkClick r:id="rId4"/>
              </a:rPr>
              <a:t>https://www.moe.gov.sg/-/media/files/about-us/education-statistics-digest-2022.ashx</a:t>
            </a:r>
            <a:endParaRPr sz="1000" dirty="0">
              <a:latin typeface="Work Sans"/>
              <a:ea typeface="Work Sans"/>
              <a:cs typeface="Work Sans"/>
              <a:sym typeface="Work Sans"/>
            </a:endParaRPr>
          </a:p>
          <a:p>
            <a:pPr marL="457200" lvl="0" indent="-292100" algn="l" rtl="0">
              <a:lnSpc>
                <a:spcPct val="115000"/>
              </a:lnSpc>
              <a:spcBef>
                <a:spcPts val="0"/>
              </a:spcBef>
              <a:spcAft>
                <a:spcPts val="0"/>
              </a:spcAft>
              <a:buSzPts val="1000"/>
              <a:buFont typeface="Wingdings" pitchFamily="2" charset="2"/>
              <a:buChar char="§"/>
            </a:pPr>
            <a:r>
              <a:rPr lang="en" sz="1000" dirty="0">
                <a:latin typeface="Work Sans"/>
                <a:ea typeface="Work Sans"/>
                <a:cs typeface="Work Sans"/>
                <a:sym typeface="Work Sans"/>
              </a:rPr>
              <a:t>More Batter. (2023) </a:t>
            </a:r>
            <a:r>
              <a:rPr lang="en" sz="1000" dirty="0">
                <a:solidFill>
                  <a:schemeClr val="hlink"/>
                </a:solidFill>
                <a:uFill>
                  <a:noFill/>
                </a:uFill>
                <a:latin typeface="Work Sans"/>
                <a:ea typeface="Work Sans"/>
                <a:cs typeface="Work Sans"/>
                <a:sym typeface="Work Sans"/>
                <a:hlinkClick r:id="rId5"/>
              </a:rPr>
              <a:t>https://morebatter.com.sg/</a:t>
            </a:r>
            <a:endParaRPr sz="1000" dirty="0">
              <a:latin typeface="Work Sans"/>
              <a:ea typeface="Work Sans"/>
              <a:cs typeface="Work Sans"/>
              <a:sym typeface="Work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96"/>
          <p:cNvSpPr txBox="1"/>
          <p:nvPr/>
        </p:nvSpPr>
        <p:spPr>
          <a:xfrm>
            <a:off x="130050" y="78150"/>
            <a:ext cx="8883900" cy="395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latin typeface="Work Sans"/>
                <a:ea typeface="Work Sans"/>
                <a:cs typeface="Work Sans"/>
                <a:sym typeface="Work Sans"/>
              </a:rPr>
              <a:t>References:</a:t>
            </a:r>
            <a:endParaRPr sz="1200" b="1"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a:latin typeface="Work Sans"/>
                <a:ea typeface="Work Sans"/>
                <a:cs typeface="Work Sans"/>
                <a:sym typeface="Work Sans"/>
              </a:rPr>
              <a:t>Murat. (n.d.) Any Mascot Costume You Want. Etsy. https://</a:t>
            </a:r>
            <a:r>
              <a:rPr lang="en" sz="1000" dirty="0" err="1">
                <a:latin typeface="Work Sans"/>
                <a:ea typeface="Work Sans"/>
                <a:cs typeface="Work Sans"/>
                <a:sym typeface="Work Sans"/>
              </a:rPr>
              <a:t>www.etsy.com</a:t>
            </a:r>
            <a:r>
              <a:rPr lang="en" sz="1000" dirty="0">
                <a:latin typeface="Work Sans"/>
                <a:ea typeface="Work Sans"/>
                <a:cs typeface="Work Sans"/>
                <a:sym typeface="Work Sans"/>
              </a:rPr>
              <a:t>/sg-</a:t>
            </a:r>
            <a:r>
              <a:rPr lang="en" sz="1000" dirty="0" err="1">
                <a:latin typeface="Work Sans"/>
                <a:ea typeface="Work Sans"/>
                <a:cs typeface="Work Sans"/>
                <a:sym typeface="Work Sans"/>
              </a:rPr>
              <a:t>en</a:t>
            </a:r>
            <a:r>
              <a:rPr lang="en" sz="1000" dirty="0">
                <a:latin typeface="Work Sans"/>
                <a:ea typeface="Work Sans"/>
                <a:cs typeface="Work Sans"/>
                <a:sym typeface="Work Sans"/>
              </a:rPr>
              <a:t>/listing/1204222247/</a:t>
            </a:r>
            <a:r>
              <a:rPr lang="en" sz="1000" dirty="0" err="1">
                <a:latin typeface="Work Sans"/>
                <a:ea typeface="Work Sans"/>
                <a:cs typeface="Work Sans"/>
                <a:sym typeface="Work Sans"/>
              </a:rPr>
              <a:t>any-mascot-costume-you-want?ga_order</a:t>
            </a:r>
            <a:r>
              <a:rPr lang="en" sz="1000" dirty="0">
                <a:latin typeface="Work Sans"/>
                <a:ea typeface="Work Sans"/>
                <a:cs typeface="Work Sans"/>
                <a:sym typeface="Work Sans"/>
              </a:rPr>
              <a:t>=</a:t>
            </a:r>
            <a:r>
              <a:rPr lang="en" sz="1000" dirty="0" err="1">
                <a:latin typeface="Work Sans"/>
                <a:ea typeface="Work Sans"/>
                <a:cs typeface="Work Sans"/>
                <a:sym typeface="Work Sans"/>
              </a:rPr>
              <a:t>most_relevant&amp;ga_search_type</a:t>
            </a:r>
            <a:r>
              <a:rPr lang="en" sz="1000" dirty="0">
                <a:latin typeface="Work Sans"/>
                <a:ea typeface="Work Sans"/>
                <a:cs typeface="Work Sans"/>
                <a:sym typeface="Work Sans"/>
              </a:rPr>
              <a:t>=</a:t>
            </a:r>
            <a:r>
              <a:rPr lang="en" sz="1000" dirty="0" err="1">
                <a:latin typeface="Work Sans"/>
                <a:ea typeface="Work Sans"/>
                <a:cs typeface="Work Sans"/>
                <a:sym typeface="Work Sans"/>
              </a:rPr>
              <a:t>all&amp;ga_view_type</a:t>
            </a:r>
            <a:r>
              <a:rPr lang="en" sz="1000" dirty="0">
                <a:latin typeface="Work Sans"/>
                <a:ea typeface="Work Sans"/>
                <a:cs typeface="Work Sans"/>
                <a:sym typeface="Work Sans"/>
              </a:rPr>
              <a:t>=</a:t>
            </a:r>
            <a:r>
              <a:rPr lang="en" sz="1000" dirty="0" err="1">
                <a:latin typeface="Work Sans"/>
                <a:ea typeface="Work Sans"/>
                <a:cs typeface="Work Sans"/>
                <a:sym typeface="Work Sans"/>
              </a:rPr>
              <a:t>gallery&amp;ga_search_query</a:t>
            </a:r>
            <a:r>
              <a:rPr lang="en" sz="1000" dirty="0">
                <a:latin typeface="Work Sans"/>
                <a:ea typeface="Work Sans"/>
                <a:cs typeface="Work Sans"/>
                <a:sym typeface="Work Sans"/>
              </a:rPr>
              <a:t>=</a:t>
            </a:r>
            <a:r>
              <a:rPr lang="en" sz="1000" dirty="0" err="1">
                <a:latin typeface="Work Sans"/>
                <a:ea typeface="Work Sans"/>
                <a:cs typeface="Work Sans"/>
                <a:sym typeface="Work Sans"/>
              </a:rPr>
              <a:t>mascot+costume+custom&amp;ref</a:t>
            </a:r>
            <a:r>
              <a:rPr lang="en" sz="1000" dirty="0">
                <a:latin typeface="Work Sans"/>
                <a:ea typeface="Work Sans"/>
                <a:cs typeface="Work Sans"/>
                <a:sym typeface="Work Sans"/>
              </a:rPr>
              <a:t>=sc_gallery-1-1&amp;frs=1&amp;plkey=b4cf125109b42ad7e8abf40a7f9c266c018eb21b%3A1204222247</a:t>
            </a:r>
            <a:endParaRPr sz="1000"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err="1">
                <a:latin typeface="Work Sans"/>
                <a:ea typeface="Work Sans"/>
                <a:cs typeface="Work Sans"/>
                <a:sym typeface="Work Sans"/>
              </a:rPr>
              <a:t>Rahmad</a:t>
            </a:r>
            <a:r>
              <a:rPr lang="en" sz="1000" dirty="0">
                <a:latin typeface="Work Sans"/>
                <a:ea typeface="Work Sans"/>
                <a:cs typeface="Work Sans"/>
                <a:sym typeface="Work Sans"/>
              </a:rPr>
              <a:t> (2023). Average Salary in Singapore by Age, Experience and Education Level. </a:t>
            </a:r>
            <a:r>
              <a:rPr lang="en" sz="1000" dirty="0" err="1">
                <a:latin typeface="Work Sans"/>
                <a:ea typeface="Work Sans"/>
                <a:cs typeface="Work Sans"/>
                <a:sym typeface="Work Sans"/>
              </a:rPr>
              <a:t>Workclass</a:t>
            </a:r>
            <a:r>
              <a:rPr lang="en" sz="1000" dirty="0">
                <a:latin typeface="Work Sans"/>
                <a:ea typeface="Work Sans"/>
                <a:cs typeface="Work Sans"/>
                <a:sym typeface="Work Sans"/>
              </a:rPr>
              <a:t>. https://</a:t>
            </a:r>
            <a:r>
              <a:rPr lang="en" sz="1000" dirty="0" err="1">
                <a:latin typeface="Work Sans"/>
                <a:ea typeface="Work Sans"/>
                <a:cs typeface="Work Sans"/>
                <a:sym typeface="Work Sans"/>
              </a:rPr>
              <a:t>workclass.co</a:t>
            </a:r>
            <a:r>
              <a:rPr lang="en" sz="1000" dirty="0">
                <a:latin typeface="Work Sans"/>
                <a:ea typeface="Work Sans"/>
                <a:cs typeface="Work Sans"/>
                <a:sym typeface="Work Sans"/>
              </a:rPr>
              <a:t>/</a:t>
            </a:r>
            <a:r>
              <a:rPr lang="en" sz="1000" dirty="0" err="1">
                <a:latin typeface="Work Sans"/>
                <a:ea typeface="Work Sans"/>
                <a:cs typeface="Work Sans"/>
                <a:sym typeface="Work Sans"/>
              </a:rPr>
              <a:t>singapore</a:t>
            </a:r>
            <a:r>
              <a:rPr lang="en" sz="1000" dirty="0">
                <a:latin typeface="Work Sans"/>
                <a:ea typeface="Work Sans"/>
                <a:cs typeface="Work Sans"/>
                <a:sym typeface="Work Sans"/>
              </a:rPr>
              <a:t>/blogs/average-salary-in-</a:t>
            </a:r>
            <a:r>
              <a:rPr lang="en" sz="1000" dirty="0" err="1">
                <a:latin typeface="Work Sans"/>
                <a:ea typeface="Work Sans"/>
                <a:cs typeface="Work Sans"/>
                <a:sym typeface="Work Sans"/>
              </a:rPr>
              <a:t>singapore</a:t>
            </a:r>
            <a:r>
              <a:rPr lang="en" sz="1000" dirty="0">
                <a:latin typeface="Work Sans"/>
                <a:ea typeface="Work Sans"/>
                <a:cs typeface="Work Sans"/>
                <a:sym typeface="Work Sans"/>
              </a:rPr>
              <a:t>-by-age-and-experience/</a:t>
            </a:r>
            <a:endParaRPr sz="1000"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a:latin typeface="Work Sans"/>
                <a:ea typeface="Work Sans"/>
                <a:cs typeface="Work Sans"/>
                <a:sym typeface="Work Sans"/>
              </a:rPr>
              <a:t>SG Observer. (n.d.) 10 High Paying Part-Time Jobs in Singapore That Pay the Best. https://</a:t>
            </a:r>
            <a:r>
              <a:rPr lang="en" sz="1000" dirty="0" err="1">
                <a:latin typeface="Work Sans"/>
                <a:ea typeface="Work Sans"/>
                <a:cs typeface="Work Sans"/>
                <a:sym typeface="Work Sans"/>
              </a:rPr>
              <a:t>www.sgobserver.com</a:t>
            </a:r>
            <a:r>
              <a:rPr lang="en" sz="1000" dirty="0">
                <a:latin typeface="Work Sans"/>
                <a:ea typeface="Work Sans"/>
                <a:cs typeface="Work Sans"/>
                <a:sym typeface="Work Sans"/>
              </a:rPr>
              <a:t>/high-paying-part-time-jobs-</a:t>
            </a:r>
            <a:r>
              <a:rPr lang="en" sz="1000" dirty="0" err="1">
                <a:latin typeface="Work Sans"/>
                <a:ea typeface="Work Sans"/>
                <a:cs typeface="Work Sans"/>
                <a:sym typeface="Work Sans"/>
              </a:rPr>
              <a:t>singapore</a:t>
            </a:r>
            <a:r>
              <a:rPr lang="en" sz="1000" dirty="0">
                <a:latin typeface="Work Sans"/>
                <a:ea typeface="Work Sans"/>
                <a:cs typeface="Work Sans"/>
                <a:sym typeface="Work Sans"/>
              </a:rPr>
              <a:t>/#:~:text=A%20Mascot%20is%20a%20Part%2DTime%20Job%20that%20Pays%20Quite%20Well&amp;text=You%20can%20expect%20to%20earn%20an%20hourly%20rate%20of%20%2420,do%20all%20those%20funny%20antics</a:t>
            </a:r>
            <a:endParaRPr sz="1000"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a:latin typeface="Work Sans"/>
                <a:ea typeface="Work Sans"/>
                <a:cs typeface="Work Sans"/>
                <a:sym typeface="Work Sans"/>
              </a:rPr>
              <a:t>Singapore Department of Statistics (2020). Census of Population 2020 Statistical Release 2: Households, Geographic Distribution, Transport and Difficulty in Basic Activities. https://</a:t>
            </a:r>
            <a:r>
              <a:rPr lang="en" sz="1000" dirty="0" err="1">
                <a:latin typeface="Work Sans"/>
                <a:ea typeface="Work Sans"/>
                <a:cs typeface="Work Sans"/>
                <a:sym typeface="Work Sans"/>
              </a:rPr>
              <a:t>www.parliament.gov.sg</a:t>
            </a:r>
            <a:r>
              <a:rPr lang="en" sz="1000" dirty="0">
                <a:latin typeface="Work Sans"/>
                <a:ea typeface="Work Sans"/>
                <a:cs typeface="Work Sans"/>
                <a:sym typeface="Work Sans"/>
              </a:rPr>
              <a:t>/docs/default-source/default-document-library/cop2020sr2.pdf</a:t>
            </a:r>
            <a:endParaRPr sz="1000"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a:latin typeface="Work Sans"/>
                <a:ea typeface="Work Sans"/>
                <a:cs typeface="Work Sans"/>
                <a:sym typeface="Work Sans"/>
              </a:rPr>
              <a:t>Singapore Department of Statistics (2022). Total Residents Aged 15 Years And Over By </a:t>
            </a:r>
            <a:r>
              <a:rPr lang="en" sz="1000" dirty="0" err="1">
                <a:latin typeface="Work Sans"/>
                <a:ea typeface="Work Sans"/>
                <a:cs typeface="Work Sans"/>
                <a:sym typeface="Work Sans"/>
              </a:rPr>
              <a:t>Labour</a:t>
            </a:r>
            <a:r>
              <a:rPr lang="en" sz="1000" dirty="0">
                <a:latin typeface="Work Sans"/>
                <a:ea typeface="Work Sans"/>
                <a:cs typeface="Work Sans"/>
                <a:sym typeface="Work Sans"/>
              </a:rPr>
              <a:t> Force Status And Age Group, End June. https://</a:t>
            </a:r>
            <a:r>
              <a:rPr lang="en" sz="1000" dirty="0" err="1">
                <a:latin typeface="Work Sans"/>
                <a:ea typeface="Work Sans"/>
                <a:cs typeface="Work Sans"/>
                <a:sym typeface="Work Sans"/>
              </a:rPr>
              <a:t>tablebuilder.singstat.gov.sg</a:t>
            </a:r>
            <a:r>
              <a:rPr lang="en" sz="1000" dirty="0">
                <a:latin typeface="Work Sans"/>
                <a:ea typeface="Work Sans"/>
                <a:cs typeface="Work Sans"/>
                <a:sym typeface="Work Sans"/>
              </a:rPr>
              <a:t>/table/TS/M182091</a:t>
            </a:r>
            <a:endParaRPr sz="1000"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a:latin typeface="Work Sans"/>
                <a:ea typeface="Work Sans"/>
                <a:cs typeface="Work Sans"/>
                <a:sym typeface="Work Sans"/>
              </a:rPr>
              <a:t>Tan, A. Thai pop is on the rise—here are 5 artists to know of. Vogue Singapore. https://</a:t>
            </a:r>
            <a:r>
              <a:rPr lang="en" sz="1000" dirty="0" err="1">
                <a:latin typeface="Work Sans"/>
                <a:ea typeface="Work Sans"/>
                <a:cs typeface="Work Sans"/>
                <a:sym typeface="Work Sans"/>
              </a:rPr>
              <a:t>vogue.sg</a:t>
            </a:r>
            <a:r>
              <a:rPr lang="en" sz="1000" dirty="0">
                <a:latin typeface="Work Sans"/>
                <a:ea typeface="Work Sans"/>
                <a:cs typeface="Work Sans"/>
                <a:sym typeface="Work Sans"/>
              </a:rPr>
              <a:t>/</a:t>
            </a:r>
            <a:r>
              <a:rPr lang="en" sz="1000" dirty="0" err="1">
                <a:latin typeface="Work Sans"/>
                <a:ea typeface="Work Sans"/>
                <a:cs typeface="Work Sans"/>
                <a:sym typeface="Work Sans"/>
              </a:rPr>
              <a:t>thai</a:t>
            </a:r>
            <a:r>
              <a:rPr lang="en" sz="1000" dirty="0">
                <a:latin typeface="Work Sans"/>
                <a:ea typeface="Work Sans"/>
                <a:cs typeface="Work Sans"/>
                <a:sym typeface="Work Sans"/>
              </a:rPr>
              <a:t>-pop-artists-to-know/</a:t>
            </a:r>
            <a:endParaRPr sz="1000"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a:latin typeface="Work Sans"/>
                <a:ea typeface="Work Sans"/>
                <a:cs typeface="Work Sans"/>
                <a:sym typeface="Work Sans"/>
              </a:rPr>
              <a:t>Teo, M. 'Extremely ridiculous': Man warns of 3-hour waiting times at </a:t>
            </a:r>
            <a:r>
              <a:rPr lang="en" sz="1000" dirty="0" err="1">
                <a:latin typeface="Work Sans"/>
                <a:ea typeface="Work Sans"/>
                <a:cs typeface="Work Sans"/>
                <a:sym typeface="Work Sans"/>
              </a:rPr>
              <a:t>Chatuchak</a:t>
            </a:r>
            <a:r>
              <a:rPr lang="en" sz="1000" dirty="0">
                <a:latin typeface="Work Sans"/>
                <a:ea typeface="Work Sans"/>
                <a:cs typeface="Work Sans"/>
                <a:sym typeface="Work Sans"/>
              </a:rPr>
              <a:t> Singapore as event draws massive crowds. </a:t>
            </a:r>
            <a:r>
              <a:rPr lang="en" sz="1000" dirty="0" err="1">
                <a:latin typeface="Work Sans"/>
                <a:ea typeface="Work Sans"/>
                <a:cs typeface="Work Sans"/>
                <a:sym typeface="Work Sans"/>
              </a:rPr>
              <a:t>AsiaOne</a:t>
            </a:r>
            <a:r>
              <a:rPr lang="en" sz="1000" dirty="0">
                <a:latin typeface="Work Sans"/>
                <a:ea typeface="Work Sans"/>
                <a:cs typeface="Work Sans"/>
                <a:sym typeface="Work Sans"/>
              </a:rPr>
              <a:t>. </a:t>
            </a:r>
            <a:r>
              <a:rPr lang="en" sz="1000" dirty="0">
                <a:solidFill>
                  <a:schemeClr val="hlink"/>
                </a:solidFill>
                <a:uFill>
                  <a:noFill/>
                </a:uFill>
                <a:latin typeface="Work Sans"/>
                <a:ea typeface="Work Sans"/>
                <a:cs typeface="Work Sans"/>
                <a:sym typeface="Work Sans"/>
                <a:hlinkClick r:id="rId3"/>
              </a:rPr>
              <a:t>https://www.asiaone.com/singapore/extremely-ridiculous-man-warns-3-hour-waiting-times-chatuchak-singapore-event-draws</a:t>
            </a:r>
            <a:endParaRPr sz="1000"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a:latin typeface="Work Sans"/>
                <a:ea typeface="Work Sans"/>
                <a:cs typeface="Work Sans"/>
                <a:sym typeface="Work Sans"/>
              </a:rPr>
              <a:t>Tentage Rental Singapore. (n.d.) Exhibition Panel Boards. https://</a:t>
            </a:r>
            <a:r>
              <a:rPr lang="en" sz="1000" dirty="0" err="1">
                <a:latin typeface="Work Sans"/>
                <a:ea typeface="Work Sans"/>
                <a:cs typeface="Work Sans"/>
                <a:sym typeface="Work Sans"/>
              </a:rPr>
              <a:t>www.tentagerentalsingapore.com</a:t>
            </a:r>
            <a:r>
              <a:rPr lang="en" sz="1000" dirty="0">
                <a:latin typeface="Work Sans"/>
                <a:ea typeface="Work Sans"/>
                <a:cs typeface="Work Sans"/>
                <a:sym typeface="Work Sans"/>
              </a:rPr>
              <a:t>/exhibition-panel-boards/</a:t>
            </a:r>
            <a:endParaRPr sz="1000"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err="1">
                <a:latin typeface="Work Sans"/>
                <a:ea typeface="Work Sans"/>
                <a:cs typeface="Work Sans"/>
                <a:sym typeface="Work Sans"/>
              </a:rPr>
              <a:t>TheSmartLocal</a:t>
            </a:r>
            <a:r>
              <a:rPr lang="en" sz="1000" dirty="0">
                <a:latin typeface="Work Sans"/>
                <a:ea typeface="Work Sans"/>
                <a:cs typeface="Work Sans"/>
                <a:sym typeface="Work Sans"/>
              </a:rPr>
              <a:t>. (2023) About us. </a:t>
            </a:r>
            <a:r>
              <a:rPr lang="en" sz="1000" dirty="0">
                <a:solidFill>
                  <a:schemeClr val="hlink"/>
                </a:solidFill>
                <a:uFill>
                  <a:noFill/>
                </a:uFill>
                <a:latin typeface="Work Sans"/>
                <a:ea typeface="Work Sans"/>
                <a:cs typeface="Work Sans"/>
                <a:sym typeface="Work Sans"/>
                <a:hlinkClick r:id="rId4"/>
              </a:rPr>
              <a:t>https://thesmartlocal.com/aboutus/</a:t>
            </a:r>
            <a:endParaRPr sz="1000"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err="1">
                <a:latin typeface="Work Sans"/>
                <a:ea typeface="Work Sans"/>
                <a:cs typeface="Work Sans"/>
                <a:sym typeface="Work Sans"/>
              </a:rPr>
              <a:t>TikTok</a:t>
            </a:r>
            <a:r>
              <a:rPr lang="en" sz="1000" dirty="0">
                <a:latin typeface="Work Sans"/>
                <a:ea typeface="Work Sans"/>
                <a:cs typeface="Work Sans"/>
                <a:sym typeface="Work Sans"/>
              </a:rPr>
              <a:t>. (2023) bright </a:t>
            </a:r>
            <a:r>
              <a:rPr lang="en" sz="1000" dirty="0" err="1">
                <a:latin typeface="Work Sans"/>
                <a:ea typeface="Work Sans"/>
                <a:cs typeface="Work Sans"/>
                <a:sym typeface="Work Sans"/>
              </a:rPr>
              <a:t>vachirawit</a:t>
            </a:r>
            <a:r>
              <a:rPr lang="en" sz="1000" dirty="0">
                <a:latin typeface="Work Sans"/>
                <a:ea typeface="Work Sans"/>
                <a:cs typeface="Work Sans"/>
                <a:sym typeface="Work Sans"/>
              </a:rPr>
              <a:t>. https://</a:t>
            </a:r>
            <a:r>
              <a:rPr lang="en" sz="1000" dirty="0" err="1">
                <a:latin typeface="Work Sans"/>
                <a:ea typeface="Work Sans"/>
                <a:cs typeface="Work Sans"/>
                <a:sym typeface="Work Sans"/>
              </a:rPr>
              <a:t>www.tiktok.com</a:t>
            </a:r>
            <a:r>
              <a:rPr lang="en" sz="1000" dirty="0">
                <a:latin typeface="Work Sans"/>
                <a:ea typeface="Work Sans"/>
                <a:cs typeface="Work Sans"/>
                <a:sym typeface="Work Sans"/>
              </a:rPr>
              <a:t>/discover/</a:t>
            </a:r>
            <a:r>
              <a:rPr lang="en" sz="1000" dirty="0" err="1">
                <a:latin typeface="Work Sans"/>
                <a:ea typeface="Work Sans"/>
                <a:cs typeface="Work Sans"/>
                <a:sym typeface="Work Sans"/>
              </a:rPr>
              <a:t>bright-vachirawit?lang</a:t>
            </a:r>
            <a:r>
              <a:rPr lang="en" sz="1000" dirty="0">
                <a:latin typeface="Work Sans"/>
                <a:ea typeface="Work Sans"/>
                <a:cs typeface="Work Sans"/>
                <a:sym typeface="Work Sans"/>
              </a:rPr>
              <a:t>=</a:t>
            </a:r>
            <a:r>
              <a:rPr lang="en" sz="1000" dirty="0" err="1">
                <a:latin typeface="Work Sans"/>
                <a:ea typeface="Work Sans"/>
                <a:cs typeface="Work Sans"/>
                <a:sym typeface="Work Sans"/>
              </a:rPr>
              <a:t>en</a:t>
            </a:r>
            <a:endParaRPr sz="1000"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err="1">
                <a:latin typeface="Work Sans"/>
                <a:ea typeface="Work Sans"/>
                <a:cs typeface="Work Sans"/>
                <a:sym typeface="Work Sans"/>
              </a:rPr>
              <a:t>Trip.com</a:t>
            </a:r>
            <a:r>
              <a:rPr lang="en" sz="1000" dirty="0">
                <a:latin typeface="Work Sans"/>
                <a:ea typeface="Work Sans"/>
                <a:cs typeface="Work Sans"/>
                <a:sym typeface="Work Sans"/>
              </a:rPr>
              <a:t>. (n.d.) Flights to Bangkok. https://</a:t>
            </a:r>
            <a:r>
              <a:rPr lang="en" sz="1000" dirty="0" err="1">
                <a:latin typeface="Work Sans"/>
                <a:ea typeface="Work Sans"/>
                <a:cs typeface="Work Sans"/>
                <a:sym typeface="Work Sans"/>
              </a:rPr>
              <a:t>sg.trip.com</a:t>
            </a:r>
            <a:r>
              <a:rPr lang="en" sz="1000" dirty="0">
                <a:latin typeface="Work Sans"/>
                <a:ea typeface="Work Sans"/>
                <a:cs typeface="Work Sans"/>
                <a:sym typeface="Work Sans"/>
              </a:rPr>
              <a:t>/</a:t>
            </a:r>
            <a:r>
              <a:rPr lang="en" sz="1000" dirty="0" err="1">
                <a:latin typeface="Work Sans"/>
                <a:ea typeface="Work Sans"/>
                <a:cs typeface="Work Sans"/>
                <a:sym typeface="Work Sans"/>
              </a:rPr>
              <a:t>flightsem</a:t>
            </a:r>
            <a:r>
              <a:rPr lang="en" sz="1000" dirty="0">
                <a:latin typeface="Work Sans"/>
                <a:ea typeface="Work Sans"/>
                <a:cs typeface="Work Sans"/>
                <a:sym typeface="Work Sans"/>
              </a:rPr>
              <a:t>/flight/</a:t>
            </a:r>
            <a:r>
              <a:rPr lang="en" sz="1000" dirty="0" err="1">
                <a:latin typeface="Work Sans"/>
                <a:ea typeface="Work Sans"/>
                <a:cs typeface="Work Sans"/>
                <a:sym typeface="Work Sans"/>
              </a:rPr>
              <a:t>dest?city</a:t>
            </a:r>
            <a:r>
              <a:rPr lang="en" sz="1000" dirty="0">
                <a:latin typeface="Work Sans"/>
                <a:ea typeface="Work Sans"/>
                <a:cs typeface="Work Sans"/>
                <a:sym typeface="Work Sans"/>
              </a:rPr>
              <a:t>=</a:t>
            </a:r>
            <a:r>
              <a:rPr lang="en" sz="1000" dirty="0" err="1">
                <a:latin typeface="Work Sans"/>
                <a:ea typeface="Work Sans"/>
                <a:cs typeface="Work Sans"/>
                <a:sym typeface="Work Sans"/>
              </a:rPr>
              <a:t>bkk</a:t>
            </a:r>
            <a:endParaRPr sz="1000" dirty="0">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ingdings" pitchFamily="2" charset="2"/>
              <a:buChar char="§"/>
            </a:pPr>
            <a:r>
              <a:rPr lang="en" sz="1000" dirty="0" err="1">
                <a:latin typeface="Work Sans"/>
                <a:ea typeface="Work Sans"/>
                <a:cs typeface="Work Sans"/>
                <a:sym typeface="Work Sans"/>
              </a:rPr>
              <a:t>Wingstop</a:t>
            </a:r>
            <a:r>
              <a:rPr lang="en" sz="1000" dirty="0">
                <a:latin typeface="Work Sans"/>
                <a:ea typeface="Work Sans"/>
                <a:cs typeface="Work Sans"/>
                <a:sym typeface="Work Sans"/>
              </a:rPr>
              <a:t> Restaurants, Inc. (2023) https://</a:t>
            </a:r>
            <a:r>
              <a:rPr lang="en" sz="1000" dirty="0" err="1">
                <a:latin typeface="Work Sans"/>
                <a:ea typeface="Work Sans"/>
                <a:cs typeface="Work Sans"/>
                <a:sym typeface="Work Sans"/>
              </a:rPr>
              <a:t>www.wingstop.com.sg</a:t>
            </a:r>
            <a:r>
              <a:rPr lang="en" sz="1000" dirty="0">
                <a:latin typeface="Work Sans"/>
                <a:ea typeface="Work Sans"/>
                <a:cs typeface="Work Sans"/>
                <a:sym typeface="Work Sans"/>
              </a:rPr>
              <a:t>/</a:t>
            </a:r>
            <a:endParaRPr sz="1000" dirty="0">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1"/>
          <p:cNvSpPr/>
          <p:nvPr/>
        </p:nvSpPr>
        <p:spPr>
          <a:xfrm>
            <a:off x="134350" y="157950"/>
            <a:ext cx="2904000" cy="2375700"/>
          </a:xfrm>
          <a:prstGeom prst="rect">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endParaRPr sz="1000">
              <a:latin typeface="Work Sans"/>
              <a:ea typeface="Work Sans"/>
              <a:cs typeface="Work Sans"/>
              <a:sym typeface="Work Sans"/>
            </a:endParaRPr>
          </a:p>
        </p:txBody>
      </p:sp>
      <p:sp>
        <p:nvSpPr>
          <p:cNvPr id="639" name="Google Shape;639;p71"/>
          <p:cNvSpPr/>
          <p:nvPr/>
        </p:nvSpPr>
        <p:spPr>
          <a:xfrm>
            <a:off x="3120000" y="157950"/>
            <a:ext cx="2904000" cy="2375700"/>
          </a:xfrm>
          <a:prstGeom prst="rect">
            <a:avLst/>
          </a:prstGeom>
          <a:solidFill>
            <a:srgbClr val="FCE5CD"/>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endParaRPr sz="1000">
              <a:latin typeface="Work Sans"/>
              <a:ea typeface="Work Sans"/>
              <a:cs typeface="Work Sans"/>
              <a:sym typeface="Work Sans"/>
            </a:endParaRPr>
          </a:p>
        </p:txBody>
      </p:sp>
      <p:sp>
        <p:nvSpPr>
          <p:cNvPr id="640" name="Google Shape;640;p71"/>
          <p:cNvSpPr/>
          <p:nvPr/>
        </p:nvSpPr>
        <p:spPr>
          <a:xfrm>
            <a:off x="6105650" y="157950"/>
            <a:ext cx="2904000" cy="2375700"/>
          </a:xfrm>
          <a:prstGeom prst="rect">
            <a:avLst/>
          </a:pr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endParaRPr sz="1000">
              <a:latin typeface="Work Sans"/>
              <a:ea typeface="Work Sans"/>
              <a:cs typeface="Work Sans"/>
              <a:sym typeface="Work Sans"/>
            </a:endParaRPr>
          </a:p>
        </p:txBody>
      </p:sp>
      <p:sp>
        <p:nvSpPr>
          <p:cNvPr id="641" name="Google Shape;641;p71"/>
          <p:cNvSpPr txBox="1"/>
          <p:nvPr/>
        </p:nvSpPr>
        <p:spPr>
          <a:xfrm>
            <a:off x="134350" y="196500"/>
            <a:ext cx="2904000" cy="229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solidFill>
                  <a:schemeClr val="dk1"/>
                </a:solidFill>
                <a:latin typeface="Work Sans"/>
                <a:ea typeface="Work Sans"/>
                <a:cs typeface="Work Sans"/>
                <a:sym typeface="Work Sans"/>
              </a:rPr>
              <a:t>Gains</a:t>
            </a:r>
            <a:endParaRPr b="1" u="sng">
              <a:solidFill>
                <a:schemeClr val="dk1"/>
              </a:solidFill>
              <a:latin typeface="Work Sans"/>
              <a:ea typeface="Work Sans"/>
              <a:cs typeface="Work Sans"/>
              <a:sym typeface="Work Sans"/>
            </a:endParaRPr>
          </a:p>
          <a:p>
            <a:pPr marL="457200" lvl="0" indent="-292100" algn="l" rtl="0">
              <a:spcBef>
                <a:spcPts val="100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Incentives to try More Batter fried chicken</a:t>
            </a:r>
            <a:endParaRPr sz="1000">
              <a:solidFill>
                <a:schemeClr val="dk1"/>
              </a:solidFill>
              <a:latin typeface="Work Sans"/>
              <a:ea typeface="Work Sans"/>
              <a:cs typeface="Work Sans"/>
              <a:sym typeface="Work Sans"/>
            </a:endParaRPr>
          </a:p>
          <a:p>
            <a:pPr marL="457200" lvl="0" indent="-292100" algn="l" rtl="0">
              <a:spcBef>
                <a:spcPts val="100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Excitement of trying a new trend and fried chicken flavour</a:t>
            </a:r>
            <a:endParaRPr sz="1000">
              <a:solidFill>
                <a:schemeClr val="dk1"/>
              </a:solidFill>
              <a:latin typeface="Work Sans"/>
              <a:ea typeface="Work Sans"/>
              <a:cs typeface="Work Sans"/>
              <a:sym typeface="Work Sans"/>
            </a:endParaRPr>
          </a:p>
          <a:p>
            <a:pPr marL="457200" lvl="0" indent="-292100" algn="l" rtl="0">
              <a:spcBef>
                <a:spcPts val="100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A recognisable brand icon that can be easily identified</a:t>
            </a:r>
            <a:endParaRPr sz="1000">
              <a:solidFill>
                <a:schemeClr val="dk1"/>
              </a:solidFill>
              <a:latin typeface="Work Sans"/>
              <a:ea typeface="Work Sans"/>
              <a:cs typeface="Work Sans"/>
              <a:sym typeface="Work Sans"/>
            </a:endParaRPr>
          </a:p>
          <a:p>
            <a:pPr marL="457200" lvl="0" indent="-292100" algn="l" rtl="0">
              <a:spcBef>
                <a:spcPts val="100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A unique brand experience, one that goes beyond the food and is interactive and informative</a:t>
            </a:r>
            <a:endParaRPr>
              <a:latin typeface="Work Sans"/>
              <a:ea typeface="Work Sans"/>
              <a:cs typeface="Work Sans"/>
              <a:sym typeface="Work Sans"/>
            </a:endParaRPr>
          </a:p>
        </p:txBody>
      </p:sp>
      <p:sp>
        <p:nvSpPr>
          <p:cNvPr id="642" name="Google Shape;642;p71"/>
          <p:cNvSpPr txBox="1"/>
          <p:nvPr/>
        </p:nvSpPr>
        <p:spPr>
          <a:xfrm>
            <a:off x="3120000" y="273450"/>
            <a:ext cx="2904000" cy="214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solidFill>
                  <a:schemeClr val="dk1"/>
                </a:solidFill>
                <a:latin typeface="Work Sans"/>
                <a:ea typeface="Work Sans"/>
                <a:cs typeface="Work Sans"/>
                <a:sym typeface="Work Sans"/>
              </a:rPr>
              <a:t>Pains</a:t>
            </a:r>
            <a:endParaRPr b="1" u="sng">
              <a:solidFill>
                <a:schemeClr val="dk1"/>
              </a:solidFill>
              <a:latin typeface="Work Sans"/>
              <a:ea typeface="Work Sans"/>
              <a:cs typeface="Work Sans"/>
              <a:sym typeface="Work Sans"/>
            </a:endParaRPr>
          </a:p>
          <a:p>
            <a:pPr marL="457200" lvl="0" indent="-292100" algn="l" rtl="0">
              <a:spcBef>
                <a:spcPts val="100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More Batter’s fried chicken is expensive</a:t>
            </a:r>
            <a:endParaRPr sz="1000">
              <a:solidFill>
                <a:schemeClr val="dk1"/>
              </a:solidFill>
              <a:latin typeface="Work Sans"/>
              <a:ea typeface="Work Sans"/>
              <a:cs typeface="Work Sans"/>
              <a:sym typeface="Work Sans"/>
            </a:endParaRPr>
          </a:p>
          <a:p>
            <a:pPr marL="457200" lvl="0" indent="-292100" algn="l" rtl="0">
              <a:spcBef>
                <a:spcPts val="100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Hesitancy to try as the brand is relatively unknown</a:t>
            </a:r>
            <a:endParaRPr sz="1000">
              <a:solidFill>
                <a:schemeClr val="dk1"/>
              </a:solidFill>
              <a:latin typeface="Work Sans"/>
              <a:ea typeface="Work Sans"/>
              <a:cs typeface="Work Sans"/>
              <a:sym typeface="Work Sans"/>
            </a:endParaRPr>
          </a:p>
          <a:p>
            <a:pPr marL="457200" lvl="0" indent="-292100" algn="l" rtl="0">
              <a:spcBef>
                <a:spcPts val="100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Lack of differentiation that deters customers from returning</a:t>
            </a:r>
            <a:endParaRPr sz="1000">
              <a:solidFill>
                <a:schemeClr val="dk1"/>
              </a:solidFill>
              <a:latin typeface="Work Sans"/>
              <a:ea typeface="Work Sans"/>
              <a:cs typeface="Work Sans"/>
              <a:sym typeface="Work Sans"/>
            </a:endParaRPr>
          </a:p>
          <a:p>
            <a:pPr marL="457200" lvl="0" indent="-292100" algn="l" rtl="0">
              <a:spcBef>
                <a:spcPts val="100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Customers do not see the value of an e-commerce brand</a:t>
            </a:r>
            <a:endParaRPr>
              <a:latin typeface="Work Sans"/>
              <a:ea typeface="Work Sans"/>
              <a:cs typeface="Work Sans"/>
              <a:sym typeface="Work Sans"/>
            </a:endParaRPr>
          </a:p>
        </p:txBody>
      </p:sp>
      <p:sp>
        <p:nvSpPr>
          <p:cNvPr id="643" name="Google Shape;643;p71"/>
          <p:cNvSpPr txBox="1"/>
          <p:nvPr/>
        </p:nvSpPr>
        <p:spPr>
          <a:xfrm>
            <a:off x="6105650" y="273450"/>
            <a:ext cx="2904000" cy="194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dirty="0">
                <a:solidFill>
                  <a:schemeClr val="dk1"/>
                </a:solidFill>
                <a:latin typeface="Work Sans"/>
                <a:ea typeface="Work Sans"/>
                <a:cs typeface="Work Sans"/>
                <a:sym typeface="Work Sans"/>
              </a:rPr>
              <a:t>Target Customers</a:t>
            </a:r>
            <a:endParaRPr b="1" u="sng" dirty="0">
              <a:solidFill>
                <a:schemeClr val="dk1"/>
              </a:solidFill>
              <a:latin typeface="Work Sans"/>
              <a:ea typeface="Work Sans"/>
              <a:cs typeface="Work Sans"/>
              <a:sym typeface="Work Sans"/>
            </a:endParaRPr>
          </a:p>
          <a:p>
            <a:pPr marL="0" lvl="0" indent="0" algn="ctr" rtl="0">
              <a:spcBef>
                <a:spcPts val="1000"/>
              </a:spcBef>
              <a:spcAft>
                <a:spcPts val="0"/>
              </a:spcAft>
              <a:buNone/>
            </a:pPr>
            <a:r>
              <a:rPr lang="en" sz="1200" b="1" dirty="0">
                <a:solidFill>
                  <a:schemeClr val="dk1"/>
                </a:solidFill>
                <a:latin typeface="Work Sans"/>
                <a:ea typeface="Work Sans"/>
                <a:cs typeface="Work Sans"/>
                <a:sym typeface="Work Sans"/>
              </a:rPr>
              <a:t>Young Singaporean Adults</a:t>
            </a:r>
            <a:endParaRPr sz="1200" b="1" dirty="0">
              <a:solidFill>
                <a:schemeClr val="dk1"/>
              </a:solidFill>
              <a:latin typeface="Work Sans"/>
              <a:ea typeface="Work Sans"/>
              <a:cs typeface="Work Sans"/>
              <a:sym typeface="Work Sans"/>
            </a:endParaRPr>
          </a:p>
          <a:p>
            <a:pPr marL="0" lvl="0" indent="0" algn="ctr" rtl="0">
              <a:spcBef>
                <a:spcPts val="0"/>
              </a:spcBef>
              <a:spcAft>
                <a:spcPts val="0"/>
              </a:spcAft>
              <a:buNone/>
            </a:pPr>
            <a:r>
              <a:rPr lang="en" sz="1200" b="1" dirty="0">
                <a:solidFill>
                  <a:schemeClr val="dk1"/>
                </a:solidFill>
                <a:latin typeface="Work Sans"/>
                <a:ea typeface="Work Sans"/>
                <a:cs typeface="Work Sans"/>
                <a:sym typeface="Work Sans"/>
              </a:rPr>
              <a:t>(Aged 19 to 30 years old)</a:t>
            </a:r>
            <a:endParaRPr sz="1200" b="1" dirty="0">
              <a:solidFill>
                <a:schemeClr val="dk1"/>
              </a:solidFill>
              <a:latin typeface="Work Sans"/>
              <a:ea typeface="Work Sans"/>
              <a:cs typeface="Work Sans"/>
              <a:sym typeface="Work Sans"/>
            </a:endParaRPr>
          </a:p>
          <a:p>
            <a:pPr marL="0" lvl="0" indent="0" algn="ctr" rtl="0">
              <a:spcBef>
                <a:spcPts val="0"/>
              </a:spcBef>
              <a:spcAft>
                <a:spcPts val="0"/>
              </a:spcAft>
              <a:buNone/>
            </a:pPr>
            <a:endParaRPr sz="1200" b="1" dirty="0">
              <a:solidFill>
                <a:schemeClr val="dk1"/>
              </a:solidFill>
              <a:latin typeface="Work Sans"/>
              <a:ea typeface="Work Sans"/>
              <a:cs typeface="Work Sans"/>
              <a:sym typeface="Work Sans"/>
            </a:endParaRPr>
          </a:p>
          <a:p>
            <a:pPr marL="457200" lvl="0" indent="-304800" algn="l" rtl="0">
              <a:spcBef>
                <a:spcPts val="0"/>
              </a:spcBef>
              <a:spcAft>
                <a:spcPts val="0"/>
              </a:spcAft>
              <a:buClr>
                <a:schemeClr val="dk1"/>
              </a:buClr>
              <a:buSzPts val="1200"/>
              <a:buFont typeface="Work Sans"/>
              <a:buChar char="●"/>
            </a:pPr>
            <a:r>
              <a:rPr lang="en" sz="1200" dirty="0">
                <a:solidFill>
                  <a:schemeClr val="dk1"/>
                </a:solidFill>
                <a:latin typeface="Work Sans"/>
                <a:ea typeface="Work Sans"/>
                <a:cs typeface="Work Sans"/>
                <a:sym typeface="Work Sans"/>
              </a:rPr>
              <a:t>Tertiary students (Aged 19 to 25 years old)</a:t>
            </a:r>
            <a:endParaRPr sz="1200" dirty="0">
              <a:solidFill>
                <a:schemeClr val="dk1"/>
              </a:solidFill>
              <a:latin typeface="Work Sans"/>
              <a:ea typeface="Work Sans"/>
              <a:cs typeface="Work Sans"/>
              <a:sym typeface="Work Sans"/>
            </a:endParaRPr>
          </a:p>
          <a:p>
            <a:pPr marL="457200" lvl="0" indent="-304800" algn="l" rtl="0">
              <a:spcBef>
                <a:spcPts val="1000"/>
              </a:spcBef>
              <a:spcAft>
                <a:spcPts val="0"/>
              </a:spcAft>
              <a:buClr>
                <a:schemeClr val="dk1"/>
              </a:buClr>
              <a:buSzPts val="1200"/>
              <a:buFont typeface="Work Sans"/>
              <a:buChar char="●"/>
            </a:pPr>
            <a:r>
              <a:rPr lang="en" sz="1200" dirty="0">
                <a:solidFill>
                  <a:schemeClr val="dk1"/>
                </a:solidFill>
                <a:latin typeface="Work Sans"/>
                <a:ea typeface="Work Sans"/>
                <a:cs typeface="Work Sans"/>
                <a:sym typeface="Work Sans"/>
              </a:rPr>
              <a:t>Young working adults (Aged 25 to 30 years old)</a:t>
            </a:r>
            <a:endParaRPr sz="1600" dirty="0">
              <a:latin typeface="Work Sans"/>
              <a:ea typeface="Work Sans"/>
              <a:cs typeface="Work Sans"/>
              <a:sym typeface="Work Sans"/>
            </a:endParaRPr>
          </a:p>
        </p:txBody>
      </p:sp>
      <p:sp>
        <p:nvSpPr>
          <p:cNvPr id="644" name="Google Shape;644;p71"/>
          <p:cNvSpPr/>
          <p:nvPr/>
        </p:nvSpPr>
        <p:spPr>
          <a:xfrm>
            <a:off x="134350" y="2609850"/>
            <a:ext cx="2904000" cy="2375700"/>
          </a:xfrm>
          <a:prstGeom prst="rect">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endParaRPr sz="1000">
              <a:latin typeface="Work Sans"/>
              <a:ea typeface="Work Sans"/>
              <a:cs typeface="Work Sans"/>
              <a:sym typeface="Work Sans"/>
            </a:endParaRPr>
          </a:p>
        </p:txBody>
      </p:sp>
      <p:sp>
        <p:nvSpPr>
          <p:cNvPr id="645" name="Google Shape;645;p71"/>
          <p:cNvSpPr txBox="1"/>
          <p:nvPr/>
        </p:nvSpPr>
        <p:spPr>
          <a:xfrm>
            <a:off x="372700" y="2649150"/>
            <a:ext cx="2427300" cy="2247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solidFill>
                  <a:schemeClr val="dk1"/>
                </a:solidFill>
                <a:latin typeface="Work Sans"/>
                <a:ea typeface="Work Sans"/>
                <a:cs typeface="Work Sans"/>
                <a:sym typeface="Work Sans"/>
              </a:rPr>
              <a:t>Competitor Analysis</a:t>
            </a:r>
            <a:endParaRPr b="1" u="sng">
              <a:solidFill>
                <a:schemeClr val="dk1"/>
              </a:solidFill>
              <a:latin typeface="Work Sans"/>
              <a:ea typeface="Work Sans"/>
              <a:cs typeface="Work Sans"/>
              <a:sym typeface="Work Sans"/>
            </a:endParaRPr>
          </a:p>
          <a:p>
            <a:pPr marL="0" lvl="0" indent="0" algn="just" rtl="0">
              <a:spcBef>
                <a:spcPts val="0"/>
              </a:spcBef>
              <a:spcAft>
                <a:spcPts val="0"/>
              </a:spcAft>
              <a:buNone/>
            </a:pPr>
            <a:endParaRPr sz="1200">
              <a:solidFill>
                <a:schemeClr val="dk1"/>
              </a:solidFill>
              <a:latin typeface="Work Sans"/>
              <a:ea typeface="Work Sans"/>
              <a:cs typeface="Work Sans"/>
              <a:sym typeface="Work Sans"/>
            </a:endParaRPr>
          </a:p>
          <a:p>
            <a:pPr marL="0" lvl="0" indent="0" algn="just" rtl="0">
              <a:spcBef>
                <a:spcPts val="0"/>
              </a:spcBef>
              <a:spcAft>
                <a:spcPts val="0"/>
              </a:spcAft>
              <a:buNone/>
            </a:pPr>
            <a:r>
              <a:rPr lang="en" sz="1200">
                <a:solidFill>
                  <a:schemeClr val="dk1"/>
                </a:solidFill>
                <a:latin typeface="Work Sans"/>
                <a:ea typeface="Work Sans"/>
                <a:cs typeface="Work Sans"/>
                <a:sym typeface="Work Sans"/>
              </a:rPr>
              <a:t>Drawing inspiration from three close competitions: </a:t>
            </a:r>
            <a:r>
              <a:rPr lang="en" sz="1200" b="1">
                <a:solidFill>
                  <a:schemeClr val="dk1"/>
                </a:solidFill>
                <a:latin typeface="Work Sans"/>
                <a:ea typeface="Work Sans"/>
                <a:cs typeface="Work Sans"/>
                <a:sym typeface="Work Sans"/>
              </a:rPr>
              <a:t>Wingstop, 4Fingers, and KFC</a:t>
            </a:r>
            <a:r>
              <a:rPr lang="en" sz="1200">
                <a:solidFill>
                  <a:schemeClr val="dk1"/>
                </a:solidFill>
                <a:latin typeface="Work Sans"/>
                <a:ea typeface="Work Sans"/>
                <a:cs typeface="Work Sans"/>
                <a:sym typeface="Work Sans"/>
              </a:rPr>
              <a:t>. We concluded that a combination of </a:t>
            </a:r>
            <a:r>
              <a:rPr lang="en" sz="1200" b="1">
                <a:solidFill>
                  <a:schemeClr val="dk1"/>
                </a:solidFill>
                <a:latin typeface="Work Sans"/>
                <a:ea typeface="Work Sans"/>
                <a:cs typeface="Work Sans"/>
                <a:sym typeface="Work Sans"/>
              </a:rPr>
              <a:t>unique flavours, predictability, good value, and evoking curiosity</a:t>
            </a:r>
            <a:r>
              <a:rPr lang="en" sz="1200">
                <a:solidFill>
                  <a:schemeClr val="dk1"/>
                </a:solidFill>
                <a:latin typeface="Work Sans"/>
                <a:ea typeface="Work Sans"/>
                <a:cs typeface="Work Sans"/>
                <a:sym typeface="Work Sans"/>
              </a:rPr>
              <a:t> is critical in brands’ longevity and success.</a:t>
            </a:r>
            <a:endParaRPr b="1" u="sng">
              <a:solidFill>
                <a:schemeClr val="dk1"/>
              </a:solidFill>
              <a:latin typeface="Work Sans"/>
              <a:ea typeface="Work Sans"/>
              <a:cs typeface="Work Sans"/>
              <a:sym typeface="Work Sans"/>
            </a:endParaRPr>
          </a:p>
        </p:txBody>
      </p:sp>
      <p:sp>
        <p:nvSpPr>
          <p:cNvPr id="646" name="Google Shape;646;p71"/>
          <p:cNvSpPr/>
          <p:nvPr/>
        </p:nvSpPr>
        <p:spPr>
          <a:xfrm>
            <a:off x="3120000" y="2609850"/>
            <a:ext cx="2904000" cy="2375700"/>
          </a:xfrm>
          <a:prstGeom prst="rect">
            <a:avLst/>
          </a:prstGeom>
          <a:solidFill>
            <a:srgbClr val="D0E0E3"/>
          </a:solidFill>
          <a:ln w="9525" cap="flat" cmpd="sng">
            <a:solidFill>
              <a:srgbClr val="D0E0E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endParaRPr sz="1000">
              <a:latin typeface="Work Sans"/>
              <a:ea typeface="Work Sans"/>
              <a:cs typeface="Work Sans"/>
              <a:sym typeface="Work Sans"/>
            </a:endParaRPr>
          </a:p>
        </p:txBody>
      </p:sp>
      <p:sp>
        <p:nvSpPr>
          <p:cNvPr id="647" name="Google Shape;647;p71"/>
          <p:cNvSpPr/>
          <p:nvPr/>
        </p:nvSpPr>
        <p:spPr>
          <a:xfrm>
            <a:off x="6105650" y="2609850"/>
            <a:ext cx="2904000" cy="2375700"/>
          </a:xfrm>
          <a:prstGeom prst="rect">
            <a:avLst/>
          </a:prstGeom>
          <a:solidFill>
            <a:srgbClr val="D9D2E9"/>
          </a:solidFill>
          <a:ln w="9525" cap="flat" cmpd="sng">
            <a:solidFill>
              <a:srgbClr val="D9D2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Work Sans"/>
              <a:ea typeface="Work Sans"/>
              <a:cs typeface="Work Sans"/>
              <a:sym typeface="Work Sans"/>
            </a:endParaRPr>
          </a:p>
        </p:txBody>
      </p:sp>
      <p:sp>
        <p:nvSpPr>
          <p:cNvPr id="648" name="Google Shape;648;p71"/>
          <p:cNvSpPr txBox="1"/>
          <p:nvPr/>
        </p:nvSpPr>
        <p:spPr>
          <a:xfrm>
            <a:off x="3471750" y="2649150"/>
            <a:ext cx="2200500" cy="182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solidFill>
                  <a:schemeClr val="dk1"/>
                </a:solidFill>
                <a:latin typeface="Work Sans"/>
                <a:ea typeface="Work Sans"/>
                <a:cs typeface="Work Sans"/>
                <a:sym typeface="Work Sans"/>
              </a:rPr>
              <a:t>Value Proposition</a:t>
            </a:r>
            <a:endParaRPr b="1" u="sng">
              <a:solidFill>
                <a:schemeClr val="dk1"/>
              </a:solidFill>
              <a:latin typeface="Work Sans"/>
              <a:ea typeface="Work Sans"/>
              <a:cs typeface="Work Sans"/>
              <a:sym typeface="Work Sans"/>
            </a:endParaRPr>
          </a:p>
          <a:p>
            <a:pPr marL="0" marR="0" lvl="0" indent="0" algn="just" rtl="0">
              <a:spcBef>
                <a:spcPts val="1000"/>
              </a:spcBef>
              <a:spcAft>
                <a:spcPts val="0"/>
              </a:spcAft>
              <a:buNone/>
            </a:pPr>
            <a:r>
              <a:rPr lang="en" sz="1200">
                <a:solidFill>
                  <a:schemeClr val="dk1"/>
                </a:solidFill>
                <a:latin typeface="Work Sans"/>
                <a:ea typeface="Work Sans"/>
                <a:cs typeface="Work Sans"/>
                <a:sym typeface="Work Sans"/>
              </a:rPr>
              <a:t>To provide an </a:t>
            </a:r>
            <a:r>
              <a:rPr lang="en" sz="1200" b="1">
                <a:solidFill>
                  <a:schemeClr val="dk1"/>
                </a:solidFill>
                <a:latin typeface="Work Sans"/>
                <a:ea typeface="Work Sans"/>
                <a:cs typeface="Work Sans"/>
                <a:sym typeface="Work Sans"/>
              </a:rPr>
              <a:t>“all-in-one” sensory gastronomical experience worth every dollar</a:t>
            </a:r>
            <a:r>
              <a:rPr lang="en" sz="1200">
                <a:solidFill>
                  <a:schemeClr val="dk1"/>
                </a:solidFill>
                <a:latin typeface="Work Sans"/>
                <a:ea typeface="Work Sans"/>
                <a:cs typeface="Work Sans"/>
                <a:sym typeface="Work Sans"/>
              </a:rPr>
              <a:t>, where customers will get to </a:t>
            </a:r>
            <a:r>
              <a:rPr lang="en" sz="1200" b="1">
                <a:solidFill>
                  <a:schemeClr val="dk1"/>
                </a:solidFill>
                <a:latin typeface="Work Sans"/>
                <a:ea typeface="Work Sans"/>
                <a:cs typeface="Work Sans"/>
                <a:sym typeface="Work Sans"/>
              </a:rPr>
              <a:t>learn and play beyond enjoying fried chicken</a:t>
            </a:r>
            <a:r>
              <a:rPr lang="en" sz="1200">
                <a:solidFill>
                  <a:schemeClr val="dk1"/>
                </a:solidFill>
                <a:latin typeface="Work Sans"/>
                <a:ea typeface="Work Sans"/>
                <a:cs typeface="Work Sans"/>
                <a:sym typeface="Work Sans"/>
              </a:rPr>
              <a:t>.</a:t>
            </a:r>
            <a:endParaRPr sz="1600">
              <a:latin typeface="Work Sans"/>
              <a:ea typeface="Work Sans"/>
              <a:cs typeface="Work Sans"/>
              <a:sym typeface="Work Sans"/>
            </a:endParaRPr>
          </a:p>
        </p:txBody>
      </p:sp>
      <p:sp>
        <p:nvSpPr>
          <p:cNvPr id="649" name="Google Shape;649;p71"/>
          <p:cNvSpPr txBox="1"/>
          <p:nvPr/>
        </p:nvSpPr>
        <p:spPr>
          <a:xfrm>
            <a:off x="6105650" y="2649150"/>
            <a:ext cx="2904000" cy="191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solidFill>
                  <a:schemeClr val="dk1"/>
                </a:solidFill>
                <a:latin typeface="Work Sans"/>
                <a:ea typeface="Work Sans"/>
                <a:cs typeface="Work Sans"/>
                <a:sym typeface="Work Sans"/>
              </a:rPr>
              <a:t>Solutions</a:t>
            </a:r>
            <a:endParaRPr b="1" u="sng">
              <a:solidFill>
                <a:schemeClr val="dk1"/>
              </a:solidFill>
              <a:latin typeface="Work Sans"/>
              <a:ea typeface="Work Sans"/>
              <a:cs typeface="Work Sans"/>
              <a:sym typeface="Work Sans"/>
            </a:endParaRPr>
          </a:p>
          <a:p>
            <a:pPr marL="457200" lvl="0" indent="-292100" algn="l" rtl="0">
              <a:spcBef>
                <a:spcPts val="100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New fried chicken sets</a:t>
            </a:r>
            <a:endParaRPr sz="1000">
              <a:solidFill>
                <a:schemeClr val="dk1"/>
              </a:solidFill>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Launch of new Thai season</a:t>
            </a:r>
            <a:endParaRPr sz="1000">
              <a:solidFill>
                <a:schemeClr val="dk1"/>
              </a:solidFill>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Maurice, the More Batter chicken</a:t>
            </a:r>
            <a:endParaRPr sz="1000">
              <a:solidFill>
                <a:schemeClr val="dk1"/>
              </a:solidFill>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The Gastronomical Experience</a:t>
            </a:r>
            <a:endParaRPr sz="1000">
              <a:solidFill>
                <a:schemeClr val="dk1"/>
              </a:solidFill>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Do Batter</a:t>
            </a:r>
            <a:endParaRPr sz="1000">
              <a:solidFill>
                <a:schemeClr val="dk1"/>
              </a:solidFill>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Collaboration with TheSmartLocal and Eatbook</a:t>
            </a:r>
            <a:endParaRPr sz="1000">
              <a:solidFill>
                <a:schemeClr val="dk1"/>
              </a:solidFill>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Planning of key distribution points</a:t>
            </a:r>
            <a:endParaRPr sz="1000">
              <a:solidFill>
                <a:schemeClr val="dk1"/>
              </a:solidFill>
              <a:latin typeface="Work Sans"/>
              <a:ea typeface="Work Sans"/>
              <a:cs typeface="Work Sans"/>
              <a:sym typeface="Work Sans"/>
            </a:endParaRPr>
          </a:p>
          <a:p>
            <a:pPr marL="457200" lvl="0" indent="-292100" algn="l" rtl="0">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“Where to next?” Instagram poll</a:t>
            </a:r>
            <a:endParaRPr sz="1000">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653"/>
        <p:cNvGrpSpPr/>
        <p:nvPr/>
      </p:nvGrpSpPr>
      <p:grpSpPr>
        <a:xfrm>
          <a:off x="0" y="0"/>
          <a:ext cx="0" cy="0"/>
          <a:chOff x="0" y="0"/>
          <a:chExt cx="0" cy="0"/>
        </a:xfrm>
      </p:grpSpPr>
      <p:sp>
        <p:nvSpPr>
          <p:cNvPr id="654" name="Google Shape;654;p72"/>
          <p:cNvSpPr/>
          <p:nvPr/>
        </p:nvSpPr>
        <p:spPr>
          <a:xfrm rot="-3512591">
            <a:off x="6336195" y="3241802"/>
            <a:ext cx="298933" cy="278454"/>
          </a:xfrm>
          <a:prstGeom prst="triangle">
            <a:avLst>
              <a:gd name="adj" fmla="val 50000"/>
            </a:avLst>
          </a:prstGeom>
          <a:solidFill>
            <a:srgbClr val="FFD4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2"/>
          <p:cNvSpPr/>
          <p:nvPr/>
        </p:nvSpPr>
        <p:spPr>
          <a:xfrm rot="7816613">
            <a:off x="5180191" y="4120239"/>
            <a:ext cx="298848" cy="278413"/>
          </a:xfrm>
          <a:prstGeom prst="triangle">
            <a:avLst>
              <a:gd name="adj" fmla="val 50000"/>
            </a:avLst>
          </a:prstGeom>
          <a:solidFill>
            <a:srgbClr val="FFD4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2"/>
          <p:cNvSpPr/>
          <p:nvPr/>
        </p:nvSpPr>
        <p:spPr>
          <a:xfrm rot="3603747">
            <a:off x="2609211" y="3342365"/>
            <a:ext cx="298764" cy="278335"/>
          </a:xfrm>
          <a:prstGeom prst="triangle">
            <a:avLst>
              <a:gd name="adj" fmla="val 50000"/>
            </a:avLst>
          </a:prstGeom>
          <a:solidFill>
            <a:srgbClr val="FFD4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2"/>
          <p:cNvSpPr/>
          <p:nvPr/>
        </p:nvSpPr>
        <p:spPr>
          <a:xfrm rot="-5839487">
            <a:off x="6233248" y="1615232"/>
            <a:ext cx="298839" cy="278261"/>
          </a:xfrm>
          <a:prstGeom prst="triangle">
            <a:avLst>
              <a:gd name="adj" fmla="val 50000"/>
            </a:avLst>
          </a:prstGeom>
          <a:solidFill>
            <a:srgbClr val="FFD4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2"/>
          <p:cNvSpPr/>
          <p:nvPr/>
        </p:nvSpPr>
        <p:spPr>
          <a:xfrm rot="3603747">
            <a:off x="5180236" y="1014015"/>
            <a:ext cx="298764" cy="278335"/>
          </a:xfrm>
          <a:prstGeom prst="triangle">
            <a:avLst>
              <a:gd name="adj" fmla="val 50000"/>
            </a:avLst>
          </a:prstGeom>
          <a:solidFill>
            <a:srgbClr val="FFD4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2"/>
          <p:cNvSpPr/>
          <p:nvPr/>
        </p:nvSpPr>
        <p:spPr>
          <a:xfrm rot="-5203081">
            <a:off x="876175" y="1428547"/>
            <a:ext cx="298690" cy="278255"/>
          </a:xfrm>
          <a:prstGeom prst="triangle">
            <a:avLst>
              <a:gd name="adj" fmla="val 50000"/>
            </a:avLst>
          </a:prstGeom>
          <a:solidFill>
            <a:srgbClr val="FFD4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2"/>
          <p:cNvSpPr txBox="1">
            <a:spLocks noGrp="1"/>
          </p:cNvSpPr>
          <p:nvPr>
            <p:ph type="title"/>
          </p:nvPr>
        </p:nvSpPr>
        <p:spPr>
          <a:xfrm>
            <a:off x="720000" y="90552"/>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Introducing Our Team!</a:t>
            </a:r>
            <a:endParaRPr/>
          </a:p>
        </p:txBody>
      </p:sp>
      <p:pic>
        <p:nvPicPr>
          <p:cNvPr id="661" name="Google Shape;661;p72"/>
          <p:cNvPicPr preferRelativeResize="0"/>
          <p:nvPr/>
        </p:nvPicPr>
        <p:blipFill rotWithShape="1">
          <a:blip r:embed="rId3">
            <a:alphaModFix/>
          </a:blip>
          <a:srcRect t="23634" r="3679" b="23634"/>
          <a:stretch/>
        </p:blipFill>
        <p:spPr>
          <a:xfrm>
            <a:off x="1095471" y="781800"/>
            <a:ext cx="1614600" cy="1571700"/>
          </a:xfrm>
          <a:prstGeom prst="ellipse">
            <a:avLst/>
          </a:prstGeom>
          <a:noFill/>
          <a:ln>
            <a:noFill/>
          </a:ln>
        </p:spPr>
      </p:pic>
      <p:pic>
        <p:nvPicPr>
          <p:cNvPr id="662" name="Google Shape;662;p72"/>
          <p:cNvPicPr preferRelativeResize="0"/>
          <p:nvPr/>
        </p:nvPicPr>
        <p:blipFill rotWithShape="1">
          <a:blip r:embed="rId4">
            <a:alphaModFix/>
          </a:blip>
          <a:srcRect t="1371" b="1361"/>
          <a:stretch/>
        </p:blipFill>
        <p:spPr>
          <a:xfrm>
            <a:off x="3764658" y="781800"/>
            <a:ext cx="1614600" cy="1571700"/>
          </a:xfrm>
          <a:prstGeom prst="ellipse">
            <a:avLst/>
          </a:prstGeom>
          <a:noFill/>
          <a:ln>
            <a:noFill/>
          </a:ln>
        </p:spPr>
      </p:pic>
      <p:pic>
        <p:nvPicPr>
          <p:cNvPr id="663" name="Google Shape;663;p72"/>
          <p:cNvPicPr preferRelativeResize="0"/>
          <p:nvPr/>
        </p:nvPicPr>
        <p:blipFill rotWithShape="1">
          <a:blip r:embed="rId5">
            <a:alphaModFix/>
          </a:blip>
          <a:srcRect t="13498" b="13498"/>
          <a:stretch/>
        </p:blipFill>
        <p:spPr>
          <a:xfrm>
            <a:off x="6433846" y="781800"/>
            <a:ext cx="1614600" cy="1571700"/>
          </a:xfrm>
          <a:prstGeom prst="ellipse">
            <a:avLst/>
          </a:prstGeom>
          <a:noFill/>
          <a:ln>
            <a:noFill/>
          </a:ln>
        </p:spPr>
      </p:pic>
      <p:pic>
        <p:nvPicPr>
          <p:cNvPr id="664" name="Google Shape;664;p72"/>
          <p:cNvPicPr preferRelativeResize="0"/>
          <p:nvPr/>
        </p:nvPicPr>
        <p:blipFill rotWithShape="1">
          <a:blip r:embed="rId6">
            <a:alphaModFix/>
          </a:blip>
          <a:srcRect t="13498" b="13498"/>
          <a:stretch/>
        </p:blipFill>
        <p:spPr>
          <a:xfrm>
            <a:off x="6433833" y="2992693"/>
            <a:ext cx="1614600" cy="1571700"/>
          </a:xfrm>
          <a:prstGeom prst="ellipse">
            <a:avLst/>
          </a:prstGeom>
          <a:noFill/>
          <a:ln>
            <a:noFill/>
          </a:ln>
        </p:spPr>
      </p:pic>
      <p:pic>
        <p:nvPicPr>
          <p:cNvPr id="665" name="Google Shape;665;p72"/>
          <p:cNvPicPr preferRelativeResize="0"/>
          <p:nvPr/>
        </p:nvPicPr>
        <p:blipFill rotWithShape="1">
          <a:blip r:embed="rId7">
            <a:alphaModFix/>
          </a:blip>
          <a:srcRect t="12150" b="12143"/>
          <a:stretch/>
        </p:blipFill>
        <p:spPr>
          <a:xfrm>
            <a:off x="1095459" y="2992693"/>
            <a:ext cx="1614600" cy="1571700"/>
          </a:xfrm>
          <a:prstGeom prst="ellipse">
            <a:avLst/>
          </a:prstGeom>
          <a:noFill/>
          <a:ln>
            <a:noFill/>
          </a:ln>
        </p:spPr>
      </p:pic>
      <p:pic>
        <p:nvPicPr>
          <p:cNvPr id="666" name="Google Shape;666;p72"/>
          <p:cNvPicPr preferRelativeResize="0"/>
          <p:nvPr/>
        </p:nvPicPr>
        <p:blipFill rotWithShape="1">
          <a:blip r:embed="rId8">
            <a:alphaModFix/>
          </a:blip>
          <a:srcRect t="1333" b="1333"/>
          <a:stretch/>
        </p:blipFill>
        <p:spPr>
          <a:xfrm>
            <a:off x="3764639" y="2992700"/>
            <a:ext cx="1614600" cy="1571700"/>
          </a:xfrm>
          <a:prstGeom prst="ellipse">
            <a:avLst/>
          </a:prstGeom>
          <a:noFill/>
          <a:ln>
            <a:noFill/>
          </a:ln>
        </p:spPr>
      </p:pic>
      <p:sp>
        <p:nvSpPr>
          <p:cNvPr id="667" name="Google Shape;667;p72"/>
          <p:cNvSpPr txBox="1"/>
          <p:nvPr/>
        </p:nvSpPr>
        <p:spPr>
          <a:xfrm>
            <a:off x="1095459" y="2433889"/>
            <a:ext cx="16146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Work Sans"/>
                <a:ea typeface="Work Sans"/>
                <a:cs typeface="Work Sans"/>
                <a:sym typeface="Work Sans"/>
              </a:rPr>
              <a:t>Francesca Ng</a:t>
            </a:r>
            <a:endParaRPr b="1">
              <a:solidFill>
                <a:schemeClr val="dk1"/>
              </a:solidFill>
              <a:latin typeface="Work Sans"/>
              <a:ea typeface="Work Sans"/>
              <a:cs typeface="Work Sans"/>
              <a:sym typeface="Work Sans"/>
            </a:endParaRPr>
          </a:p>
          <a:p>
            <a:pPr marL="0" lvl="0" indent="0" algn="ctr" rtl="0">
              <a:spcBef>
                <a:spcPts val="0"/>
              </a:spcBef>
              <a:spcAft>
                <a:spcPts val="0"/>
              </a:spcAft>
              <a:buNone/>
            </a:pPr>
            <a:r>
              <a:rPr lang="en" sz="1100" b="1">
                <a:solidFill>
                  <a:schemeClr val="dk1"/>
                </a:solidFill>
                <a:latin typeface="Work Sans"/>
                <a:ea typeface="Work Sans"/>
                <a:cs typeface="Work Sans"/>
                <a:sym typeface="Work Sans"/>
              </a:rPr>
              <a:t>Year 2 Sociology</a:t>
            </a:r>
            <a:endParaRPr sz="1100" b="1">
              <a:solidFill>
                <a:schemeClr val="dk1"/>
              </a:solidFill>
              <a:latin typeface="Work Sans"/>
              <a:ea typeface="Work Sans"/>
              <a:cs typeface="Work Sans"/>
              <a:sym typeface="Work Sans"/>
            </a:endParaRPr>
          </a:p>
        </p:txBody>
      </p:sp>
      <p:sp>
        <p:nvSpPr>
          <p:cNvPr id="668" name="Google Shape;668;p72"/>
          <p:cNvSpPr txBox="1"/>
          <p:nvPr/>
        </p:nvSpPr>
        <p:spPr>
          <a:xfrm>
            <a:off x="3764657" y="2433889"/>
            <a:ext cx="16146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Work Sans"/>
                <a:ea typeface="Work Sans"/>
                <a:cs typeface="Work Sans"/>
                <a:sym typeface="Work Sans"/>
              </a:rPr>
              <a:t>Belynda Choo</a:t>
            </a:r>
            <a:endParaRPr b="1">
              <a:solidFill>
                <a:schemeClr val="dk1"/>
              </a:solidFill>
              <a:latin typeface="Work Sans"/>
              <a:ea typeface="Work Sans"/>
              <a:cs typeface="Work Sans"/>
              <a:sym typeface="Work Sans"/>
            </a:endParaRPr>
          </a:p>
          <a:p>
            <a:pPr marL="0" lvl="0" indent="0" algn="ctr" rtl="0">
              <a:spcBef>
                <a:spcPts val="0"/>
              </a:spcBef>
              <a:spcAft>
                <a:spcPts val="0"/>
              </a:spcAft>
              <a:buNone/>
            </a:pPr>
            <a:r>
              <a:rPr lang="en" sz="1100" b="1">
                <a:solidFill>
                  <a:schemeClr val="dk1"/>
                </a:solidFill>
                <a:latin typeface="Work Sans"/>
                <a:ea typeface="Work Sans"/>
                <a:cs typeface="Work Sans"/>
                <a:sym typeface="Work Sans"/>
              </a:rPr>
              <a:t>Year 1 Business</a:t>
            </a:r>
            <a:endParaRPr sz="1100" b="1">
              <a:solidFill>
                <a:schemeClr val="dk1"/>
              </a:solidFill>
              <a:latin typeface="Work Sans"/>
              <a:ea typeface="Work Sans"/>
              <a:cs typeface="Work Sans"/>
              <a:sym typeface="Work Sans"/>
            </a:endParaRPr>
          </a:p>
        </p:txBody>
      </p:sp>
      <p:sp>
        <p:nvSpPr>
          <p:cNvPr id="669" name="Google Shape;669;p72"/>
          <p:cNvSpPr txBox="1"/>
          <p:nvPr/>
        </p:nvSpPr>
        <p:spPr>
          <a:xfrm>
            <a:off x="6433856" y="2433889"/>
            <a:ext cx="16146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Work Sans"/>
                <a:ea typeface="Work Sans"/>
                <a:cs typeface="Work Sans"/>
                <a:sym typeface="Work Sans"/>
              </a:rPr>
              <a:t>Ang Wei Hao</a:t>
            </a:r>
            <a:endParaRPr b="1">
              <a:solidFill>
                <a:schemeClr val="dk1"/>
              </a:solidFill>
              <a:latin typeface="Work Sans"/>
              <a:ea typeface="Work Sans"/>
              <a:cs typeface="Work Sans"/>
              <a:sym typeface="Work Sans"/>
            </a:endParaRPr>
          </a:p>
          <a:p>
            <a:pPr marL="0" lvl="0" indent="0" algn="ctr" rtl="0">
              <a:spcBef>
                <a:spcPts val="0"/>
              </a:spcBef>
              <a:spcAft>
                <a:spcPts val="0"/>
              </a:spcAft>
              <a:buNone/>
            </a:pPr>
            <a:r>
              <a:rPr lang="en" sz="1100" b="1">
                <a:solidFill>
                  <a:schemeClr val="dk1"/>
                </a:solidFill>
                <a:latin typeface="Work Sans"/>
                <a:ea typeface="Work Sans"/>
                <a:cs typeface="Work Sans"/>
                <a:sym typeface="Work Sans"/>
              </a:rPr>
              <a:t>Year 1 Business</a:t>
            </a:r>
            <a:endParaRPr sz="1100" b="1">
              <a:solidFill>
                <a:schemeClr val="dk1"/>
              </a:solidFill>
              <a:latin typeface="Work Sans"/>
              <a:ea typeface="Work Sans"/>
              <a:cs typeface="Work Sans"/>
              <a:sym typeface="Work Sans"/>
            </a:endParaRPr>
          </a:p>
        </p:txBody>
      </p:sp>
      <p:sp>
        <p:nvSpPr>
          <p:cNvPr id="670" name="Google Shape;670;p72"/>
          <p:cNvSpPr txBox="1"/>
          <p:nvPr/>
        </p:nvSpPr>
        <p:spPr>
          <a:xfrm>
            <a:off x="941900" y="4609551"/>
            <a:ext cx="19218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Work Sans"/>
                <a:ea typeface="Work Sans"/>
                <a:cs typeface="Work Sans"/>
                <a:sym typeface="Work Sans"/>
              </a:rPr>
              <a:t>Choo Zhen Hui</a:t>
            </a:r>
            <a:endParaRPr b="1">
              <a:solidFill>
                <a:schemeClr val="dk1"/>
              </a:solidFill>
              <a:latin typeface="Work Sans"/>
              <a:ea typeface="Work Sans"/>
              <a:cs typeface="Work Sans"/>
              <a:sym typeface="Work Sans"/>
            </a:endParaRPr>
          </a:p>
          <a:p>
            <a:pPr marL="0" lvl="0" indent="0" algn="ctr" rtl="0">
              <a:spcBef>
                <a:spcPts val="0"/>
              </a:spcBef>
              <a:spcAft>
                <a:spcPts val="0"/>
              </a:spcAft>
              <a:buNone/>
            </a:pPr>
            <a:r>
              <a:rPr lang="en" sz="1100" b="1">
                <a:solidFill>
                  <a:schemeClr val="dk1"/>
                </a:solidFill>
                <a:latin typeface="Work Sans"/>
                <a:ea typeface="Work Sans"/>
                <a:cs typeface="Work Sans"/>
                <a:sym typeface="Work Sans"/>
              </a:rPr>
              <a:t>Year 2 Computer Science</a:t>
            </a:r>
            <a:endParaRPr sz="1100" b="1">
              <a:solidFill>
                <a:schemeClr val="dk1"/>
              </a:solidFill>
              <a:latin typeface="Work Sans"/>
              <a:ea typeface="Work Sans"/>
              <a:cs typeface="Work Sans"/>
              <a:sym typeface="Work Sans"/>
            </a:endParaRPr>
          </a:p>
        </p:txBody>
      </p:sp>
      <p:sp>
        <p:nvSpPr>
          <p:cNvPr id="671" name="Google Shape;671;p72"/>
          <p:cNvSpPr txBox="1"/>
          <p:nvPr/>
        </p:nvSpPr>
        <p:spPr>
          <a:xfrm>
            <a:off x="3611099" y="4609551"/>
            <a:ext cx="19218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Work Sans"/>
                <a:ea typeface="Work Sans"/>
                <a:cs typeface="Work Sans"/>
                <a:sym typeface="Work Sans"/>
              </a:rPr>
              <a:t>Hendy</a:t>
            </a:r>
            <a:endParaRPr b="1">
              <a:solidFill>
                <a:schemeClr val="dk1"/>
              </a:solidFill>
              <a:latin typeface="Work Sans"/>
              <a:ea typeface="Work Sans"/>
              <a:cs typeface="Work Sans"/>
              <a:sym typeface="Work Sans"/>
            </a:endParaRPr>
          </a:p>
          <a:p>
            <a:pPr marL="0" lvl="0" indent="0" algn="ctr" rtl="0">
              <a:spcBef>
                <a:spcPts val="0"/>
              </a:spcBef>
              <a:spcAft>
                <a:spcPts val="0"/>
              </a:spcAft>
              <a:buNone/>
            </a:pPr>
            <a:r>
              <a:rPr lang="en" sz="1100" b="1">
                <a:solidFill>
                  <a:schemeClr val="dk1"/>
                </a:solidFill>
                <a:latin typeface="Work Sans"/>
                <a:ea typeface="Work Sans"/>
                <a:cs typeface="Work Sans"/>
                <a:sym typeface="Work Sans"/>
              </a:rPr>
              <a:t>Year 2 Computer Science</a:t>
            </a:r>
            <a:endParaRPr sz="1100" b="1">
              <a:solidFill>
                <a:schemeClr val="dk1"/>
              </a:solidFill>
              <a:latin typeface="Work Sans"/>
              <a:ea typeface="Work Sans"/>
              <a:cs typeface="Work Sans"/>
              <a:sym typeface="Work Sans"/>
            </a:endParaRPr>
          </a:p>
        </p:txBody>
      </p:sp>
      <p:sp>
        <p:nvSpPr>
          <p:cNvPr id="672" name="Google Shape;672;p72"/>
          <p:cNvSpPr txBox="1"/>
          <p:nvPr/>
        </p:nvSpPr>
        <p:spPr>
          <a:xfrm>
            <a:off x="5809250" y="4609550"/>
            <a:ext cx="2863800" cy="34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Work Sans"/>
                <a:ea typeface="Work Sans"/>
                <a:cs typeface="Work Sans"/>
                <a:sym typeface="Work Sans"/>
              </a:rPr>
              <a:t>Yap See Hao</a:t>
            </a:r>
            <a:endParaRPr b="1">
              <a:solidFill>
                <a:schemeClr val="dk1"/>
              </a:solidFill>
              <a:latin typeface="Work Sans"/>
              <a:ea typeface="Work Sans"/>
              <a:cs typeface="Work Sans"/>
              <a:sym typeface="Work Sans"/>
            </a:endParaRPr>
          </a:p>
          <a:p>
            <a:pPr marL="0" lvl="0" indent="0" algn="ctr" rtl="0">
              <a:spcBef>
                <a:spcPts val="0"/>
              </a:spcBef>
              <a:spcAft>
                <a:spcPts val="0"/>
              </a:spcAft>
              <a:buNone/>
            </a:pPr>
            <a:r>
              <a:rPr lang="en" sz="1100" b="1">
                <a:solidFill>
                  <a:schemeClr val="dk1"/>
                </a:solidFill>
                <a:latin typeface="Work Sans"/>
                <a:ea typeface="Work Sans"/>
                <a:cs typeface="Work Sans"/>
                <a:sym typeface="Work Sans"/>
              </a:rPr>
              <a:t>Year 2 Sports Science &amp; Management</a:t>
            </a:r>
            <a:endParaRPr sz="1100" b="1">
              <a:solidFill>
                <a:schemeClr val="dk1"/>
              </a:solidFill>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73"/>
          <p:cNvSpPr txBox="1">
            <a:spLocks noGrp="1"/>
          </p:cNvSpPr>
          <p:nvPr>
            <p:ph type="title"/>
          </p:nvPr>
        </p:nvSpPr>
        <p:spPr>
          <a:xfrm>
            <a:off x="720000" y="224349"/>
            <a:ext cx="7704000" cy="7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Customer Journey Timeline</a:t>
            </a:r>
            <a:endParaRPr sz="2800"/>
          </a:p>
        </p:txBody>
      </p:sp>
      <p:cxnSp>
        <p:nvCxnSpPr>
          <p:cNvPr id="678" name="Google Shape;678;p73"/>
          <p:cNvCxnSpPr/>
          <p:nvPr/>
        </p:nvCxnSpPr>
        <p:spPr>
          <a:xfrm>
            <a:off x="2514742" y="1944561"/>
            <a:ext cx="5785500" cy="0"/>
          </a:xfrm>
          <a:prstGeom prst="straightConnector1">
            <a:avLst/>
          </a:prstGeom>
          <a:noFill/>
          <a:ln w="19050" cap="flat" cmpd="sng">
            <a:solidFill>
              <a:schemeClr val="lt2"/>
            </a:solidFill>
            <a:prstDash val="solid"/>
            <a:round/>
            <a:headEnd type="none" w="med" len="med"/>
            <a:tailEnd type="none" w="med" len="med"/>
          </a:ln>
        </p:spPr>
      </p:cxnSp>
      <p:grpSp>
        <p:nvGrpSpPr>
          <p:cNvPr id="679" name="Google Shape;679;p73"/>
          <p:cNvGrpSpPr/>
          <p:nvPr/>
        </p:nvGrpSpPr>
        <p:grpSpPr>
          <a:xfrm rot="-1102404">
            <a:off x="2312537" y="1596093"/>
            <a:ext cx="912809" cy="675073"/>
            <a:chOff x="700850" y="238125"/>
            <a:chExt cx="6200975" cy="5237050"/>
          </a:xfrm>
        </p:grpSpPr>
        <p:sp>
          <p:nvSpPr>
            <p:cNvPr id="680" name="Google Shape;680;p73"/>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3"/>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3"/>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3"/>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3"/>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3"/>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3"/>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3"/>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3"/>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3"/>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3"/>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3"/>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3"/>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3"/>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3"/>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3"/>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3"/>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3"/>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73"/>
          <p:cNvGrpSpPr/>
          <p:nvPr/>
        </p:nvGrpSpPr>
        <p:grpSpPr>
          <a:xfrm rot="-1102404">
            <a:off x="3616950" y="1596093"/>
            <a:ext cx="912809" cy="675073"/>
            <a:chOff x="700850" y="238125"/>
            <a:chExt cx="6200975" cy="5237050"/>
          </a:xfrm>
        </p:grpSpPr>
        <p:sp>
          <p:nvSpPr>
            <p:cNvPr id="699" name="Google Shape;699;p73"/>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3"/>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3"/>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3"/>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3"/>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3"/>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3"/>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3"/>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3"/>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3"/>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3"/>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3"/>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3"/>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3"/>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3"/>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3"/>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3"/>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3"/>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73"/>
          <p:cNvGrpSpPr/>
          <p:nvPr/>
        </p:nvGrpSpPr>
        <p:grpSpPr>
          <a:xfrm rot="-1102404">
            <a:off x="4921833" y="1596093"/>
            <a:ext cx="912809" cy="675073"/>
            <a:chOff x="700850" y="238125"/>
            <a:chExt cx="6200975" cy="5237050"/>
          </a:xfrm>
        </p:grpSpPr>
        <p:sp>
          <p:nvSpPr>
            <p:cNvPr id="718" name="Google Shape;718;p73"/>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3"/>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3"/>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3"/>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3"/>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3"/>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3"/>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3"/>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3"/>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3"/>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3"/>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3"/>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3"/>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3"/>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3"/>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3"/>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3"/>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3"/>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73"/>
          <p:cNvGrpSpPr/>
          <p:nvPr/>
        </p:nvGrpSpPr>
        <p:grpSpPr>
          <a:xfrm rot="-1102404">
            <a:off x="6226717" y="1596093"/>
            <a:ext cx="912809" cy="675073"/>
            <a:chOff x="700850" y="238125"/>
            <a:chExt cx="6200975" cy="5237050"/>
          </a:xfrm>
        </p:grpSpPr>
        <p:sp>
          <p:nvSpPr>
            <p:cNvPr id="737" name="Google Shape;737;p73"/>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3"/>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3"/>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3"/>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3"/>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3"/>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3"/>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3"/>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3"/>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73"/>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3"/>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3"/>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3"/>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3"/>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3"/>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3"/>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3"/>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3"/>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73"/>
          <p:cNvGrpSpPr/>
          <p:nvPr/>
        </p:nvGrpSpPr>
        <p:grpSpPr>
          <a:xfrm rot="-1102404">
            <a:off x="7531601" y="1596093"/>
            <a:ext cx="912809" cy="675073"/>
            <a:chOff x="700850" y="238125"/>
            <a:chExt cx="6200975" cy="5237050"/>
          </a:xfrm>
        </p:grpSpPr>
        <p:sp>
          <p:nvSpPr>
            <p:cNvPr id="756" name="Google Shape;756;p73"/>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3"/>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3"/>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3"/>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3"/>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3"/>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3"/>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3"/>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3"/>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3"/>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3"/>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3"/>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3"/>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3"/>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3"/>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3"/>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3"/>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3"/>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 name="Google Shape;774;p73"/>
          <p:cNvSpPr txBox="1"/>
          <p:nvPr/>
        </p:nvSpPr>
        <p:spPr>
          <a:xfrm>
            <a:off x="2107600" y="2110925"/>
            <a:ext cx="1322700" cy="6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Work Sans"/>
                <a:ea typeface="Work Sans"/>
                <a:cs typeface="Work Sans"/>
                <a:sym typeface="Work Sans"/>
              </a:rPr>
              <a:t>Going onto food delivery platforms</a:t>
            </a:r>
            <a:endParaRPr sz="900" b="1">
              <a:solidFill>
                <a:schemeClr val="lt2"/>
              </a:solidFill>
              <a:latin typeface="Work Sans"/>
              <a:ea typeface="Work Sans"/>
              <a:cs typeface="Work Sans"/>
              <a:sym typeface="Work Sans"/>
            </a:endParaRPr>
          </a:p>
        </p:txBody>
      </p:sp>
      <p:sp>
        <p:nvSpPr>
          <p:cNvPr id="775" name="Google Shape;775;p73"/>
          <p:cNvSpPr txBox="1"/>
          <p:nvPr/>
        </p:nvSpPr>
        <p:spPr>
          <a:xfrm>
            <a:off x="3291325" y="1172888"/>
            <a:ext cx="15027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lt2"/>
                </a:solidFill>
                <a:latin typeface="Work Sans"/>
                <a:ea typeface="Work Sans"/>
                <a:cs typeface="Work Sans"/>
                <a:sym typeface="Work Sans"/>
              </a:rPr>
              <a:t>Selection of desired flavours and sets</a:t>
            </a:r>
            <a:endParaRPr sz="900" b="1">
              <a:solidFill>
                <a:schemeClr val="lt2"/>
              </a:solidFill>
              <a:latin typeface="Work Sans"/>
              <a:ea typeface="Work Sans"/>
              <a:cs typeface="Work Sans"/>
              <a:sym typeface="Work Sans"/>
            </a:endParaRPr>
          </a:p>
        </p:txBody>
      </p:sp>
      <p:sp>
        <p:nvSpPr>
          <p:cNvPr id="776" name="Google Shape;776;p73"/>
          <p:cNvSpPr txBox="1"/>
          <p:nvPr/>
        </p:nvSpPr>
        <p:spPr>
          <a:xfrm>
            <a:off x="4611772" y="2243176"/>
            <a:ext cx="1502700" cy="55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2"/>
                </a:solidFill>
                <a:latin typeface="Work Sans"/>
                <a:ea typeface="Work Sans"/>
                <a:cs typeface="Work Sans"/>
                <a:sym typeface="Work Sans"/>
              </a:rPr>
              <a:t>Selection of applicable discounts (if any)</a:t>
            </a:r>
            <a:endParaRPr sz="900" b="1">
              <a:solidFill>
                <a:schemeClr val="lt2"/>
              </a:solidFill>
              <a:latin typeface="Work Sans"/>
              <a:ea typeface="Work Sans"/>
              <a:cs typeface="Work Sans"/>
              <a:sym typeface="Work Sans"/>
            </a:endParaRPr>
          </a:p>
        </p:txBody>
      </p:sp>
      <p:sp>
        <p:nvSpPr>
          <p:cNvPr id="777" name="Google Shape;777;p73"/>
          <p:cNvSpPr txBox="1"/>
          <p:nvPr/>
        </p:nvSpPr>
        <p:spPr>
          <a:xfrm>
            <a:off x="5852350" y="1264021"/>
            <a:ext cx="1724400" cy="38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lt2"/>
                </a:solidFill>
                <a:latin typeface="Work Sans"/>
                <a:ea typeface="Work Sans"/>
                <a:cs typeface="Work Sans"/>
                <a:sym typeface="Work Sans"/>
              </a:rPr>
              <a:t>Placing the order</a:t>
            </a:r>
            <a:endParaRPr sz="900" b="1">
              <a:solidFill>
                <a:schemeClr val="lt2"/>
              </a:solidFill>
              <a:latin typeface="Work Sans"/>
              <a:ea typeface="Work Sans"/>
              <a:cs typeface="Work Sans"/>
              <a:sym typeface="Work Sans"/>
            </a:endParaRPr>
          </a:p>
        </p:txBody>
      </p:sp>
      <p:sp>
        <p:nvSpPr>
          <p:cNvPr id="778" name="Google Shape;778;p73"/>
          <p:cNvSpPr txBox="1"/>
          <p:nvPr/>
        </p:nvSpPr>
        <p:spPr>
          <a:xfrm>
            <a:off x="7378025" y="2357688"/>
            <a:ext cx="11586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2"/>
                </a:solidFill>
                <a:latin typeface="Work Sans"/>
                <a:ea typeface="Work Sans"/>
                <a:cs typeface="Work Sans"/>
                <a:sym typeface="Work Sans"/>
              </a:rPr>
              <a:t>Food is delivered and consumed</a:t>
            </a:r>
            <a:endParaRPr sz="900" b="1">
              <a:solidFill>
                <a:schemeClr val="lt2"/>
              </a:solidFill>
              <a:latin typeface="Work Sans"/>
              <a:ea typeface="Work Sans"/>
              <a:cs typeface="Work Sans"/>
              <a:sym typeface="Work Sans"/>
            </a:endParaRPr>
          </a:p>
        </p:txBody>
      </p:sp>
      <p:cxnSp>
        <p:nvCxnSpPr>
          <p:cNvPr id="779" name="Google Shape;779;p73"/>
          <p:cNvCxnSpPr>
            <a:stCxn id="775" idx="2"/>
          </p:cNvCxnSpPr>
          <p:nvPr/>
        </p:nvCxnSpPr>
        <p:spPr>
          <a:xfrm>
            <a:off x="4042675" y="1730588"/>
            <a:ext cx="0" cy="0"/>
          </a:xfrm>
          <a:prstGeom prst="straightConnector1">
            <a:avLst/>
          </a:prstGeom>
          <a:noFill/>
          <a:ln w="9525" cap="flat" cmpd="sng">
            <a:solidFill>
              <a:schemeClr val="dk2"/>
            </a:solidFill>
            <a:prstDash val="solid"/>
            <a:round/>
            <a:headEnd type="none" w="med" len="med"/>
            <a:tailEnd type="none" w="med" len="med"/>
          </a:ln>
        </p:spPr>
      </p:cxnSp>
      <p:sp>
        <p:nvSpPr>
          <p:cNvPr id="780" name="Google Shape;780;p73"/>
          <p:cNvSpPr txBox="1"/>
          <p:nvPr/>
        </p:nvSpPr>
        <p:spPr>
          <a:xfrm>
            <a:off x="2514742" y="1764346"/>
            <a:ext cx="4461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Work Sans ExtraBold"/>
                <a:ea typeface="Work Sans ExtraBold"/>
                <a:cs typeface="Work Sans ExtraBold"/>
                <a:sym typeface="Work Sans ExtraBold"/>
              </a:rPr>
              <a:t>1</a:t>
            </a:r>
            <a:endParaRPr sz="3000">
              <a:solidFill>
                <a:schemeClr val="dk2"/>
              </a:solidFill>
              <a:latin typeface="Work Sans ExtraBold"/>
              <a:ea typeface="Work Sans ExtraBold"/>
              <a:cs typeface="Work Sans ExtraBold"/>
              <a:sym typeface="Work Sans ExtraBold"/>
            </a:endParaRPr>
          </a:p>
        </p:txBody>
      </p:sp>
      <p:sp>
        <p:nvSpPr>
          <p:cNvPr id="781" name="Google Shape;781;p73"/>
          <p:cNvSpPr txBox="1"/>
          <p:nvPr/>
        </p:nvSpPr>
        <p:spPr>
          <a:xfrm>
            <a:off x="3819626" y="1764346"/>
            <a:ext cx="4461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Work Sans ExtraBold"/>
                <a:ea typeface="Work Sans ExtraBold"/>
                <a:cs typeface="Work Sans ExtraBold"/>
                <a:sym typeface="Work Sans ExtraBold"/>
              </a:rPr>
              <a:t>2</a:t>
            </a:r>
            <a:endParaRPr sz="3000">
              <a:solidFill>
                <a:schemeClr val="dk2"/>
              </a:solidFill>
              <a:latin typeface="Work Sans ExtraBold"/>
              <a:ea typeface="Work Sans ExtraBold"/>
              <a:cs typeface="Work Sans ExtraBold"/>
              <a:sym typeface="Work Sans ExtraBold"/>
            </a:endParaRPr>
          </a:p>
        </p:txBody>
      </p:sp>
      <p:sp>
        <p:nvSpPr>
          <p:cNvPr id="782" name="Google Shape;782;p73"/>
          <p:cNvSpPr txBox="1"/>
          <p:nvPr/>
        </p:nvSpPr>
        <p:spPr>
          <a:xfrm>
            <a:off x="5124510" y="1764346"/>
            <a:ext cx="4461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Work Sans ExtraBold"/>
                <a:ea typeface="Work Sans ExtraBold"/>
                <a:cs typeface="Work Sans ExtraBold"/>
                <a:sym typeface="Work Sans ExtraBold"/>
              </a:rPr>
              <a:t>3</a:t>
            </a:r>
            <a:endParaRPr sz="3000">
              <a:solidFill>
                <a:schemeClr val="dk2"/>
              </a:solidFill>
              <a:latin typeface="Work Sans ExtraBold"/>
              <a:ea typeface="Work Sans ExtraBold"/>
              <a:cs typeface="Work Sans ExtraBold"/>
              <a:sym typeface="Work Sans ExtraBold"/>
            </a:endParaRPr>
          </a:p>
        </p:txBody>
      </p:sp>
      <p:sp>
        <p:nvSpPr>
          <p:cNvPr id="783" name="Google Shape;783;p73"/>
          <p:cNvSpPr txBox="1"/>
          <p:nvPr/>
        </p:nvSpPr>
        <p:spPr>
          <a:xfrm>
            <a:off x="6429393" y="1764346"/>
            <a:ext cx="4461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Work Sans ExtraBold"/>
                <a:ea typeface="Work Sans ExtraBold"/>
                <a:cs typeface="Work Sans ExtraBold"/>
                <a:sym typeface="Work Sans ExtraBold"/>
              </a:rPr>
              <a:t>4</a:t>
            </a:r>
            <a:endParaRPr sz="3000">
              <a:solidFill>
                <a:schemeClr val="dk1"/>
              </a:solidFill>
              <a:latin typeface="Work Sans ExtraBold"/>
              <a:ea typeface="Work Sans ExtraBold"/>
              <a:cs typeface="Work Sans ExtraBold"/>
              <a:sym typeface="Work Sans ExtraBold"/>
            </a:endParaRPr>
          </a:p>
        </p:txBody>
      </p:sp>
      <p:sp>
        <p:nvSpPr>
          <p:cNvPr id="784" name="Google Shape;784;p73"/>
          <p:cNvSpPr txBox="1"/>
          <p:nvPr/>
        </p:nvSpPr>
        <p:spPr>
          <a:xfrm>
            <a:off x="7734277" y="1764346"/>
            <a:ext cx="4461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Work Sans ExtraBold"/>
                <a:ea typeface="Work Sans ExtraBold"/>
                <a:cs typeface="Work Sans ExtraBold"/>
                <a:sym typeface="Work Sans ExtraBold"/>
              </a:rPr>
              <a:t>5</a:t>
            </a:r>
            <a:endParaRPr sz="3000">
              <a:solidFill>
                <a:schemeClr val="dk1"/>
              </a:solidFill>
              <a:latin typeface="Work Sans ExtraBold"/>
              <a:ea typeface="Work Sans ExtraBold"/>
              <a:cs typeface="Work Sans ExtraBold"/>
              <a:sym typeface="Work Sans ExtraBold"/>
            </a:endParaRPr>
          </a:p>
        </p:txBody>
      </p:sp>
      <p:sp>
        <p:nvSpPr>
          <p:cNvPr id="785" name="Google Shape;785;p73"/>
          <p:cNvSpPr txBox="1"/>
          <p:nvPr/>
        </p:nvSpPr>
        <p:spPr>
          <a:xfrm>
            <a:off x="353050" y="1757952"/>
            <a:ext cx="1724400" cy="33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latin typeface="Work Sans ExtraBold"/>
                <a:ea typeface="Work Sans ExtraBold"/>
                <a:cs typeface="Work Sans ExtraBold"/>
                <a:sym typeface="Work Sans ExtraBold"/>
              </a:rPr>
              <a:t>Frequent</a:t>
            </a:r>
            <a:endParaRPr sz="1800">
              <a:solidFill>
                <a:schemeClr val="lt2"/>
              </a:solidFill>
              <a:latin typeface="Work Sans ExtraBold"/>
              <a:ea typeface="Work Sans ExtraBold"/>
              <a:cs typeface="Work Sans ExtraBold"/>
              <a:sym typeface="Work Sans ExtraBold"/>
            </a:endParaRPr>
          </a:p>
          <a:p>
            <a:pPr marL="0" lvl="0" indent="0" algn="l" rtl="0">
              <a:spcBef>
                <a:spcPts val="0"/>
              </a:spcBef>
              <a:spcAft>
                <a:spcPts val="0"/>
              </a:spcAft>
              <a:buNone/>
            </a:pPr>
            <a:r>
              <a:rPr lang="en" sz="1800">
                <a:solidFill>
                  <a:schemeClr val="lt2"/>
                </a:solidFill>
                <a:latin typeface="Work Sans ExtraBold"/>
                <a:ea typeface="Work Sans ExtraBold"/>
                <a:cs typeface="Work Sans ExtraBold"/>
                <a:sym typeface="Work Sans ExtraBold"/>
              </a:rPr>
              <a:t>Customer</a:t>
            </a:r>
            <a:endParaRPr sz="1800">
              <a:solidFill>
                <a:schemeClr val="lt2"/>
              </a:solidFill>
              <a:latin typeface="Work Sans ExtraBold"/>
              <a:ea typeface="Work Sans ExtraBold"/>
              <a:cs typeface="Work Sans ExtraBold"/>
              <a:sym typeface="Work Sans ExtraBold"/>
            </a:endParaRPr>
          </a:p>
        </p:txBody>
      </p:sp>
      <p:sp>
        <p:nvSpPr>
          <p:cNvPr id="786" name="Google Shape;786;p73"/>
          <p:cNvSpPr txBox="1"/>
          <p:nvPr/>
        </p:nvSpPr>
        <p:spPr>
          <a:xfrm>
            <a:off x="353050" y="3866377"/>
            <a:ext cx="1724400" cy="33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latin typeface="Work Sans ExtraBold"/>
                <a:ea typeface="Work Sans ExtraBold"/>
                <a:cs typeface="Work Sans ExtraBold"/>
                <a:sym typeface="Work Sans ExtraBold"/>
              </a:rPr>
              <a:t>New</a:t>
            </a:r>
            <a:endParaRPr sz="1800">
              <a:solidFill>
                <a:schemeClr val="lt2"/>
              </a:solidFill>
              <a:latin typeface="Work Sans ExtraBold"/>
              <a:ea typeface="Work Sans ExtraBold"/>
              <a:cs typeface="Work Sans ExtraBold"/>
              <a:sym typeface="Work Sans ExtraBold"/>
            </a:endParaRPr>
          </a:p>
          <a:p>
            <a:pPr marL="0" lvl="0" indent="0" algn="l" rtl="0">
              <a:spcBef>
                <a:spcPts val="0"/>
              </a:spcBef>
              <a:spcAft>
                <a:spcPts val="0"/>
              </a:spcAft>
              <a:buNone/>
            </a:pPr>
            <a:r>
              <a:rPr lang="en" sz="1800">
                <a:solidFill>
                  <a:schemeClr val="lt2"/>
                </a:solidFill>
                <a:latin typeface="Work Sans ExtraBold"/>
                <a:ea typeface="Work Sans ExtraBold"/>
                <a:cs typeface="Work Sans ExtraBold"/>
                <a:sym typeface="Work Sans ExtraBold"/>
              </a:rPr>
              <a:t>Customer</a:t>
            </a:r>
            <a:endParaRPr sz="1800">
              <a:solidFill>
                <a:schemeClr val="lt2"/>
              </a:solidFill>
              <a:latin typeface="Work Sans ExtraBold"/>
              <a:ea typeface="Work Sans ExtraBold"/>
              <a:cs typeface="Work Sans ExtraBold"/>
              <a:sym typeface="Work Sans ExtraBold"/>
            </a:endParaRPr>
          </a:p>
        </p:txBody>
      </p:sp>
      <p:cxnSp>
        <p:nvCxnSpPr>
          <p:cNvPr id="787" name="Google Shape;787;p73"/>
          <p:cNvCxnSpPr/>
          <p:nvPr/>
        </p:nvCxnSpPr>
        <p:spPr>
          <a:xfrm>
            <a:off x="2576842" y="3996861"/>
            <a:ext cx="5785500" cy="0"/>
          </a:xfrm>
          <a:prstGeom prst="straightConnector1">
            <a:avLst/>
          </a:prstGeom>
          <a:noFill/>
          <a:ln w="19050" cap="flat" cmpd="sng">
            <a:solidFill>
              <a:schemeClr val="lt2"/>
            </a:solidFill>
            <a:prstDash val="solid"/>
            <a:round/>
            <a:headEnd type="none" w="med" len="med"/>
            <a:tailEnd type="none" w="med" len="med"/>
          </a:ln>
        </p:spPr>
      </p:cxnSp>
      <p:grpSp>
        <p:nvGrpSpPr>
          <p:cNvPr id="788" name="Google Shape;788;p73"/>
          <p:cNvGrpSpPr/>
          <p:nvPr/>
        </p:nvGrpSpPr>
        <p:grpSpPr>
          <a:xfrm rot="-1102404">
            <a:off x="2374637" y="3648393"/>
            <a:ext cx="912809" cy="675073"/>
            <a:chOff x="700850" y="238125"/>
            <a:chExt cx="6200975" cy="5237050"/>
          </a:xfrm>
        </p:grpSpPr>
        <p:sp>
          <p:nvSpPr>
            <p:cNvPr id="789" name="Google Shape;789;p73"/>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3"/>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3"/>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3"/>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3"/>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3"/>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3"/>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3"/>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3"/>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3"/>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3"/>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3"/>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3"/>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3"/>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3"/>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3"/>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3"/>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3"/>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73"/>
          <p:cNvGrpSpPr/>
          <p:nvPr/>
        </p:nvGrpSpPr>
        <p:grpSpPr>
          <a:xfrm rot="-1102404">
            <a:off x="3679050" y="3648393"/>
            <a:ext cx="912809" cy="675073"/>
            <a:chOff x="700850" y="238125"/>
            <a:chExt cx="6200975" cy="5237050"/>
          </a:xfrm>
        </p:grpSpPr>
        <p:sp>
          <p:nvSpPr>
            <p:cNvPr id="808" name="Google Shape;808;p73"/>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3"/>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3"/>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3"/>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3"/>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3"/>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3"/>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3"/>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3"/>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3"/>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3"/>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3"/>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3"/>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3"/>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3"/>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3"/>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3"/>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3"/>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73"/>
          <p:cNvGrpSpPr/>
          <p:nvPr/>
        </p:nvGrpSpPr>
        <p:grpSpPr>
          <a:xfrm rot="-1102404">
            <a:off x="4983933" y="3648393"/>
            <a:ext cx="912809" cy="675073"/>
            <a:chOff x="700850" y="238125"/>
            <a:chExt cx="6200975" cy="5237050"/>
          </a:xfrm>
        </p:grpSpPr>
        <p:sp>
          <p:nvSpPr>
            <p:cNvPr id="827" name="Google Shape;827;p73"/>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3"/>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3"/>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3"/>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3"/>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3"/>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3"/>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3"/>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3"/>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3"/>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3"/>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3"/>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3"/>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3"/>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3"/>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3"/>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3"/>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3"/>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73"/>
          <p:cNvGrpSpPr/>
          <p:nvPr/>
        </p:nvGrpSpPr>
        <p:grpSpPr>
          <a:xfrm rot="-1102404">
            <a:off x="6288817" y="3648393"/>
            <a:ext cx="912809" cy="675073"/>
            <a:chOff x="700850" y="238125"/>
            <a:chExt cx="6200975" cy="5237050"/>
          </a:xfrm>
        </p:grpSpPr>
        <p:sp>
          <p:nvSpPr>
            <p:cNvPr id="846" name="Google Shape;846;p73"/>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3"/>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3"/>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3"/>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3"/>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3"/>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3"/>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3"/>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3"/>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3"/>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3"/>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3"/>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3"/>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3"/>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3"/>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3"/>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3"/>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3"/>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73"/>
          <p:cNvGrpSpPr/>
          <p:nvPr/>
        </p:nvGrpSpPr>
        <p:grpSpPr>
          <a:xfrm rot="-1102404">
            <a:off x="7593701" y="3648393"/>
            <a:ext cx="912809" cy="675073"/>
            <a:chOff x="700850" y="238125"/>
            <a:chExt cx="6200975" cy="5237050"/>
          </a:xfrm>
        </p:grpSpPr>
        <p:sp>
          <p:nvSpPr>
            <p:cNvPr id="865" name="Google Shape;865;p73"/>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3"/>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3"/>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3"/>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3"/>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3"/>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3"/>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3"/>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3"/>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3"/>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3"/>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3"/>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3"/>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3"/>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3"/>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3"/>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3"/>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3"/>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 name="Google Shape;883;p73"/>
          <p:cNvSpPr txBox="1"/>
          <p:nvPr/>
        </p:nvSpPr>
        <p:spPr>
          <a:xfrm>
            <a:off x="2087125" y="4205375"/>
            <a:ext cx="1322700" cy="6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2"/>
                </a:solidFill>
                <a:latin typeface="Work Sans"/>
                <a:ea typeface="Work Sans"/>
                <a:cs typeface="Work Sans"/>
                <a:sym typeface="Work Sans"/>
              </a:rPr>
              <a:t>Gaining awareness of the brand</a:t>
            </a:r>
            <a:endParaRPr sz="900" b="1">
              <a:solidFill>
                <a:schemeClr val="lt2"/>
              </a:solidFill>
              <a:latin typeface="Work Sans"/>
              <a:ea typeface="Work Sans"/>
              <a:cs typeface="Work Sans"/>
              <a:sym typeface="Work Sans"/>
            </a:endParaRPr>
          </a:p>
        </p:txBody>
      </p:sp>
      <p:sp>
        <p:nvSpPr>
          <p:cNvPr id="884" name="Google Shape;884;p73"/>
          <p:cNvSpPr txBox="1"/>
          <p:nvPr/>
        </p:nvSpPr>
        <p:spPr>
          <a:xfrm>
            <a:off x="3294100" y="3099525"/>
            <a:ext cx="15585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Work Sans"/>
                <a:ea typeface="Work Sans"/>
                <a:cs typeface="Work Sans"/>
                <a:sym typeface="Work Sans"/>
              </a:rPr>
              <a:t>Going onto More Batter website or major delivery platforms</a:t>
            </a:r>
            <a:endParaRPr sz="900" b="1">
              <a:solidFill>
                <a:schemeClr val="lt2"/>
              </a:solidFill>
              <a:latin typeface="Work Sans"/>
              <a:ea typeface="Work Sans"/>
              <a:cs typeface="Work Sans"/>
              <a:sym typeface="Work Sans"/>
            </a:endParaRPr>
          </a:p>
        </p:txBody>
      </p:sp>
      <p:sp>
        <p:nvSpPr>
          <p:cNvPr id="885" name="Google Shape;885;p73"/>
          <p:cNvSpPr txBox="1"/>
          <p:nvPr/>
        </p:nvSpPr>
        <p:spPr>
          <a:xfrm>
            <a:off x="4689222" y="4260513"/>
            <a:ext cx="1502700" cy="55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2"/>
                </a:solidFill>
                <a:latin typeface="Work Sans"/>
                <a:ea typeface="Work Sans"/>
                <a:cs typeface="Work Sans"/>
                <a:sym typeface="Work Sans"/>
              </a:rPr>
              <a:t>Selection of desired flavours and sets</a:t>
            </a:r>
            <a:endParaRPr sz="900" b="1">
              <a:solidFill>
                <a:schemeClr val="lt2"/>
              </a:solidFill>
              <a:latin typeface="Work Sans"/>
              <a:ea typeface="Work Sans"/>
              <a:cs typeface="Work Sans"/>
              <a:sym typeface="Work Sans"/>
            </a:endParaRPr>
          </a:p>
        </p:txBody>
      </p:sp>
      <p:sp>
        <p:nvSpPr>
          <p:cNvPr id="886" name="Google Shape;886;p73"/>
          <p:cNvSpPr txBox="1"/>
          <p:nvPr/>
        </p:nvSpPr>
        <p:spPr>
          <a:xfrm>
            <a:off x="5852349" y="3175463"/>
            <a:ext cx="17244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b="1">
              <a:solidFill>
                <a:schemeClr val="lt2"/>
              </a:solidFill>
              <a:latin typeface="Work Sans"/>
              <a:ea typeface="Work Sans"/>
              <a:cs typeface="Work Sans"/>
              <a:sym typeface="Work Sans"/>
            </a:endParaRPr>
          </a:p>
        </p:txBody>
      </p:sp>
      <p:sp>
        <p:nvSpPr>
          <p:cNvPr id="887" name="Google Shape;887;p73"/>
          <p:cNvSpPr txBox="1"/>
          <p:nvPr/>
        </p:nvSpPr>
        <p:spPr>
          <a:xfrm>
            <a:off x="7224650" y="4395800"/>
            <a:ext cx="16509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2"/>
                </a:solidFill>
                <a:latin typeface="Work Sans"/>
                <a:ea typeface="Work Sans"/>
                <a:cs typeface="Work Sans"/>
                <a:sym typeface="Work Sans"/>
              </a:rPr>
              <a:t>Food is delivered and consumed</a:t>
            </a:r>
            <a:endParaRPr sz="900" b="1">
              <a:solidFill>
                <a:schemeClr val="lt2"/>
              </a:solidFill>
              <a:latin typeface="Work Sans"/>
              <a:ea typeface="Work Sans"/>
              <a:cs typeface="Work Sans"/>
              <a:sym typeface="Work Sans"/>
            </a:endParaRPr>
          </a:p>
        </p:txBody>
      </p:sp>
      <p:cxnSp>
        <p:nvCxnSpPr>
          <p:cNvPr id="888" name="Google Shape;888;p73"/>
          <p:cNvCxnSpPr>
            <a:stCxn id="884" idx="2"/>
          </p:cNvCxnSpPr>
          <p:nvPr/>
        </p:nvCxnSpPr>
        <p:spPr>
          <a:xfrm>
            <a:off x="4073350" y="3657225"/>
            <a:ext cx="0" cy="0"/>
          </a:xfrm>
          <a:prstGeom prst="straightConnector1">
            <a:avLst/>
          </a:prstGeom>
          <a:noFill/>
          <a:ln w="9525" cap="flat" cmpd="sng">
            <a:solidFill>
              <a:schemeClr val="dk2"/>
            </a:solidFill>
            <a:prstDash val="solid"/>
            <a:round/>
            <a:headEnd type="none" w="med" len="med"/>
            <a:tailEnd type="none" w="med" len="med"/>
          </a:ln>
        </p:spPr>
      </p:cxnSp>
      <p:sp>
        <p:nvSpPr>
          <p:cNvPr id="889" name="Google Shape;889;p73"/>
          <p:cNvSpPr txBox="1"/>
          <p:nvPr/>
        </p:nvSpPr>
        <p:spPr>
          <a:xfrm>
            <a:off x="2576842" y="3816646"/>
            <a:ext cx="4461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Work Sans ExtraBold"/>
                <a:ea typeface="Work Sans ExtraBold"/>
                <a:cs typeface="Work Sans ExtraBold"/>
                <a:sym typeface="Work Sans ExtraBold"/>
              </a:rPr>
              <a:t>1</a:t>
            </a:r>
            <a:endParaRPr sz="3000">
              <a:solidFill>
                <a:schemeClr val="dk2"/>
              </a:solidFill>
              <a:latin typeface="Work Sans ExtraBold"/>
              <a:ea typeface="Work Sans ExtraBold"/>
              <a:cs typeface="Work Sans ExtraBold"/>
              <a:sym typeface="Work Sans ExtraBold"/>
            </a:endParaRPr>
          </a:p>
        </p:txBody>
      </p:sp>
      <p:sp>
        <p:nvSpPr>
          <p:cNvPr id="890" name="Google Shape;890;p73"/>
          <p:cNvSpPr txBox="1"/>
          <p:nvPr/>
        </p:nvSpPr>
        <p:spPr>
          <a:xfrm>
            <a:off x="3881726" y="3816646"/>
            <a:ext cx="4461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Work Sans ExtraBold"/>
                <a:ea typeface="Work Sans ExtraBold"/>
                <a:cs typeface="Work Sans ExtraBold"/>
                <a:sym typeface="Work Sans ExtraBold"/>
              </a:rPr>
              <a:t>2</a:t>
            </a:r>
            <a:endParaRPr sz="3000">
              <a:solidFill>
                <a:schemeClr val="dk2"/>
              </a:solidFill>
              <a:latin typeface="Work Sans ExtraBold"/>
              <a:ea typeface="Work Sans ExtraBold"/>
              <a:cs typeface="Work Sans ExtraBold"/>
              <a:sym typeface="Work Sans ExtraBold"/>
            </a:endParaRPr>
          </a:p>
        </p:txBody>
      </p:sp>
      <p:sp>
        <p:nvSpPr>
          <p:cNvPr id="891" name="Google Shape;891;p73"/>
          <p:cNvSpPr txBox="1"/>
          <p:nvPr/>
        </p:nvSpPr>
        <p:spPr>
          <a:xfrm>
            <a:off x="5186610" y="3816646"/>
            <a:ext cx="4461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Work Sans ExtraBold"/>
                <a:ea typeface="Work Sans ExtraBold"/>
                <a:cs typeface="Work Sans ExtraBold"/>
                <a:sym typeface="Work Sans ExtraBold"/>
              </a:rPr>
              <a:t>3</a:t>
            </a:r>
            <a:endParaRPr sz="3000">
              <a:solidFill>
                <a:schemeClr val="dk2"/>
              </a:solidFill>
              <a:latin typeface="Work Sans ExtraBold"/>
              <a:ea typeface="Work Sans ExtraBold"/>
              <a:cs typeface="Work Sans ExtraBold"/>
              <a:sym typeface="Work Sans ExtraBold"/>
            </a:endParaRPr>
          </a:p>
        </p:txBody>
      </p:sp>
      <p:sp>
        <p:nvSpPr>
          <p:cNvPr id="892" name="Google Shape;892;p73"/>
          <p:cNvSpPr txBox="1"/>
          <p:nvPr/>
        </p:nvSpPr>
        <p:spPr>
          <a:xfrm>
            <a:off x="6491493" y="3816646"/>
            <a:ext cx="4461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Work Sans ExtraBold"/>
                <a:ea typeface="Work Sans ExtraBold"/>
                <a:cs typeface="Work Sans ExtraBold"/>
                <a:sym typeface="Work Sans ExtraBold"/>
              </a:rPr>
              <a:t>4</a:t>
            </a:r>
            <a:endParaRPr sz="3000">
              <a:solidFill>
                <a:schemeClr val="dk1"/>
              </a:solidFill>
              <a:latin typeface="Work Sans ExtraBold"/>
              <a:ea typeface="Work Sans ExtraBold"/>
              <a:cs typeface="Work Sans ExtraBold"/>
              <a:sym typeface="Work Sans ExtraBold"/>
            </a:endParaRPr>
          </a:p>
        </p:txBody>
      </p:sp>
      <p:sp>
        <p:nvSpPr>
          <p:cNvPr id="893" name="Google Shape;893;p73"/>
          <p:cNvSpPr txBox="1"/>
          <p:nvPr/>
        </p:nvSpPr>
        <p:spPr>
          <a:xfrm>
            <a:off x="7796377" y="3816646"/>
            <a:ext cx="446100" cy="3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Work Sans ExtraBold"/>
                <a:ea typeface="Work Sans ExtraBold"/>
                <a:cs typeface="Work Sans ExtraBold"/>
                <a:sym typeface="Work Sans ExtraBold"/>
              </a:rPr>
              <a:t>5</a:t>
            </a:r>
            <a:endParaRPr sz="3000">
              <a:solidFill>
                <a:schemeClr val="dk1"/>
              </a:solidFill>
              <a:latin typeface="Work Sans ExtraBold"/>
              <a:ea typeface="Work Sans ExtraBold"/>
              <a:cs typeface="Work Sans ExtraBold"/>
              <a:sym typeface="Work Sans ExtraBold"/>
            </a:endParaRPr>
          </a:p>
        </p:txBody>
      </p:sp>
      <p:sp>
        <p:nvSpPr>
          <p:cNvPr id="894" name="Google Shape;894;p73"/>
          <p:cNvSpPr txBox="1"/>
          <p:nvPr/>
        </p:nvSpPr>
        <p:spPr>
          <a:xfrm>
            <a:off x="5852350" y="3352900"/>
            <a:ext cx="1724400" cy="38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chemeClr val="lt2"/>
                </a:solidFill>
                <a:latin typeface="Work Sans"/>
                <a:ea typeface="Work Sans"/>
                <a:cs typeface="Work Sans"/>
                <a:sym typeface="Work Sans"/>
              </a:rPr>
              <a:t>Placing the order</a:t>
            </a:r>
            <a:endParaRPr sz="900" b="1">
              <a:solidFill>
                <a:schemeClr val="lt2"/>
              </a:solidFill>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74"/>
          <p:cNvSpPr txBox="1">
            <a:spLocks noGrp="1"/>
          </p:cNvSpPr>
          <p:nvPr>
            <p:ph type="title" idx="4294967295"/>
          </p:nvPr>
        </p:nvSpPr>
        <p:spPr>
          <a:xfrm>
            <a:off x="719988" y="304798"/>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a:t>Gains</a:t>
            </a:r>
            <a:endParaRPr sz="2800">
              <a:latin typeface="Work Sans"/>
              <a:ea typeface="Work Sans"/>
              <a:cs typeface="Work Sans"/>
              <a:sym typeface="Work Sans"/>
            </a:endParaRPr>
          </a:p>
        </p:txBody>
      </p:sp>
      <p:sp>
        <p:nvSpPr>
          <p:cNvPr id="900" name="Google Shape;900;p74"/>
          <p:cNvSpPr txBox="1"/>
          <p:nvPr/>
        </p:nvSpPr>
        <p:spPr>
          <a:xfrm>
            <a:off x="901488" y="1488852"/>
            <a:ext cx="1724400" cy="33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latin typeface="Work Sans ExtraBold"/>
                <a:ea typeface="Work Sans ExtraBold"/>
                <a:cs typeface="Work Sans ExtraBold"/>
                <a:sym typeface="Work Sans ExtraBold"/>
              </a:rPr>
              <a:t>Incentives</a:t>
            </a:r>
            <a:endParaRPr sz="1800">
              <a:solidFill>
                <a:schemeClr val="lt2"/>
              </a:solidFill>
              <a:latin typeface="Work Sans ExtraBold"/>
              <a:ea typeface="Work Sans ExtraBold"/>
              <a:cs typeface="Work Sans ExtraBold"/>
              <a:sym typeface="Work Sans ExtraBold"/>
            </a:endParaRPr>
          </a:p>
        </p:txBody>
      </p:sp>
      <p:sp>
        <p:nvSpPr>
          <p:cNvPr id="901" name="Google Shape;901;p74"/>
          <p:cNvSpPr txBox="1"/>
          <p:nvPr/>
        </p:nvSpPr>
        <p:spPr>
          <a:xfrm>
            <a:off x="901488" y="1670038"/>
            <a:ext cx="1946100" cy="76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Work Sans"/>
                <a:ea typeface="Work Sans"/>
                <a:cs typeface="Work Sans"/>
                <a:sym typeface="Work Sans"/>
              </a:rPr>
              <a:t>to try More Batter fried chicken</a:t>
            </a:r>
            <a:endParaRPr>
              <a:solidFill>
                <a:schemeClr val="lt2"/>
              </a:solidFill>
              <a:latin typeface="Work Sans"/>
              <a:ea typeface="Work Sans"/>
              <a:cs typeface="Work Sans"/>
              <a:sym typeface="Work Sans"/>
            </a:endParaRPr>
          </a:p>
        </p:txBody>
      </p:sp>
      <p:sp>
        <p:nvSpPr>
          <p:cNvPr id="902" name="Google Shape;902;p74"/>
          <p:cNvSpPr txBox="1"/>
          <p:nvPr/>
        </p:nvSpPr>
        <p:spPr>
          <a:xfrm>
            <a:off x="6166188" y="3077688"/>
            <a:ext cx="2076300" cy="339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2"/>
                </a:solidFill>
                <a:latin typeface="Work Sans ExtraBold"/>
                <a:ea typeface="Work Sans ExtraBold"/>
                <a:cs typeface="Work Sans ExtraBold"/>
                <a:sym typeface="Work Sans ExtraBold"/>
              </a:rPr>
              <a:t>Recognisable Brand Icon</a:t>
            </a:r>
            <a:endParaRPr sz="1800">
              <a:solidFill>
                <a:schemeClr val="lt2"/>
              </a:solidFill>
              <a:latin typeface="Work Sans ExtraBold"/>
              <a:ea typeface="Work Sans ExtraBold"/>
              <a:cs typeface="Work Sans ExtraBold"/>
              <a:sym typeface="Work Sans ExtraBold"/>
            </a:endParaRPr>
          </a:p>
        </p:txBody>
      </p:sp>
      <p:sp>
        <p:nvSpPr>
          <p:cNvPr id="903" name="Google Shape;903;p74"/>
          <p:cNvSpPr txBox="1"/>
          <p:nvPr/>
        </p:nvSpPr>
        <p:spPr>
          <a:xfrm>
            <a:off x="6518088" y="3284536"/>
            <a:ext cx="1724400" cy="93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2"/>
                </a:solidFill>
                <a:latin typeface="Work Sans"/>
                <a:ea typeface="Work Sans"/>
                <a:cs typeface="Work Sans"/>
                <a:sym typeface="Work Sans"/>
              </a:rPr>
              <a:t>that customers can identify with</a:t>
            </a:r>
            <a:endParaRPr>
              <a:solidFill>
                <a:schemeClr val="lt2"/>
              </a:solidFill>
              <a:latin typeface="Work Sans"/>
              <a:ea typeface="Work Sans"/>
              <a:cs typeface="Work Sans"/>
              <a:sym typeface="Work Sans"/>
            </a:endParaRPr>
          </a:p>
        </p:txBody>
      </p:sp>
      <p:sp>
        <p:nvSpPr>
          <p:cNvPr id="904" name="Google Shape;904;p74"/>
          <p:cNvSpPr txBox="1"/>
          <p:nvPr/>
        </p:nvSpPr>
        <p:spPr>
          <a:xfrm>
            <a:off x="6518088" y="1316652"/>
            <a:ext cx="1724400" cy="339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2"/>
                </a:solidFill>
                <a:latin typeface="Work Sans ExtraBold"/>
                <a:ea typeface="Work Sans ExtraBold"/>
                <a:cs typeface="Work Sans ExtraBold"/>
                <a:sym typeface="Work Sans ExtraBold"/>
              </a:rPr>
              <a:t>Excitement</a:t>
            </a:r>
            <a:endParaRPr sz="1800">
              <a:solidFill>
                <a:schemeClr val="lt2"/>
              </a:solidFill>
              <a:latin typeface="Work Sans ExtraBold"/>
              <a:ea typeface="Work Sans ExtraBold"/>
              <a:cs typeface="Work Sans ExtraBold"/>
              <a:sym typeface="Work Sans ExtraBold"/>
            </a:endParaRPr>
          </a:p>
        </p:txBody>
      </p:sp>
      <p:sp>
        <p:nvSpPr>
          <p:cNvPr id="905" name="Google Shape;905;p74"/>
          <p:cNvSpPr txBox="1"/>
          <p:nvPr/>
        </p:nvSpPr>
        <p:spPr>
          <a:xfrm>
            <a:off x="6518050" y="1579450"/>
            <a:ext cx="1724400" cy="76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of trying a new trend / fried chicken flavour</a:t>
            </a:r>
            <a:endParaRPr>
              <a:solidFill>
                <a:schemeClr val="lt2"/>
              </a:solidFill>
              <a:latin typeface="Work Sans"/>
              <a:ea typeface="Work Sans"/>
              <a:cs typeface="Work Sans"/>
              <a:sym typeface="Work Sans"/>
            </a:endParaRPr>
          </a:p>
        </p:txBody>
      </p:sp>
      <p:sp>
        <p:nvSpPr>
          <p:cNvPr id="906" name="Google Shape;906;p74"/>
          <p:cNvSpPr txBox="1"/>
          <p:nvPr/>
        </p:nvSpPr>
        <p:spPr>
          <a:xfrm>
            <a:off x="925188" y="2917600"/>
            <a:ext cx="1898700" cy="33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latin typeface="Work Sans ExtraBold"/>
                <a:ea typeface="Work Sans ExtraBold"/>
                <a:cs typeface="Work Sans ExtraBold"/>
                <a:sym typeface="Work Sans ExtraBold"/>
              </a:rPr>
              <a:t>Unique brand experience </a:t>
            </a:r>
            <a:endParaRPr sz="1800">
              <a:solidFill>
                <a:schemeClr val="lt2"/>
              </a:solidFill>
              <a:latin typeface="Work Sans ExtraBold"/>
              <a:ea typeface="Work Sans ExtraBold"/>
              <a:cs typeface="Work Sans ExtraBold"/>
              <a:sym typeface="Work Sans ExtraBold"/>
            </a:endParaRPr>
          </a:p>
        </p:txBody>
      </p:sp>
      <p:sp>
        <p:nvSpPr>
          <p:cNvPr id="907" name="Google Shape;907;p74"/>
          <p:cNvSpPr txBox="1"/>
          <p:nvPr/>
        </p:nvSpPr>
        <p:spPr>
          <a:xfrm>
            <a:off x="925188" y="3361175"/>
            <a:ext cx="2076300" cy="76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Work Sans"/>
                <a:ea typeface="Work Sans"/>
                <a:cs typeface="Work Sans"/>
                <a:sym typeface="Work Sans"/>
              </a:rPr>
              <a:t>that goes beyond the food (Interactive and informative)</a:t>
            </a:r>
            <a:endParaRPr>
              <a:solidFill>
                <a:schemeClr val="dk1"/>
              </a:solidFill>
              <a:latin typeface="Work Sans"/>
              <a:ea typeface="Work Sans"/>
              <a:cs typeface="Work Sans"/>
              <a:sym typeface="Work Sans"/>
            </a:endParaRPr>
          </a:p>
        </p:txBody>
      </p:sp>
      <p:sp>
        <p:nvSpPr>
          <p:cNvPr id="908" name="Google Shape;908;p74"/>
          <p:cNvSpPr/>
          <p:nvPr/>
        </p:nvSpPr>
        <p:spPr>
          <a:xfrm>
            <a:off x="3490350" y="1490100"/>
            <a:ext cx="2163300" cy="2163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74"/>
          <p:cNvGrpSpPr/>
          <p:nvPr/>
        </p:nvGrpSpPr>
        <p:grpSpPr>
          <a:xfrm>
            <a:off x="3022674" y="1204066"/>
            <a:ext cx="1326389" cy="1120205"/>
            <a:chOff x="700850" y="238125"/>
            <a:chExt cx="6200975" cy="5237050"/>
          </a:xfrm>
        </p:grpSpPr>
        <p:sp>
          <p:nvSpPr>
            <p:cNvPr id="910" name="Google Shape;910;p74"/>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t>1</a:t>
              </a:r>
              <a:endParaRPr sz="4000" b="1"/>
            </a:p>
          </p:txBody>
        </p:sp>
        <p:sp>
          <p:nvSpPr>
            <p:cNvPr id="911" name="Google Shape;911;p74"/>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4"/>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4"/>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4"/>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4"/>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4"/>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4"/>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4"/>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4"/>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4"/>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4"/>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4"/>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4"/>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4"/>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4"/>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4"/>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4"/>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74"/>
          <p:cNvGrpSpPr/>
          <p:nvPr/>
        </p:nvGrpSpPr>
        <p:grpSpPr>
          <a:xfrm>
            <a:off x="4794937" y="1204066"/>
            <a:ext cx="1326389" cy="1120205"/>
            <a:chOff x="700850" y="238125"/>
            <a:chExt cx="6200975" cy="5237050"/>
          </a:xfrm>
        </p:grpSpPr>
        <p:sp>
          <p:nvSpPr>
            <p:cNvPr id="929" name="Google Shape;929;p74"/>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t>2</a:t>
              </a:r>
              <a:endParaRPr sz="4000" b="1"/>
            </a:p>
          </p:txBody>
        </p:sp>
        <p:sp>
          <p:nvSpPr>
            <p:cNvPr id="930" name="Google Shape;930;p74"/>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4"/>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4"/>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4"/>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4"/>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4"/>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4"/>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4"/>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4"/>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4"/>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4"/>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4"/>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4"/>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4"/>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4"/>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4"/>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4"/>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74"/>
          <p:cNvGrpSpPr/>
          <p:nvPr/>
        </p:nvGrpSpPr>
        <p:grpSpPr>
          <a:xfrm>
            <a:off x="3022674" y="2819229"/>
            <a:ext cx="1326389" cy="1120205"/>
            <a:chOff x="700850" y="238125"/>
            <a:chExt cx="6200975" cy="5237050"/>
          </a:xfrm>
        </p:grpSpPr>
        <p:sp>
          <p:nvSpPr>
            <p:cNvPr id="948" name="Google Shape;948;p74"/>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lt2"/>
            </a:solidFill>
            <a:ln>
              <a:noFill/>
            </a:ln>
          </p:spPr>
          <p:txBody>
            <a:bodyPr spcFirstLastPara="1" wrap="square" lIns="91425" tIns="91425" rIns="94250" bIns="91425" anchor="ctr" anchorCtr="0">
              <a:noAutofit/>
            </a:bodyPr>
            <a:lstStyle/>
            <a:p>
              <a:pPr marL="0" lvl="0" indent="0" algn="ctr" rtl="0">
                <a:spcBef>
                  <a:spcPts val="0"/>
                </a:spcBef>
                <a:spcAft>
                  <a:spcPts val="0"/>
                </a:spcAft>
                <a:buNone/>
              </a:pPr>
              <a:r>
                <a:rPr lang="en" sz="4000" b="1">
                  <a:solidFill>
                    <a:schemeClr val="accent6"/>
                  </a:solidFill>
                </a:rPr>
                <a:t>4</a:t>
              </a:r>
              <a:endParaRPr sz="4000" b="1">
                <a:solidFill>
                  <a:schemeClr val="accent6"/>
                </a:solidFill>
              </a:endParaRPr>
            </a:p>
          </p:txBody>
        </p:sp>
        <p:sp>
          <p:nvSpPr>
            <p:cNvPr id="949" name="Google Shape;949;p74"/>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4"/>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4"/>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4"/>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4"/>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4"/>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4"/>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4"/>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4"/>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4"/>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4"/>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4"/>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4"/>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4"/>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4"/>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4"/>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4"/>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74"/>
          <p:cNvGrpSpPr/>
          <p:nvPr/>
        </p:nvGrpSpPr>
        <p:grpSpPr>
          <a:xfrm>
            <a:off x="4794937" y="2819229"/>
            <a:ext cx="1326389" cy="1120205"/>
            <a:chOff x="700850" y="238125"/>
            <a:chExt cx="6200975" cy="5237050"/>
          </a:xfrm>
        </p:grpSpPr>
        <p:sp>
          <p:nvSpPr>
            <p:cNvPr id="967" name="Google Shape;967;p74"/>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t>3</a:t>
              </a:r>
              <a:endParaRPr sz="4000" b="1"/>
            </a:p>
          </p:txBody>
        </p:sp>
        <p:sp>
          <p:nvSpPr>
            <p:cNvPr id="968" name="Google Shape;968;p74"/>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4"/>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4"/>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4"/>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4"/>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4"/>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4"/>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4"/>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4"/>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4"/>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4"/>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4"/>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4"/>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4"/>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4"/>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4"/>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4"/>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75"/>
          <p:cNvSpPr txBox="1">
            <a:spLocks noGrp="1"/>
          </p:cNvSpPr>
          <p:nvPr>
            <p:ph type="title" idx="4294967295"/>
          </p:nvPr>
        </p:nvSpPr>
        <p:spPr>
          <a:xfrm>
            <a:off x="719988" y="304798"/>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a:t>Pains</a:t>
            </a:r>
            <a:endParaRPr sz="2800">
              <a:latin typeface="Work Sans"/>
              <a:ea typeface="Work Sans"/>
              <a:cs typeface="Work Sans"/>
              <a:sym typeface="Work Sans"/>
            </a:endParaRPr>
          </a:p>
        </p:txBody>
      </p:sp>
      <p:sp>
        <p:nvSpPr>
          <p:cNvPr id="990" name="Google Shape;990;p75"/>
          <p:cNvSpPr txBox="1"/>
          <p:nvPr/>
        </p:nvSpPr>
        <p:spPr>
          <a:xfrm>
            <a:off x="1060263" y="1359152"/>
            <a:ext cx="1724400" cy="33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latin typeface="Work Sans ExtraBold"/>
                <a:ea typeface="Work Sans ExtraBold"/>
                <a:cs typeface="Work Sans ExtraBold"/>
                <a:sym typeface="Work Sans ExtraBold"/>
              </a:rPr>
              <a:t>Expensive</a:t>
            </a:r>
            <a:endParaRPr sz="1800">
              <a:solidFill>
                <a:schemeClr val="lt2"/>
              </a:solidFill>
              <a:latin typeface="Work Sans ExtraBold"/>
              <a:ea typeface="Work Sans ExtraBold"/>
              <a:cs typeface="Work Sans ExtraBold"/>
              <a:sym typeface="Work Sans ExtraBold"/>
            </a:endParaRPr>
          </a:p>
        </p:txBody>
      </p:sp>
      <p:sp>
        <p:nvSpPr>
          <p:cNvPr id="991" name="Google Shape;991;p75"/>
          <p:cNvSpPr txBox="1"/>
          <p:nvPr/>
        </p:nvSpPr>
        <p:spPr>
          <a:xfrm>
            <a:off x="1060263" y="1544450"/>
            <a:ext cx="1946100" cy="76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Work Sans"/>
                <a:ea typeface="Work Sans"/>
                <a:cs typeface="Work Sans"/>
                <a:sym typeface="Work Sans"/>
              </a:rPr>
              <a:t>price of fried chicken</a:t>
            </a:r>
            <a:endParaRPr>
              <a:solidFill>
                <a:schemeClr val="lt2"/>
              </a:solidFill>
              <a:latin typeface="Work Sans"/>
              <a:ea typeface="Work Sans"/>
              <a:cs typeface="Work Sans"/>
              <a:sym typeface="Work Sans"/>
            </a:endParaRPr>
          </a:p>
        </p:txBody>
      </p:sp>
      <p:sp>
        <p:nvSpPr>
          <p:cNvPr id="992" name="Google Shape;992;p75"/>
          <p:cNvSpPr txBox="1"/>
          <p:nvPr/>
        </p:nvSpPr>
        <p:spPr>
          <a:xfrm>
            <a:off x="1060263" y="3047825"/>
            <a:ext cx="1535700" cy="33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latin typeface="Work Sans ExtraBold"/>
                <a:ea typeface="Work Sans ExtraBold"/>
                <a:cs typeface="Work Sans ExtraBold"/>
                <a:sym typeface="Work Sans ExtraBold"/>
              </a:rPr>
              <a:t>Do not see value</a:t>
            </a:r>
            <a:endParaRPr sz="1800">
              <a:solidFill>
                <a:schemeClr val="lt2"/>
              </a:solidFill>
              <a:latin typeface="Work Sans ExtraBold"/>
              <a:ea typeface="Work Sans ExtraBold"/>
              <a:cs typeface="Work Sans ExtraBold"/>
              <a:sym typeface="Work Sans ExtraBold"/>
            </a:endParaRPr>
          </a:p>
        </p:txBody>
      </p:sp>
      <p:sp>
        <p:nvSpPr>
          <p:cNvPr id="993" name="Google Shape;993;p75"/>
          <p:cNvSpPr txBox="1"/>
          <p:nvPr/>
        </p:nvSpPr>
        <p:spPr>
          <a:xfrm>
            <a:off x="1060262" y="3342700"/>
            <a:ext cx="1859700" cy="76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2"/>
                </a:solidFill>
                <a:latin typeface="Work Sans"/>
                <a:ea typeface="Work Sans"/>
                <a:cs typeface="Work Sans"/>
                <a:sym typeface="Work Sans"/>
              </a:rPr>
              <a:t>of an e-commerce brand</a:t>
            </a:r>
            <a:endParaRPr>
              <a:solidFill>
                <a:schemeClr val="lt2"/>
              </a:solidFill>
              <a:latin typeface="Work Sans"/>
              <a:ea typeface="Work Sans"/>
              <a:cs typeface="Work Sans"/>
              <a:sym typeface="Work Sans"/>
            </a:endParaRPr>
          </a:p>
        </p:txBody>
      </p:sp>
      <p:sp>
        <p:nvSpPr>
          <p:cNvPr id="994" name="Google Shape;994;p75"/>
          <p:cNvSpPr txBox="1"/>
          <p:nvPr/>
        </p:nvSpPr>
        <p:spPr>
          <a:xfrm>
            <a:off x="6223862" y="1359150"/>
            <a:ext cx="1859700" cy="339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2"/>
                </a:solidFill>
                <a:latin typeface="Work Sans ExtraBold"/>
                <a:ea typeface="Work Sans ExtraBold"/>
                <a:cs typeface="Work Sans ExtraBold"/>
                <a:sym typeface="Work Sans ExtraBold"/>
              </a:rPr>
              <a:t>Hesitant to try</a:t>
            </a:r>
            <a:endParaRPr sz="1800">
              <a:solidFill>
                <a:schemeClr val="lt2"/>
              </a:solidFill>
              <a:latin typeface="Work Sans ExtraBold"/>
              <a:ea typeface="Work Sans ExtraBold"/>
              <a:cs typeface="Work Sans ExtraBold"/>
              <a:sym typeface="Work Sans ExtraBold"/>
            </a:endParaRPr>
          </a:p>
        </p:txBody>
      </p:sp>
      <p:sp>
        <p:nvSpPr>
          <p:cNvPr id="995" name="Google Shape;995;p75"/>
          <p:cNvSpPr txBox="1"/>
          <p:nvPr/>
        </p:nvSpPr>
        <p:spPr>
          <a:xfrm>
            <a:off x="6224038" y="1544450"/>
            <a:ext cx="1859700" cy="76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as brand is relatively unknown</a:t>
            </a:r>
            <a:endParaRPr>
              <a:solidFill>
                <a:schemeClr val="lt2"/>
              </a:solidFill>
              <a:latin typeface="Work Sans"/>
              <a:ea typeface="Work Sans"/>
              <a:cs typeface="Work Sans"/>
              <a:sym typeface="Work Sans"/>
            </a:endParaRPr>
          </a:p>
        </p:txBody>
      </p:sp>
      <p:sp>
        <p:nvSpPr>
          <p:cNvPr id="996" name="Google Shape;996;p75"/>
          <p:cNvSpPr txBox="1"/>
          <p:nvPr/>
        </p:nvSpPr>
        <p:spPr>
          <a:xfrm>
            <a:off x="5915013" y="3047825"/>
            <a:ext cx="2163300" cy="339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Work Sans ExtraBold"/>
                <a:ea typeface="Work Sans ExtraBold"/>
                <a:cs typeface="Work Sans ExtraBold"/>
                <a:sym typeface="Work Sans ExtraBold"/>
              </a:rPr>
              <a:t>Lack of differentiation</a:t>
            </a:r>
            <a:endParaRPr sz="1800">
              <a:solidFill>
                <a:schemeClr val="lt2"/>
              </a:solidFill>
              <a:latin typeface="Work Sans ExtraBold"/>
              <a:ea typeface="Work Sans ExtraBold"/>
              <a:cs typeface="Work Sans ExtraBold"/>
              <a:sym typeface="Work Sans ExtraBold"/>
            </a:endParaRPr>
          </a:p>
        </p:txBody>
      </p:sp>
      <p:sp>
        <p:nvSpPr>
          <p:cNvPr id="997" name="Google Shape;997;p75"/>
          <p:cNvSpPr txBox="1"/>
          <p:nvPr/>
        </p:nvSpPr>
        <p:spPr>
          <a:xfrm>
            <a:off x="6132363" y="3386825"/>
            <a:ext cx="1946100" cy="76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Customers are not convinced to return</a:t>
            </a:r>
            <a:endParaRPr>
              <a:solidFill>
                <a:schemeClr val="dk1"/>
              </a:solidFill>
              <a:latin typeface="Work Sans"/>
              <a:ea typeface="Work Sans"/>
              <a:cs typeface="Work Sans"/>
              <a:sym typeface="Work Sans"/>
            </a:endParaRPr>
          </a:p>
        </p:txBody>
      </p:sp>
      <p:sp>
        <p:nvSpPr>
          <p:cNvPr id="998" name="Google Shape;998;p75"/>
          <p:cNvSpPr/>
          <p:nvPr/>
        </p:nvSpPr>
        <p:spPr>
          <a:xfrm>
            <a:off x="3490350" y="1490100"/>
            <a:ext cx="2163300" cy="2163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75"/>
          <p:cNvGrpSpPr/>
          <p:nvPr/>
        </p:nvGrpSpPr>
        <p:grpSpPr>
          <a:xfrm>
            <a:off x="3022674" y="1204066"/>
            <a:ext cx="1326389" cy="1120205"/>
            <a:chOff x="700850" y="238125"/>
            <a:chExt cx="6200975" cy="5237050"/>
          </a:xfrm>
        </p:grpSpPr>
        <p:sp>
          <p:nvSpPr>
            <p:cNvPr id="1000" name="Google Shape;1000;p75"/>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t>1</a:t>
              </a:r>
              <a:endParaRPr sz="4000" b="1"/>
            </a:p>
          </p:txBody>
        </p:sp>
        <p:sp>
          <p:nvSpPr>
            <p:cNvPr id="1001" name="Google Shape;1001;p75"/>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5"/>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5"/>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5"/>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5"/>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5"/>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5"/>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5"/>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5"/>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5"/>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5"/>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5"/>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5"/>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5"/>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5"/>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5"/>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5"/>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5"/>
          <p:cNvGrpSpPr/>
          <p:nvPr/>
        </p:nvGrpSpPr>
        <p:grpSpPr>
          <a:xfrm>
            <a:off x="4794937" y="1204066"/>
            <a:ext cx="1326389" cy="1120205"/>
            <a:chOff x="700850" y="238125"/>
            <a:chExt cx="6200975" cy="5237050"/>
          </a:xfrm>
        </p:grpSpPr>
        <p:sp>
          <p:nvSpPr>
            <p:cNvPr id="1019" name="Google Shape;1019;p75"/>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t>2</a:t>
              </a:r>
              <a:endParaRPr sz="4000" b="1"/>
            </a:p>
          </p:txBody>
        </p:sp>
        <p:sp>
          <p:nvSpPr>
            <p:cNvPr id="1020" name="Google Shape;1020;p75"/>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5"/>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5"/>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5"/>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5"/>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5"/>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5"/>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5"/>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5"/>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5"/>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5"/>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5"/>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5"/>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5"/>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5"/>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5"/>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5"/>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75"/>
          <p:cNvGrpSpPr/>
          <p:nvPr/>
        </p:nvGrpSpPr>
        <p:grpSpPr>
          <a:xfrm>
            <a:off x="3022674" y="2819229"/>
            <a:ext cx="1326389" cy="1120205"/>
            <a:chOff x="700850" y="238125"/>
            <a:chExt cx="6200975" cy="5237050"/>
          </a:xfrm>
        </p:grpSpPr>
        <p:sp>
          <p:nvSpPr>
            <p:cNvPr id="1038" name="Google Shape;1038;p75"/>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lt2"/>
            </a:solidFill>
            <a:ln>
              <a:noFill/>
            </a:ln>
          </p:spPr>
          <p:txBody>
            <a:bodyPr spcFirstLastPara="1" wrap="square" lIns="91425" tIns="91425" rIns="94250" bIns="91425" anchor="ctr" anchorCtr="0">
              <a:noAutofit/>
            </a:bodyPr>
            <a:lstStyle/>
            <a:p>
              <a:pPr marL="0" lvl="0" indent="0" algn="ctr" rtl="0">
                <a:spcBef>
                  <a:spcPts val="0"/>
                </a:spcBef>
                <a:spcAft>
                  <a:spcPts val="0"/>
                </a:spcAft>
                <a:buNone/>
              </a:pPr>
              <a:r>
                <a:rPr lang="en" sz="4000" b="1">
                  <a:solidFill>
                    <a:schemeClr val="accent6"/>
                  </a:solidFill>
                </a:rPr>
                <a:t>4</a:t>
              </a:r>
              <a:endParaRPr sz="4000" b="1">
                <a:solidFill>
                  <a:schemeClr val="accent6"/>
                </a:solidFill>
              </a:endParaRPr>
            </a:p>
          </p:txBody>
        </p:sp>
        <p:sp>
          <p:nvSpPr>
            <p:cNvPr id="1039" name="Google Shape;1039;p75"/>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5"/>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5"/>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5"/>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5"/>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5"/>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5"/>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5"/>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5"/>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5"/>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5"/>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5"/>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5"/>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5"/>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5"/>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5"/>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5"/>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75"/>
          <p:cNvGrpSpPr/>
          <p:nvPr/>
        </p:nvGrpSpPr>
        <p:grpSpPr>
          <a:xfrm>
            <a:off x="4794937" y="2819229"/>
            <a:ext cx="1326389" cy="1120205"/>
            <a:chOff x="700850" y="238125"/>
            <a:chExt cx="6200975" cy="5237050"/>
          </a:xfrm>
        </p:grpSpPr>
        <p:sp>
          <p:nvSpPr>
            <p:cNvPr id="1057" name="Google Shape;1057;p75"/>
            <p:cNvSpPr/>
            <p:nvPr/>
          </p:nvSpPr>
          <p:spPr>
            <a:xfrm>
              <a:off x="700850" y="238125"/>
              <a:ext cx="6200975" cy="5237050"/>
            </a:xfrm>
            <a:custGeom>
              <a:avLst/>
              <a:gdLst/>
              <a:ahLst/>
              <a:cxnLst/>
              <a:rect l="l" t="t" r="r" b="b"/>
              <a:pathLst>
                <a:path w="248039" h="209482" extrusionOk="0">
                  <a:moveTo>
                    <a:pt x="102120" y="0"/>
                  </a:moveTo>
                  <a:cubicBezTo>
                    <a:pt x="90425" y="0"/>
                    <a:pt x="98623" y="22197"/>
                    <a:pt x="91067" y="22197"/>
                  </a:cubicBezTo>
                  <a:cubicBezTo>
                    <a:pt x="89190" y="22197"/>
                    <a:pt x="87307" y="20847"/>
                    <a:pt x="85687" y="20847"/>
                  </a:cubicBezTo>
                  <a:cubicBezTo>
                    <a:pt x="84356" y="20847"/>
                    <a:pt x="82907" y="21952"/>
                    <a:pt x="82907" y="24789"/>
                  </a:cubicBezTo>
                  <a:cubicBezTo>
                    <a:pt x="82907" y="26420"/>
                    <a:pt x="82364" y="28569"/>
                    <a:pt x="83319" y="29680"/>
                  </a:cubicBezTo>
                  <a:cubicBezTo>
                    <a:pt x="85447" y="32160"/>
                    <a:pt x="77008" y="37888"/>
                    <a:pt x="70174" y="37888"/>
                  </a:cubicBezTo>
                  <a:cubicBezTo>
                    <a:pt x="69430" y="37888"/>
                    <a:pt x="68706" y="37820"/>
                    <a:pt x="68016" y="37672"/>
                  </a:cubicBezTo>
                  <a:cubicBezTo>
                    <a:pt x="66090" y="37260"/>
                    <a:pt x="64789" y="35620"/>
                    <a:pt x="62292" y="35620"/>
                  </a:cubicBezTo>
                  <a:cubicBezTo>
                    <a:pt x="61916" y="35620"/>
                    <a:pt x="61514" y="35657"/>
                    <a:pt x="61079" y="35741"/>
                  </a:cubicBezTo>
                  <a:cubicBezTo>
                    <a:pt x="59884" y="35970"/>
                    <a:pt x="58937" y="36123"/>
                    <a:pt x="58937" y="37345"/>
                  </a:cubicBezTo>
                  <a:cubicBezTo>
                    <a:pt x="58937" y="38431"/>
                    <a:pt x="59581" y="39893"/>
                    <a:pt x="59581" y="41170"/>
                  </a:cubicBezTo>
                  <a:cubicBezTo>
                    <a:pt x="59581" y="42116"/>
                    <a:pt x="59259" y="42793"/>
                    <a:pt x="58274" y="42793"/>
                  </a:cubicBezTo>
                  <a:cubicBezTo>
                    <a:pt x="58228" y="42793"/>
                    <a:pt x="58184" y="42790"/>
                    <a:pt x="58141" y="42785"/>
                  </a:cubicBezTo>
                  <a:cubicBezTo>
                    <a:pt x="47791" y="41549"/>
                    <a:pt x="40551" y="29489"/>
                    <a:pt x="34400" y="29489"/>
                  </a:cubicBezTo>
                  <a:cubicBezTo>
                    <a:pt x="32024" y="29489"/>
                    <a:pt x="31252" y="30714"/>
                    <a:pt x="31252" y="32566"/>
                  </a:cubicBezTo>
                  <a:cubicBezTo>
                    <a:pt x="31252" y="39173"/>
                    <a:pt x="43096" y="41033"/>
                    <a:pt x="43096" y="45523"/>
                  </a:cubicBezTo>
                  <a:cubicBezTo>
                    <a:pt x="43096" y="46224"/>
                    <a:pt x="42646" y="47166"/>
                    <a:pt x="41915" y="47166"/>
                  </a:cubicBezTo>
                  <a:cubicBezTo>
                    <a:pt x="41094" y="47166"/>
                    <a:pt x="38778" y="44075"/>
                    <a:pt x="37430" y="44075"/>
                  </a:cubicBezTo>
                  <a:cubicBezTo>
                    <a:pt x="36672" y="44075"/>
                    <a:pt x="35764" y="44893"/>
                    <a:pt x="35764" y="45903"/>
                  </a:cubicBezTo>
                  <a:cubicBezTo>
                    <a:pt x="35764" y="51459"/>
                    <a:pt x="47903" y="53486"/>
                    <a:pt x="47903" y="60260"/>
                  </a:cubicBezTo>
                  <a:cubicBezTo>
                    <a:pt x="47903" y="63200"/>
                    <a:pt x="43432" y="65295"/>
                    <a:pt x="45352" y="68964"/>
                  </a:cubicBezTo>
                  <a:cubicBezTo>
                    <a:pt x="47273" y="72631"/>
                    <a:pt x="44875" y="77047"/>
                    <a:pt x="44597" y="79699"/>
                  </a:cubicBezTo>
                  <a:cubicBezTo>
                    <a:pt x="43759" y="87653"/>
                    <a:pt x="42679" y="91813"/>
                    <a:pt x="35693" y="92419"/>
                  </a:cubicBezTo>
                  <a:cubicBezTo>
                    <a:pt x="26382" y="93229"/>
                    <a:pt x="22593" y="105417"/>
                    <a:pt x="23726" y="117750"/>
                  </a:cubicBezTo>
                  <a:cubicBezTo>
                    <a:pt x="24220" y="123116"/>
                    <a:pt x="22956" y="125531"/>
                    <a:pt x="16013" y="125531"/>
                  </a:cubicBezTo>
                  <a:cubicBezTo>
                    <a:pt x="15102" y="125531"/>
                    <a:pt x="14093" y="125490"/>
                    <a:pt x="12978" y="125408"/>
                  </a:cubicBezTo>
                  <a:cubicBezTo>
                    <a:pt x="10258" y="125206"/>
                    <a:pt x="7355" y="124027"/>
                    <a:pt x="4712" y="124027"/>
                  </a:cubicBezTo>
                  <a:cubicBezTo>
                    <a:pt x="3165" y="124027"/>
                    <a:pt x="1" y="124867"/>
                    <a:pt x="759" y="127816"/>
                  </a:cubicBezTo>
                  <a:cubicBezTo>
                    <a:pt x="1336" y="130049"/>
                    <a:pt x="4847" y="131495"/>
                    <a:pt x="9748" y="131495"/>
                  </a:cubicBezTo>
                  <a:cubicBezTo>
                    <a:pt x="11319" y="131495"/>
                    <a:pt x="13034" y="131346"/>
                    <a:pt x="14841" y="131027"/>
                  </a:cubicBezTo>
                  <a:cubicBezTo>
                    <a:pt x="15574" y="130898"/>
                    <a:pt x="16281" y="130838"/>
                    <a:pt x="16965" y="130838"/>
                  </a:cubicBezTo>
                  <a:cubicBezTo>
                    <a:pt x="25757" y="130838"/>
                    <a:pt x="30528" y="140779"/>
                    <a:pt x="33082" y="140779"/>
                  </a:cubicBezTo>
                  <a:cubicBezTo>
                    <a:pt x="33549" y="140779"/>
                    <a:pt x="34018" y="140777"/>
                    <a:pt x="34487" y="140777"/>
                  </a:cubicBezTo>
                  <a:cubicBezTo>
                    <a:pt x="39285" y="140777"/>
                    <a:pt x="45549" y="140779"/>
                    <a:pt x="45549" y="151006"/>
                  </a:cubicBezTo>
                  <a:cubicBezTo>
                    <a:pt x="45549" y="152212"/>
                    <a:pt x="47134" y="153854"/>
                    <a:pt x="49750" y="153854"/>
                  </a:cubicBezTo>
                  <a:cubicBezTo>
                    <a:pt x="50571" y="153854"/>
                    <a:pt x="51392" y="153753"/>
                    <a:pt x="52148" y="153753"/>
                  </a:cubicBezTo>
                  <a:cubicBezTo>
                    <a:pt x="55225" y="153753"/>
                    <a:pt x="57011" y="158025"/>
                    <a:pt x="57011" y="160469"/>
                  </a:cubicBezTo>
                  <a:cubicBezTo>
                    <a:pt x="57011" y="169177"/>
                    <a:pt x="39403" y="175285"/>
                    <a:pt x="39403" y="182647"/>
                  </a:cubicBezTo>
                  <a:cubicBezTo>
                    <a:pt x="39403" y="185705"/>
                    <a:pt x="42101" y="189323"/>
                    <a:pt x="45925" y="189323"/>
                  </a:cubicBezTo>
                  <a:cubicBezTo>
                    <a:pt x="54022" y="189323"/>
                    <a:pt x="61540" y="184009"/>
                    <a:pt x="69792" y="184009"/>
                  </a:cubicBezTo>
                  <a:cubicBezTo>
                    <a:pt x="89222" y="184009"/>
                    <a:pt x="69772" y="203426"/>
                    <a:pt x="92447" y="209375"/>
                  </a:cubicBezTo>
                  <a:cubicBezTo>
                    <a:pt x="92726" y="209449"/>
                    <a:pt x="92979" y="209482"/>
                    <a:pt x="93210" y="209482"/>
                  </a:cubicBezTo>
                  <a:cubicBezTo>
                    <a:pt x="95237" y="209482"/>
                    <a:pt x="95687" y="206961"/>
                    <a:pt x="98976" y="206961"/>
                  </a:cubicBezTo>
                  <a:cubicBezTo>
                    <a:pt x="99700" y="206961"/>
                    <a:pt x="100561" y="207083"/>
                    <a:pt x="101607" y="207381"/>
                  </a:cubicBezTo>
                  <a:cubicBezTo>
                    <a:pt x="102758" y="207710"/>
                    <a:pt x="103773" y="207848"/>
                    <a:pt x="104678" y="207848"/>
                  </a:cubicBezTo>
                  <a:cubicBezTo>
                    <a:pt x="109496" y="207848"/>
                    <a:pt x="111191" y="203930"/>
                    <a:pt x="113556" y="203930"/>
                  </a:cubicBezTo>
                  <a:cubicBezTo>
                    <a:pt x="113574" y="203930"/>
                    <a:pt x="113592" y="203930"/>
                    <a:pt x="113610" y="203931"/>
                  </a:cubicBezTo>
                  <a:cubicBezTo>
                    <a:pt x="113651" y="203932"/>
                    <a:pt x="113692" y="203932"/>
                    <a:pt x="113733" y="203932"/>
                  </a:cubicBezTo>
                  <a:cubicBezTo>
                    <a:pt x="117039" y="203932"/>
                    <a:pt x="119502" y="200604"/>
                    <a:pt x="121910" y="200604"/>
                  </a:cubicBezTo>
                  <a:cubicBezTo>
                    <a:pt x="123093" y="200604"/>
                    <a:pt x="124264" y="201408"/>
                    <a:pt x="125514" y="203805"/>
                  </a:cubicBezTo>
                  <a:cubicBezTo>
                    <a:pt x="127241" y="207115"/>
                    <a:pt x="129054" y="208023"/>
                    <a:pt x="130525" y="208023"/>
                  </a:cubicBezTo>
                  <a:cubicBezTo>
                    <a:pt x="132315" y="208023"/>
                    <a:pt x="133597" y="206678"/>
                    <a:pt x="133597" y="206678"/>
                  </a:cubicBezTo>
                  <a:cubicBezTo>
                    <a:pt x="134628" y="205300"/>
                    <a:pt x="134729" y="199479"/>
                    <a:pt x="136066" y="199285"/>
                  </a:cubicBezTo>
                  <a:cubicBezTo>
                    <a:pt x="136321" y="199248"/>
                    <a:pt x="136576" y="199231"/>
                    <a:pt x="136833" y="199231"/>
                  </a:cubicBezTo>
                  <a:cubicBezTo>
                    <a:pt x="142129" y="199231"/>
                    <a:pt x="147881" y="206678"/>
                    <a:pt x="153691" y="206678"/>
                  </a:cubicBezTo>
                  <a:cubicBezTo>
                    <a:pt x="175151" y="206678"/>
                    <a:pt x="150633" y="184249"/>
                    <a:pt x="181022" y="179723"/>
                  </a:cubicBezTo>
                  <a:cubicBezTo>
                    <a:pt x="189579" y="178446"/>
                    <a:pt x="185752" y="167488"/>
                    <a:pt x="192195" y="167488"/>
                  </a:cubicBezTo>
                  <a:cubicBezTo>
                    <a:pt x="205810" y="167488"/>
                    <a:pt x="204820" y="197291"/>
                    <a:pt x="213143" y="197291"/>
                  </a:cubicBezTo>
                  <a:cubicBezTo>
                    <a:pt x="215653" y="197291"/>
                    <a:pt x="218230" y="193600"/>
                    <a:pt x="214780" y="187132"/>
                  </a:cubicBezTo>
                  <a:cubicBezTo>
                    <a:pt x="209276" y="176813"/>
                    <a:pt x="210126" y="174288"/>
                    <a:pt x="211860" y="174288"/>
                  </a:cubicBezTo>
                  <a:cubicBezTo>
                    <a:pt x="212540" y="174288"/>
                    <a:pt x="213355" y="174676"/>
                    <a:pt x="213978" y="175135"/>
                  </a:cubicBezTo>
                  <a:cubicBezTo>
                    <a:pt x="214981" y="175750"/>
                    <a:pt x="215816" y="176024"/>
                    <a:pt x="216434" y="176024"/>
                  </a:cubicBezTo>
                  <a:cubicBezTo>
                    <a:pt x="218239" y="176024"/>
                    <a:pt x="218200" y="173686"/>
                    <a:pt x="215131" y="170675"/>
                  </a:cubicBezTo>
                  <a:cubicBezTo>
                    <a:pt x="212488" y="168083"/>
                    <a:pt x="216089" y="166446"/>
                    <a:pt x="214297" y="164785"/>
                  </a:cubicBezTo>
                  <a:cubicBezTo>
                    <a:pt x="210107" y="160903"/>
                    <a:pt x="199203" y="159719"/>
                    <a:pt x="199203" y="154359"/>
                  </a:cubicBezTo>
                  <a:cubicBezTo>
                    <a:pt x="199203" y="116165"/>
                    <a:pt x="213656" y="113877"/>
                    <a:pt x="229808" y="113877"/>
                  </a:cubicBezTo>
                  <a:cubicBezTo>
                    <a:pt x="233826" y="113877"/>
                    <a:pt x="237740" y="115047"/>
                    <a:pt x="241704" y="115047"/>
                  </a:cubicBezTo>
                  <a:cubicBezTo>
                    <a:pt x="245166" y="115047"/>
                    <a:pt x="248038" y="114589"/>
                    <a:pt x="248038" y="111244"/>
                  </a:cubicBezTo>
                  <a:cubicBezTo>
                    <a:pt x="248038" y="106184"/>
                    <a:pt x="242446" y="105363"/>
                    <a:pt x="238346" y="105363"/>
                  </a:cubicBezTo>
                  <a:cubicBezTo>
                    <a:pt x="233417" y="105363"/>
                    <a:pt x="227753" y="106348"/>
                    <a:pt x="222546" y="106348"/>
                  </a:cubicBezTo>
                  <a:cubicBezTo>
                    <a:pt x="217371" y="106348"/>
                    <a:pt x="209891" y="105450"/>
                    <a:pt x="209891" y="100240"/>
                  </a:cubicBezTo>
                  <a:cubicBezTo>
                    <a:pt x="209891" y="97948"/>
                    <a:pt x="210805" y="95261"/>
                    <a:pt x="210805" y="93011"/>
                  </a:cubicBezTo>
                  <a:cubicBezTo>
                    <a:pt x="210805" y="92945"/>
                    <a:pt x="210802" y="92883"/>
                    <a:pt x="210802" y="92817"/>
                  </a:cubicBezTo>
                  <a:cubicBezTo>
                    <a:pt x="210628" y="85651"/>
                    <a:pt x="201386" y="84816"/>
                    <a:pt x="201386" y="80839"/>
                  </a:cubicBezTo>
                  <a:cubicBezTo>
                    <a:pt x="201386" y="78501"/>
                    <a:pt x="203743" y="77606"/>
                    <a:pt x="203743" y="74352"/>
                  </a:cubicBezTo>
                  <a:cubicBezTo>
                    <a:pt x="203743" y="72549"/>
                    <a:pt x="202537" y="71976"/>
                    <a:pt x="200597" y="71976"/>
                  </a:cubicBezTo>
                  <a:cubicBezTo>
                    <a:pt x="198595" y="71976"/>
                    <a:pt x="195613" y="73285"/>
                    <a:pt x="194061" y="73285"/>
                  </a:cubicBezTo>
                  <a:cubicBezTo>
                    <a:pt x="192302" y="73285"/>
                    <a:pt x="190553" y="72388"/>
                    <a:pt x="190553" y="70238"/>
                  </a:cubicBezTo>
                  <a:cubicBezTo>
                    <a:pt x="190553" y="66757"/>
                    <a:pt x="195856" y="61318"/>
                    <a:pt x="195856" y="60431"/>
                  </a:cubicBezTo>
                  <a:cubicBezTo>
                    <a:pt x="195856" y="59408"/>
                    <a:pt x="195234" y="59313"/>
                    <a:pt x="194195" y="59313"/>
                  </a:cubicBezTo>
                  <a:cubicBezTo>
                    <a:pt x="192239" y="59313"/>
                    <a:pt x="190501" y="60287"/>
                    <a:pt x="188518" y="60287"/>
                  </a:cubicBezTo>
                  <a:cubicBezTo>
                    <a:pt x="188357" y="60287"/>
                    <a:pt x="188196" y="60281"/>
                    <a:pt x="188035" y="60268"/>
                  </a:cubicBezTo>
                  <a:lnTo>
                    <a:pt x="185275" y="57131"/>
                  </a:lnTo>
                  <a:cubicBezTo>
                    <a:pt x="185206" y="57098"/>
                    <a:pt x="185130" y="57082"/>
                    <a:pt x="185054" y="57082"/>
                  </a:cubicBezTo>
                  <a:cubicBezTo>
                    <a:pt x="184707" y="57082"/>
                    <a:pt x="184295" y="57363"/>
                    <a:pt x="183943" y="57363"/>
                  </a:cubicBezTo>
                  <a:cubicBezTo>
                    <a:pt x="183889" y="57363"/>
                    <a:pt x="183837" y="57354"/>
                    <a:pt x="183785" y="57341"/>
                  </a:cubicBezTo>
                  <a:cubicBezTo>
                    <a:pt x="182129" y="56842"/>
                    <a:pt x="180171" y="56080"/>
                    <a:pt x="180171" y="54632"/>
                  </a:cubicBezTo>
                  <a:lnTo>
                    <a:pt x="180171" y="54572"/>
                  </a:lnTo>
                  <a:cubicBezTo>
                    <a:pt x="180585" y="43758"/>
                    <a:pt x="191789" y="32326"/>
                    <a:pt x="197627" y="25629"/>
                  </a:cubicBezTo>
                  <a:cubicBezTo>
                    <a:pt x="204635" y="17587"/>
                    <a:pt x="199148" y="10588"/>
                    <a:pt x="192745" y="10588"/>
                  </a:cubicBezTo>
                  <a:cubicBezTo>
                    <a:pt x="191222" y="10588"/>
                    <a:pt x="189648" y="10984"/>
                    <a:pt x="188177" y="11856"/>
                  </a:cubicBezTo>
                  <a:cubicBezTo>
                    <a:pt x="176664" y="18678"/>
                    <a:pt x="176786" y="32696"/>
                    <a:pt x="171980" y="32696"/>
                  </a:cubicBezTo>
                  <a:cubicBezTo>
                    <a:pt x="171945" y="32696"/>
                    <a:pt x="171910" y="32695"/>
                    <a:pt x="171875" y="32694"/>
                  </a:cubicBezTo>
                  <a:cubicBezTo>
                    <a:pt x="169296" y="32405"/>
                    <a:pt x="170685" y="27127"/>
                    <a:pt x="167910" y="27127"/>
                  </a:cubicBezTo>
                  <a:cubicBezTo>
                    <a:pt x="167777" y="27127"/>
                    <a:pt x="167634" y="27139"/>
                    <a:pt x="167481" y="27165"/>
                  </a:cubicBezTo>
                  <a:cubicBezTo>
                    <a:pt x="163752" y="27786"/>
                    <a:pt x="163974" y="37094"/>
                    <a:pt x="154810" y="37094"/>
                  </a:cubicBezTo>
                  <a:cubicBezTo>
                    <a:pt x="154687" y="37094"/>
                    <a:pt x="154562" y="37092"/>
                    <a:pt x="154436" y="37089"/>
                  </a:cubicBezTo>
                  <a:cubicBezTo>
                    <a:pt x="146568" y="36876"/>
                    <a:pt x="147507" y="27413"/>
                    <a:pt x="142741" y="27413"/>
                  </a:cubicBezTo>
                  <a:cubicBezTo>
                    <a:pt x="140077" y="27413"/>
                    <a:pt x="135869" y="40503"/>
                    <a:pt x="128826" y="40503"/>
                  </a:cubicBezTo>
                  <a:cubicBezTo>
                    <a:pt x="128440" y="40503"/>
                    <a:pt x="128045" y="40464"/>
                    <a:pt x="127642" y="40381"/>
                  </a:cubicBezTo>
                  <a:cubicBezTo>
                    <a:pt x="120003" y="38810"/>
                    <a:pt x="129573" y="15630"/>
                    <a:pt x="123719" y="15630"/>
                  </a:cubicBezTo>
                  <a:cubicBezTo>
                    <a:pt x="123626" y="15630"/>
                    <a:pt x="123529" y="15635"/>
                    <a:pt x="123428" y="15647"/>
                  </a:cubicBezTo>
                  <a:cubicBezTo>
                    <a:pt x="119593" y="16097"/>
                    <a:pt x="120166" y="19527"/>
                    <a:pt x="116607" y="19527"/>
                  </a:cubicBezTo>
                  <a:cubicBezTo>
                    <a:pt x="116282" y="19527"/>
                    <a:pt x="115923" y="19498"/>
                    <a:pt x="115522" y="19436"/>
                  </a:cubicBezTo>
                  <a:cubicBezTo>
                    <a:pt x="106242" y="17993"/>
                    <a:pt x="111452" y="0"/>
                    <a:pt x="102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a:t>3</a:t>
              </a:r>
              <a:endParaRPr sz="4000" b="1"/>
            </a:p>
          </p:txBody>
        </p:sp>
        <p:sp>
          <p:nvSpPr>
            <p:cNvPr id="1058" name="Google Shape;1058;p75"/>
            <p:cNvSpPr/>
            <p:nvPr/>
          </p:nvSpPr>
          <p:spPr>
            <a:xfrm>
              <a:off x="4952575" y="558025"/>
              <a:ext cx="701900" cy="598875"/>
            </a:xfrm>
            <a:custGeom>
              <a:avLst/>
              <a:gdLst/>
              <a:ahLst/>
              <a:cxnLst/>
              <a:rect l="l" t="t" r="r" b="b"/>
              <a:pathLst>
                <a:path w="28076" h="23955" extrusionOk="0">
                  <a:moveTo>
                    <a:pt x="22675" y="1"/>
                  </a:moveTo>
                  <a:cubicBezTo>
                    <a:pt x="21463" y="6"/>
                    <a:pt x="20274" y="336"/>
                    <a:pt x="19235" y="958"/>
                  </a:cubicBezTo>
                  <a:cubicBezTo>
                    <a:pt x="13272" y="4494"/>
                    <a:pt x="10740" y="10165"/>
                    <a:pt x="8705" y="14723"/>
                  </a:cubicBezTo>
                  <a:cubicBezTo>
                    <a:pt x="6937" y="18687"/>
                    <a:pt x="5410" y="22113"/>
                    <a:pt x="1907" y="22113"/>
                  </a:cubicBezTo>
                  <a:cubicBezTo>
                    <a:pt x="1828" y="22113"/>
                    <a:pt x="1640" y="22105"/>
                    <a:pt x="1558" y="22097"/>
                  </a:cubicBezTo>
                  <a:cubicBezTo>
                    <a:pt x="1004" y="22037"/>
                    <a:pt x="472" y="21854"/>
                    <a:pt x="0" y="21559"/>
                  </a:cubicBezTo>
                  <a:lnTo>
                    <a:pt x="0" y="21559"/>
                  </a:lnTo>
                  <a:cubicBezTo>
                    <a:pt x="529" y="22689"/>
                    <a:pt x="1427" y="23750"/>
                    <a:pt x="3118" y="23938"/>
                  </a:cubicBezTo>
                  <a:cubicBezTo>
                    <a:pt x="3197" y="23946"/>
                    <a:pt x="3386" y="23954"/>
                    <a:pt x="3467" y="23954"/>
                  </a:cubicBezTo>
                  <a:cubicBezTo>
                    <a:pt x="6967" y="23954"/>
                    <a:pt x="8498" y="20528"/>
                    <a:pt x="10265" y="16562"/>
                  </a:cubicBezTo>
                  <a:cubicBezTo>
                    <a:pt x="12300" y="12006"/>
                    <a:pt x="14832" y="6335"/>
                    <a:pt x="20795" y="2802"/>
                  </a:cubicBezTo>
                  <a:cubicBezTo>
                    <a:pt x="21834" y="2180"/>
                    <a:pt x="23021" y="1850"/>
                    <a:pt x="24235" y="1845"/>
                  </a:cubicBezTo>
                  <a:cubicBezTo>
                    <a:pt x="25618" y="1845"/>
                    <a:pt x="26968" y="2292"/>
                    <a:pt x="28076" y="3124"/>
                  </a:cubicBezTo>
                  <a:cubicBezTo>
                    <a:pt x="27132" y="1253"/>
                    <a:pt x="24993" y="1"/>
                    <a:pt x="226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5"/>
            <p:cNvSpPr/>
            <p:nvPr/>
          </p:nvSpPr>
          <p:spPr>
            <a:xfrm>
              <a:off x="4404475" y="975675"/>
              <a:ext cx="507125" cy="291150"/>
            </a:xfrm>
            <a:custGeom>
              <a:avLst/>
              <a:gdLst/>
              <a:ahLst/>
              <a:cxnLst/>
              <a:rect l="l" t="t" r="r" b="b"/>
              <a:pathLst>
                <a:path w="20285" h="11646" extrusionOk="0">
                  <a:moveTo>
                    <a:pt x="19456" y="0"/>
                  </a:moveTo>
                  <a:cubicBezTo>
                    <a:pt x="19030" y="418"/>
                    <a:pt x="18381" y="1550"/>
                    <a:pt x="18002" y="2213"/>
                  </a:cubicBezTo>
                  <a:cubicBezTo>
                    <a:pt x="16269" y="5235"/>
                    <a:pt x="13651" y="9804"/>
                    <a:pt x="6667" y="9804"/>
                  </a:cubicBezTo>
                  <a:lnTo>
                    <a:pt x="6231" y="9796"/>
                  </a:lnTo>
                  <a:cubicBezTo>
                    <a:pt x="3410" y="9720"/>
                    <a:pt x="1446" y="8675"/>
                    <a:pt x="0" y="7314"/>
                  </a:cubicBezTo>
                  <a:lnTo>
                    <a:pt x="0" y="7314"/>
                  </a:lnTo>
                  <a:cubicBezTo>
                    <a:pt x="1514" y="9466"/>
                    <a:pt x="3781" y="11531"/>
                    <a:pt x="7788" y="11640"/>
                  </a:cubicBezTo>
                  <a:lnTo>
                    <a:pt x="8227" y="11646"/>
                  </a:lnTo>
                  <a:cubicBezTo>
                    <a:pt x="15211" y="11646"/>
                    <a:pt x="17830" y="7077"/>
                    <a:pt x="19562" y="4054"/>
                  </a:cubicBezTo>
                  <a:cubicBezTo>
                    <a:pt x="19756" y="3719"/>
                    <a:pt x="20017" y="3260"/>
                    <a:pt x="20285" y="2837"/>
                  </a:cubicBezTo>
                  <a:cubicBezTo>
                    <a:pt x="19985" y="2147"/>
                    <a:pt x="19816" y="1443"/>
                    <a:pt x="19690" y="911"/>
                  </a:cubicBezTo>
                  <a:cubicBezTo>
                    <a:pt x="19625" y="639"/>
                    <a:pt x="19540" y="284"/>
                    <a:pt x="19456"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5"/>
            <p:cNvSpPr/>
            <p:nvPr/>
          </p:nvSpPr>
          <p:spPr>
            <a:xfrm>
              <a:off x="5461400" y="2092750"/>
              <a:ext cx="277775" cy="78875"/>
            </a:xfrm>
            <a:custGeom>
              <a:avLst/>
              <a:gdLst/>
              <a:ahLst/>
              <a:cxnLst/>
              <a:rect l="l" t="t" r="r" b="b"/>
              <a:pathLst>
                <a:path w="11111" h="3155" extrusionOk="0">
                  <a:moveTo>
                    <a:pt x="10175" y="1"/>
                  </a:moveTo>
                  <a:cubicBezTo>
                    <a:pt x="9411" y="1"/>
                    <a:pt x="8184" y="339"/>
                    <a:pt x="7101" y="639"/>
                  </a:cubicBezTo>
                  <a:cubicBezTo>
                    <a:pt x="5849" y="985"/>
                    <a:pt x="4665" y="1310"/>
                    <a:pt x="3639" y="1310"/>
                  </a:cubicBezTo>
                  <a:cubicBezTo>
                    <a:pt x="2199" y="1310"/>
                    <a:pt x="963" y="895"/>
                    <a:pt x="0" y="202"/>
                  </a:cubicBezTo>
                  <a:lnTo>
                    <a:pt x="0" y="202"/>
                  </a:lnTo>
                  <a:cubicBezTo>
                    <a:pt x="865" y="2006"/>
                    <a:pt x="2758" y="3154"/>
                    <a:pt x="5200" y="3154"/>
                  </a:cubicBezTo>
                  <a:cubicBezTo>
                    <a:pt x="6225" y="3154"/>
                    <a:pt x="7409" y="2827"/>
                    <a:pt x="8659" y="2480"/>
                  </a:cubicBezTo>
                  <a:cubicBezTo>
                    <a:pt x="9308" y="2303"/>
                    <a:pt x="9992" y="2117"/>
                    <a:pt x="10614" y="1992"/>
                  </a:cubicBezTo>
                  <a:cubicBezTo>
                    <a:pt x="10912" y="1452"/>
                    <a:pt x="11111" y="920"/>
                    <a:pt x="11111" y="164"/>
                  </a:cubicBezTo>
                  <a:lnTo>
                    <a:pt x="11111" y="88"/>
                  </a:lnTo>
                  <a:cubicBezTo>
                    <a:pt x="10964" y="50"/>
                    <a:pt x="10677" y="1"/>
                    <a:pt x="10175"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5"/>
            <p:cNvSpPr/>
            <p:nvPr/>
          </p:nvSpPr>
          <p:spPr>
            <a:xfrm>
              <a:off x="5198500" y="1688125"/>
              <a:ext cx="309575" cy="158525"/>
            </a:xfrm>
            <a:custGeom>
              <a:avLst/>
              <a:gdLst/>
              <a:ahLst/>
              <a:cxnLst/>
              <a:rect l="l" t="t" r="r" b="b"/>
              <a:pathLst>
                <a:path w="12383" h="6341" extrusionOk="0">
                  <a:moveTo>
                    <a:pt x="0" y="1"/>
                  </a:moveTo>
                  <a:cubicBezTo>
                    <a:pt x="977" y="2120"/>
                    <a:pt x="3650" y="2952"/>
                    <a:pt x="4801" y="3299"/>
                  </a:cubicBezTo>
                  <a:cubicBezTo>
                    <a:pt x="5060" y="3370"/>
                    <a:pt x="5325" y="3408"/>
                    <a:pt x="5595" y="3416"/>
                  </a:cubicBezTo>
                  <a:cubicBezTo>
                    <a:pt x="5761" y="3416"/>
                    <a:pt x="5925" y="3400"/>
                    <a:pt x="6092" y="3373"/>
                  </a:cubicBezTo>
                  <a:lnTo>
                    <a:pt x="8028" y="5571"/>
                  </a:lnTo>
                  <a:cubicBezTo>
                    <a:pt x="8407" y="6002"/>
                    <a:pt x="8937" y="6267"/>
                    <a:pt x="9507" y="6316"/>
                  </a:cubicBezTo>
                  <a:cubicBezTo>
                    <a:pt x="9731" y="6332"/>
                    <a:pt x="9951" y="6341"/>
                    <a:pt x="10170" y="6341"/>
                  </a:cubicBezTo>
                  <a:cubicBezTo>
                    <a:pt x="10344" y="6341"/>
                    <a:pt x="10508" y="6324"/>
                    <a:pt x="10677" y="6313"/>
                  </a:cubicBezTo>
                  <a:cubicBezTo>
                    <a:pt x="11231" y="5443"/>
                    <a:pt x="11823" y="4608"/>
                    <a:pt x="12382" y="3847"/>
                  </a:cubicBezTo>
                  <a:lnTo>
                    <a:pt x="12382" y="3847"/>
                  </a:lnTo>
                  <a:cubicBezTo>
                    <a:pt x="12267" y="3874"/>
                    <a:pt x="12150" y="3907"/>
                    <a:pt x="12033" y="3937"/>
                  </a:cubicBezTo>
                  <a:cubicBezTo>
                    <a:pt x="11029" y="4199"/>
                    <a:pt x="9891" y="4499"/>
                    <a:pt x="8612" y="4499"/>
                  </a:cubicBezTo>
                  <a:cubicBezTo>
                    <a:pt x="8391" y="4499"/>
                    <a:pt x="8170" y="4491"/>
                    <a:pt x="7949" y="4472"/>
                  </a:cubicBezTo>
                  <a:cubicBezTo>
                    <a:pt x="7376" y="4426"/>
                    <a:pt x="6847" y="4158"/>
                    <a:pt x="6468" y="3730"/>
                  </a:cubicBezTo>
                  <a:lnTo>
                    <a:pt x="4531" y="1531"/>
                  </a:lnTo>
                  <a:cubicBezTo>
                    <a:pt x="4367" y="1559"/>
                    <a:pt x="4201" y="1572"/>
                    <a:pt x="4035" y="1572"/>
                  </a:cubicBezTo>
                  <a:cubicBezTo>
                    <a:pt x="3767" y="1564"/>
                    <a:pt x="3500" y="1526"/>
                    <a:pt x="3241" y="1458"/>
                  </a:cubicBezTo>
                  <a:cubicBezTo>
                    <a:pt x="2507" y="1237"/>
                    <a:pt x="1146" y="817"/>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5"/>
            <p:cNvSpPr/>
            <p:nvPr/>
          </p:nvSpPr>
          <p:spPr>
            <a:xfrm>
              <a:off x="5735625" y="2364375"/>
              <a:ext cx="164175" cy="137450"/>
            </a:xfrm>
            <a:custGeom>
              <a:avLst/>
              <a:gdLst/>
              <a:ahLst/>
              <a:cxnLst/>
              <a:rect l="l" t="t" r="r" b="b"/>
              <a:pathLst>
                <a:path w="6567" h="5498" extrusionOk="0">
                  <a:moveTo>
                    <a:pt x="0" y="1"/>
                  </a:moveTo>
                  <a:cubicBezTo>
                    <a:pt x="876" y="1520"/>
                    <a:pt x="2491" y="2614"/>
                    <a:pt x="3988" y="3607"/>
                  </a:cubicBezTo>
                  <a:cubicBezTo>
                    <a:pt x="4981" y="4267"/>
                    <a:pt x="5846" y="4873"/>
                    <a:pt x="6566" y="5498"/>
                  </a:cubicBezTo>
                  <a:cubicBezTo>
                    <a:pt x="5789" y="4104"/>
                    <a:pt x="4337" y="3032"/>
                    <a:pt x="2428" y="1763"/>
                  </a:cubicBezTo>
                  <a:cubicBezTo>
                    <a:pt x="1612" y="1223"/>
                    <a:pt x="753" y="653"/>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5"/>
            <p:cNvSpPr/>
            <p:nvPr/>
          </p:nvSpPr>
          <p:spPr>
            <a:xfrm>
              <a:off x="3825675" y="980375"/>
              <a:ext cx="489625" cy="371775"/>
            </a:xfrm>
            <a:custGeom>
              <a:avLst/>
              <a:gdLst/>
              <a:ahLst/>
              <a:cxnLst/>
              <a:rect l="l" t="t" r="r" b="b"/>
              <a:pathLst>
                <a:path w="19585" h="14871" extrusionOk="0">
                  <a:moveTo>
                    <a:pt x="18073" y="1"/>
                  </a:moveTo>
                  <a:cubicBezTo>
                    <a:pt x="17511" y="579"/>
                    <a:pt x="16545" y="2057"/>
                    <a:pt x="15817" y="3176"/>
                  </a:cubicBezTo>
                  <a:cubicBezTo>
                    <a:pt x="13105" y="7333"/>
                    <a:pt x="9393" y="13026"/>
                    <a:pt x="3830" y="13026"/>
                  </a:cubicBezTo>
                  <a:cubicBezTo>
                    <a:pt x="3282" y="13026"/>
                    <a:pt x="2737" y="12972"/>
                    <a:pt x="2202" y="12860"/>
                  </a:cubicBezTo>
                  <a:cubicBezTo>
                    <a:pt x="1323" y="12680"/>
                    <a:pt x="606" y="12339"/>
                    <a:pt x="0" y="11892"/>
                  </a:cubicBezTo>
                  <a:lnTo>
                    <a:pt x="0" y="11892"/>
                  </a:lnTo>
                  <a:cubicBezTo>
                    <a:pt x="745" y="13313"/>
                    <a:pt x="1929" y="14328"/>
                    <a:pt x="3762" y="14704"/>
                  </a:cubicBezTo>
                  <a:cubicBezTo>
                    <a:pt x="4297" y="14813"/>
                    <a:pt x="4842" y="14870"/>
                    <a:pt x="5391" y="14870"/>
                  </a:cubicBezTo>
                  <a:cubicBezTo>
                    <a:pt x="10953" y="14870"/>
                    <a:pt x="14666" y="9175"/>
                    <a:pt x="17374" y="5020"/>
                  </a:cubicBezTo>
                  <a:cubicBezTo>
                    <a:pt x="18086" y="3929"/>
                    <a:pt x="19017" y="2510"/>
                    <a:pt x="19584" y="1902"/>
                  </a:cubicBezTo>
                  <a:cubicBezTo>
                    <a:pt x="18978" y="833"/>
                    <a:pt x="18534" y="194"/>
                    <a:pt x="18073"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5"/>
            <p:cNvSpPr/>
            <p:nvPr/>
          </p:nvSpPr>
          <p:spPr>
            <a:xfrm>
              <a:off x="5685225" y="4218950"/>
              <a:ext cx="328125" cy="190425"/>
            </a:xfrm>
            <a:custGeom>
              <a:avLst/>
              <a:gdLst/>
              <a:ahLst/>
              <a:cxnLst/>
              <a:rect l="l" t="t" r="r" b="b"/>
              <a:pathLst>
                <a:path w="13125" h="7617" extrusionOk="0">
                  <a:moveTo>
                    <a:pt x="0" y="1"/>
                  </a:moveTo>
                  <a:lnTo>
                    <a:pt x="0" y="1"/>
                  </a:lnTo>
                  <a:cubicBezTo>
                    <a:pt x="1621" y="2748"/>
                    <a:pt x="5369" y="4322"/>
                    <a:pt x="8776" y="5746"/>
                  </a:cubicBezTo>
                  <a:cubicBezTo>
                    <a:pt x="10205" y="6343"/>
                    <a:pt x="11637" y="6960"/>
                    <a:pt x="12865" y="7617"/>
                  </a:cubicBezTo>
                  <a:cubicBezTo>
                    <a:pt x="12933" y="7418"/>
                    <a:pt x="13001" y="7232"/>
                    <a:pt x="13061" y="7077"/>
                  </a:cubicBezTo>
                  <a:cubicBezTo>
                    <a:pt x="13083" y="7022"/>
                    <a:pt x="13102" y="6970"/>
                    <a:pt x="13124" y="6921"/>
                  </a:cubicBezTo>
                  <a:cubicBezTo>
                    <a:pt x="11741" y="5795"/>
                    <a:pt x="9444" y="4835"/>
                    <a:pt x="7215" y="3904"/>
                  </a:cubicBezTo>
                  <a:cubicBezTo>
                    <a:pt x="4654" y="2832"/>
                    <a:pt x="1899" y="1676"/>
                    <a:pt x="0"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5"/>
            <p:cNvSpPr/>
            <p:nvPr/>
          </p:nvSpPr>
          <p:spPr>
            <a:xfrm>
              <a:off x="5953375" y="2873550"/>
              <a:ext cx="891150" cy="125700"/>
            </a:xfrm>
            <a:custGeom>
              <a:avLst/>
              <a:gdLst/>
              <a:ahLst/>
              <a:cxnLst/>
              <a:rect l="l" t="t" r="r" b="b"/>
              <a:pathLst>
                <a:path w="35646" h="5028" extrusionOk="0">
                  <a:moveTo>
                    <a:pt x="0" y="0"/>
                  </a:moveTo>
                  <a:lnTo>
                    <a:pt x="0" y="0"/>
                  </a:lnTo>
                  <a:cubicBezTo>
                    <a:pt x="1449" y="2540"/>
                    <a:pt x="5145" y="4987"/>
                    <a:pt x="14005" y="4987"/>
                  </a:cubicBezTo>
                  <a:cubicBezTo>
                    <a:pt x="16747" y="4987"/>
                    <a:pt x="19581" y="4725"/>
                    <a:pt x="22323" y="4474"/>
                  </a:cubicBezTo>
                  <a:cubicBezTo>
                    <a:pt x="24974" y="4229"/>
                    <a:pt x="27476" y="4000"/>
                    <a:pt x="29803" y="4000"/>
                  </a:cubicBezTo>
                  <a:cubicBezTo>
                    <a:pt x="32787" y="4000"/>
                    <a:pt x="34568" y="4441"/>
                    <a:pt x="35646" y="5028"/>
                  </a:cubicBezTo>
                  <a:cubicBezTo>
                    <a:pt x="35373" y="3855"/>
                    <a:pt x="34115" y="2155"/>
                    <a:pt x="28242" y="2155"/>
                  </a:cubicBezTo>
                  <a:cubicBezTo>
                    <a:pt x="25915" y="2155"/>
                    <a:pt x="23414" y="2387"/>
                    <a:pt x="20765" y="2630"/>
                  </a:cubicBezTo>
                  <a:cubicBezTo>
                    <a:pt x="18023" y="2884"/>
                    <a:pt x="15186" y="3143"/>
                    <a:pt x="12445" y="3143"/>
                  </a:cubicBezTo>
                  <a:cubicBezTo>
                    <a:pt x="5794" y="3143"/>
                    <a:pt x="2065" y="1763"/>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5"/>
            <p:cNvSpPr/>
            <p:nvPr/>
          </p:nvSpPr>
          <p:spPr>
            <a:xfrm>
              <a:off x="1708200" y="1313650"/>
              <a:ext cx="164325" cy="204500"/>
            </a:xfrm>
            <a:custGeom>
              <a:avLst/>
              <a:gdLst/>
              <a:ahLst/>
              <a:cxnLst/>
              <a:rect l="l" t="t" r="r" b="b"/>
              <a:pathLst>
                <a:path w="6573" h="8180" extrusionOk="0">
                  <a:moveTo>
                    <a:pt x="4297" y="1"/>
                  </a:moveTo>
                  <a:lnTo>
                    <a:pt x="4297" y="1"/>
                  </a:lnTo>
                  <a:cubicBezTo>
                    <a:pt x="4734" y="748"/>
                    <a:pt x="5012" y="1567"/>
                    <a:pt x="5012" y="2505"/>
                  </a:cubicBezTo>
                  <a:cubicBezTo>
                    <a:pt x="5012" y="4360"/>
                    <a:pt x="3716" y="6360"/>
                    <a:pt x="1618" y="6360"/>
                  </a:cubicBezTo>
                  <a:cubicBezTo>
                    <a:pt x="1021" y="6360"/>
                    <a:pt x="503" y="6166"/>
                    <a:pt x="1" y="5847"/>
                  </a:cubicBezTo>
                  <a:lnTo>
                    <a:pt x="1" y="5847"/>
                  </a:lnTo>
                  <a:cubicBezTo>
                    <a:pt x="713" y="6390"/>
                    <a:pt x="1520" y="6933"/>
                    <a:pt x="2320" y="7467"/>
                  </a:cubicBezTo>
                  <a:cubicBezTo>
                    <a:pt x="2663" y="7699"/>
                    <a:pt x="3015" y="7936"/>
                    <a:pt x="3370" y="8179"/>
                  </a:cubicBezTo>
                  <a:cubicBezTo>
                    <a:pt x="5350" y="8059"/>
                    <a:pt x="6572" y="6144"/>
                    <a:pt x="6572" y="4349"/>
                  </a:cubicBezTo>
                  <a:cubicBezTo>
                    <a:pt x="6572" y="2565"/>
                    <a:pt x="5628" y="1190"/>
                    <a:pt x="4297"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5"/>
            <p:cNvSpPr/>
            <p:nvPr/>
          </p:nvSpPr>
          <p:spPr>
            <a:xfrm>
              <a:off x="3476650" y="685425"/>
              <a:ext cx="312975" cy="142275"/>
            </a:xfrm>
            <a:custGeom>
              <a:avLst/>
              <a:gdLst/>
              <a:ahLst/>
              <a:cxnLst/>
              <a:rect l="l" t="t" r="r" b="b"/>
              <a:pathLst>
                <a:path w="12519" h="5691" extrusionOk="0">
                  <a:moveTo>
                    <a:pt x="12352" y="0"/>
                  </a:moveTo>
                  <a:cubicBezTo>
                    <a:pt x="11536" y="164"/>
                    <a:pt x="11193" y="562"/>
                    <a:pt x="10579" y="1282"/>
                  </a:cubicBezTo>
                  <a:cubicBezTo>
                    <a:pt x="9706" y="2305"/>
                    <a:pt x="8386" y="3849"/>
                    <a:pt x="5576" y="3849"/>
                  </a:cubicBezTo>
                  <a:cubicBezTo>
                    <a:pt x="5096" y="3847"/>
                    <a:pt x="4618" y="3806"/>
                    <a:pt x="4146" y="3732"/>
                  </a:cubicBezTo>
                  <a:cubicBezTo>
                    <a:pt x="2406" y="3459"/>
                    <a:pt x="1067" y="2764"/>
                    <a:pt x="0" y="1809"/>
                  </a:cubicBezTo>
                  <a:lnTo>
                    <a:pt x="0" y="1809"/>
                  </a:lnTo>
                  <a:cubicBezTo>
                    <a:pt x="1219" y="3708"/>
                    <a:pt x="2984" y="5151"/>
                    <a:pt x="5707" y="5573"/>
                  </a:cubicBezTo>
                  <a:cubicBezTo>
                    <a:pt x="6179" y="5650"/>
                    <a:pt x="6656" y="5688"/>
                    <a:pt x="7136" y="5691"/>
                  </a:cubicBezTo>
                  <a:cubicBezTo>
                    <a:pt x="9946" y="5691"/>
                    <a:pt x="11266" y="4147"/>
                    <a:pt x="12139" y="3124"/>
                  </a:cubicBezTo>
                  <a:cubicBezTo>
                    <a:pt x="12254" y="2990"/>
                    <a:pt x="12352" y="2878"/>
                    <a:pt x="12453" y="2766"/>
                  </a:cubicBezTo>
                  <a:cubicBezTo>
                    <a:pt x="12518" y="1588"/>
                    <a:pt x="12510" y="568"/>
                    <a:pt x="12352"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5"/>
            <p:cNvSpPr/>
            <p:nvPr/>
          </p:nvSpPr>
          <p:spPr>
            <a:xfrm>
              <a:off x="2708525" y="4891800"/>
              <a:ext cx="131100" cy="436475"/>
            </a:xfrm>
            <a:custGeom>
              <a:avLst/>
              <a:gdLst/>
              <a:ahLst/>
              <a:cxnLst/>
              <a:rect l="l" t="t" r="r" b="b"/>
              <a:pathLst>
                <a:path w="5244" h="17459" extrusionOk="0">
                  <a:moveTo>
                    <a:pt x="1" y="0"/>
                  </a:moveTo>
                  <a:lnTo>
                    <a:pt x="1" y="0"/>
                  </a:lnTo>
                  <a:cubicBezTo>
                    <a:pt x="1378" y="2262"/>
                    <a:pt x="1588" y="5071"/>
                    <a:pt x="1763" y="7595"/>
                  </a:cubicBezTo>
                  <a:cubicBezTo>
                    <a:pt x="2014" y="11226"/>
                    <a:pt x="2276" y="14723"/>
                    <a:pt x="5244" y="17459"/>
                  </a:cubicBezTo>
                  <a:cubicBezTo>
                    <a:pt x="3724" y="15072"/>
                    <a:pt x="3520" y="12298"/>
                    <a:pt x="3323" y="9439"/>
                  </a:cubicBezTo>
                  <a:cubicBezTo>
                    <a:pt x="3097" y="6168"/>
                    <a:pt x="2824" y="2414"/>
                    <a:pt x="1"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5"/>
            <p:cNvSpPr/>
            <p:nvPr/>
          </p:nvSpPr>
          <p:spPr>
            <a:xfrm>
              <a:off x="1741150" y="4111000"/>
              <a:ext cx="479250" cy="786200"/>
            </a:xfrm>
            <a:custGeom>
              <a:avLst/>
              <a:gdLst/>
              <a:ahLst/>
              <a:cxnLst/>
              <a:rect l="l" t="t" r="r" b="b"/>
              <a:pathLst>
                <a:path w="19170" h="31448" extrusionOk="0">
                  <a:moveTo>
                    <a:pt x="15909" y="0"/>
                  </a:moveTo>
                  <a:lnTo>
                    <a:pt x="15909" y="0"/>
                  </a:lnTo>
                  <a:cubicBezTo>
                    <a:pt x="17003" y="1716"/>
                    <a:pt x="17612" y="3798"/>
                    <a:pt x="17612" y="5560"/>
                  </a:cubicBezTo>
                  <a:cubicBezTo>
                    <a:pt x="17612" y="11158"/>
                    <a:pt x="12431" y="15307"/>
                    <a:pt x="7423" y="19322"/>
                  </a:cubicBezTo>
                  <a:cubicBezTo>
                    <a:pt x="3776" y="22247"/>
                    <a:pt x="0" y="25272"/>
                    <a:pt x="0" y="27735"/>
                  </a:cubicBezTo>
                  <a:cubicBezTo>
                    <a:pt x="0" y="28957"/>
                    <a:pt x="770" y="30531"/>
                    <a:pt x="2063" y="31448"/>
                  </a:cubicBezTo>
                  <a:cubicBezTo>
                    <a:pt x="1746" y="30812"/>
                    <a:pt x="1561" y="30155"/>
                    <a:pt x="1561" y="29576"/>
                  </a:cubicBezTo>
                  <a:cubicBezTo>
                    <a:pt x="1561" y="27113"/>
                    <a:pt x="5333" y="24088"/>
                    <a:pt x="8983" y="21164"/>
                  </a:cubicBezTo>
                  <a:cubicBezTo>
                    <a:pt x="13992" y="17148"/>
                    <a:pt x="19169" y="12999"/>
                    <a:pt x="19169" y="7401"/>
                  </a:cubicBezTo>
                  <a:cubicBezTo>
                    <a:pt x="19169" y="4930"/>
                    <a:pt x="17983" y="1820"/>
                    <a:pt x="1590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5"/>
            <p:cNvSpPr/>
            <p:nvPr/>
          </p:nvSpPr>
          <p:spPr>
            <a:xfrm>
              <a:off x="5740525" y="4501775"/>
              <a:ext cx="273350" cy="608625"/>
            </a:xfrm>
            <a:custGeom>
              <a:avLst/>
              <a:gdLst/>
              <a:ahLst/>
              <a:cxnLst/>
              <a:rect l="l" t="t" r="r" b="b"/>
              <a:pathLst>
                <a:path w="10934" h="24345" extrusionOk="0">
                  <a:moveTo>
                    <a:pt x="0" y="0"/>
                  </a:moveTo>
                  <a:cubicBezTo>
                    <a:pt x="2799" y="3847"/>
                    <a:pt x="4537" y="9180"/>
                    <a:pt x="6062" y="13885"/>
                  </a:cubicBezTo>
                  <a:cubicBezTo>
                    <a:pt x="7439" y="18146"/>
                    <a:pt x="9125" y="23327"/>
                    <a:pt x="10934" y="24344"/>
                  </a:cubicBezTo>
                  <a:cubicBezTo>
                    <a:pt x="9720" y="22203"/>
                    <a:pt x="8593" y="18738"/>
                    <a:pt x="7619" y="15729"/>
                  </a:cubicBezTo>
                  <a:cubicBezTo>
                    <a:pt x="5830" y="10208"/>
                    <a:pt x="3749" y="3828"/>
                    <a:pt x="0"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5"/>
            <p:cNvSpPr/>
            <p:nvPr/>
          </p:nvSpPr>
          <p:spPr>
            <a:xfrm>
              <a:off x="3870625" y="5277850"/>
              <a:ext cx="67050" cy="95300"/>
            </a:xfrm>
            <a:custGeom>
              <a:avLst/>
              <a:gdLst/>
              <a:ahLst/>
              <a:cxnLst/>
              <a:rect l="l" t="t" r="r" b="b"/>
              <a:pathLst>
                <a:path w="2682" h="3812" extrusionOk="0">
                  <a:moveTo>
                    <a:pt x="0" y="1"/>
                  </a:moveTo>
                  <a:lnTo>
                    <a:pt x="0" y="1"/>
                  </a:lnTo>
                  <a:cubicBezTo>
                    <a:pt x="306" y="484"/>
                    <a:pt x="535" y="915"/>
                    <a:pt x="682" y="1193"/>
                  </a:cubicBezTo>
                  <a:cubicBezTo>
                    <a:pt x="1329" y="2437"/>
                    <a:pt x="2021" y="3329"/>
                    <a:pt x="2682" y="3812"/>
                  </a:cubicBezTo>
                  <a:cubicBezTo>
                    <a:pt x="2534" y="3572"/>
                    <a:pt x="2387" y="3315"/>
                    <a:pt x="2242" y="3040"/>
                  </a:cubicBezTo>
                  <a:cubicBezTo>
                    <a:pt x="1912" y="2410"/>
                    <a:pt x="1181" y="1046"/>
                    <a:pt x="0" y="1"/>
                  </a:cubicBezTo>
                  <a:close/>
                </a:path>
              </a:pathLst>
            </a:custGeom>
            <a:solidFill>
              <a:srgbClr val="FFFFFF">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5"/>
            <p:cNvSpPr/>
            <p:nvPr/>
          </p:nvSpPr>
          <p:spPr>
            <a:xfrm>
              <a:off x="1537375" y="293425"/>
              <a:ext cx="1792250" cy="1116000"/>
            </a:xfrm>
            <a:custGeom>
              <a:avLst/>
              <a:gdLst/>
              <a:ahLst/>
              <a:cxnLst/>
              <a:rect l="l" t="t" r="r" b="b"/>
              <a:pathLst>
                <a:path w="71690" h="44640" extrusionOk="0">
                  <a:moveTo>
                    <a:pt x="68659" y="0"/>
                  </a:moveTo>
                  <a:cubicBezTo>
                    <a:pt x="64878" y="0"/>
                    <a:pt x="64095" y="3187"/>
                    <a:pt x="63683" y="10814"/>
                  </a:cubicBezTo>
                  <a:cubicBezTo>
                    <a:pt x="63408" y="15885"/>
                    <a:pt x="63067" y="22200"/>
                    <a:pt x="57606" y="22200"/>
                  </a:cubicBezTo>
                  <a:cubicBezTo>
                    <a:pt x="56233" y="22200"/>
                    <a:pt x="55019" y="21747"/>
                    <a:pt x="53947" y="21346"/>
                  </a:cubicBezTo>
                  <a:cubicBezTo>
                    <a:pt x="53317" y="21114"/>
                    <a:pt x="52608" y="20847"/>
                    <a:pt x="52226" y="20847"/>
                  </a:cubicBezTo>
                  <a:cubicBezTo>
                    <a:pt x="51986" y="20847"/>
                    <a:pt x="51656" y="21450"/>
                    <a:pt x="51656" y="22577"/>
                  </a:cubicBezTo>
                  <a:cubicBezTo>
                    <a:pt x="51656" y="23059"/>
                    <a:pt x="51618" y="23583"/>
                    <a:pt x="51577" y="24115"/>
                  </a:cubicBezTo>
                  <a:cubicBezTo>
                    <a:pt x="51525" y="24742"/>
                    <a:pt x="51440" y="25790"/>
                    <a:pt x="51533" y="26027"/>
                  </a:cubicBezTo>
                  <a:cubicBezTo>
                    <a:pt x="52507" y="27162"/>
                    <a:pt x="52673" y="28673"/>
                    <a:pt x="51986" y="30168"/>
                  </a:cubicBezTo>
                  <a:cubicBezTo>
                    <a:pt x="50197" y="34067"/>
                    <a:pt x="42632" y="37888"/>
                    <a:pt x="36713" y="37888"/>
                  </a:cubicBezTo>
                  <a:cubicBezTo>
                    <a:pt x="36699" y="37888"/>
                    <a:pt x="36686" y="37888"/>
                    <a:pt x="36672" y="37888"/>
                  </a:cubicBezTo>
                  <a:cubicBezTo>
                    <a:pt x="35805" y="37888"/>
                    <a:pt x="34943" y="37801"/>
                    <a:pt x="34094" y="37624"/>
                  </a:cubicBezTo>
                  <a:cubicBezTo>
                    <a:pt x="32997" y="37392"/>
                    <a:pt x="32116" y="36909"/>
                    <a:pt x="31336" y="36486"/>
                  </a:cubicBezTo>
                  <a:cubicBezTo>
                    <a:pt x="30449" y="36003"/>
                    <a:pt x="29748" y="35624"/>
                    <a:pt x="28829" y="35624"/>
                  </a:cubicBezTo>
                  <a:cubicBezTo>
                    <a:pt x="28534" y="35627"/>
                    <a:pt x="28237" y="35660"/>
                    <a:pt x="27948" y="35720"/>
                  </a:cubicBezTo>
                  <a:cubicBezTo>
                    <a:pt x="27896" y="35731"/>
                    <a:pt x="27839" y="35741"/>
                    <a:pt x="27781" y="35752"/>
                  </a:cubicBezTo>
                  <a:cubicBezTo>
                    <a:pt x="27825" y="35951"/>
                    <a:pt x="27877" y="36167"/>
                    <a:pt x="27926" y="36369"/>
                  </a:cubicBezTo>
                  <a:cubicBezTo>
                    <a:pt x="28117" y="37146"/>
                    <a:pt x="28332" y="38027"/>
                    <a:pt x="28332" y="38960"/>
                  </a:cubicBezTo>
                  <a:cubicBezTo>
                    <a:pt x="28332" y="41612"/>
                    <a:pt x="26565" y="42796"/>
                    <a:pt x="24811" y="42796"/>
                  </a:cubicBezTo>
                  <a:cubicBezTo>
                    <a:pt x="24723" y="42796"/>
                    <a:pt x="24502" y="42785"/>
                    <a:pt x="24415" y="42774"/>
                  </a:cubicBezTo>
                  <a:cubicBezTo>
                    <a:pt x="18127" y="42024"/>
                    <a:pt x="13165" y="37929"/>
                    <a:pt x="8787" y="34315"/>
                  </a:cubicBezTo>
                  <a:cubicBezTo>
                    <a:pt x="5778" y="31835"/>
                    <a:pt x="2941" y="29492"/>
                    <a:pt x="939" y="29492"/>
                  </a:cubicBezTo>
                  <a:cubicBezTo>
                    <a:pt x="328" y="29492"/>
                    <a:pt x="120" y="29609"/>
                    <a:pt x="112" y="29609"/>
                  </a:cubicBezTo>
                  <a:cubicBezTo>
                    <a:pt x="101" y="29625"/>
                    <a:pt x="0" y="29811"/>
                    <a:pt x="0" y="30359"/>
                  </a:cubicBezTo>
                  <a:cubicBezTo>
                    <a:pt x="0" y="31606"/>
                    <a:pt x="805" y="32692"/>
                    <a:pt x="1970" y="33696"/>
                  </a:cubicBezTo>
                  <a:cubicBezTo>
                    <a:pt x="1719" y="33221"/>
                    <a:pt x="1558" y="32727"/>
                    <a:pt x="1558" y="32201"/>
                  </a:cubicBezTo>
                  <a:cubicBezTo>
                    <a:pt x="1558" y="31652"/>
                    <a:pt x="1662" y="31467"/>
                    <a:pt x="1670" y="31453"/>
                  </a:cubicBezTo>
                  <a:cubicBezTo>
                    <a:pt x="1678" y="31453"/>
                    <a:pt x="1888" y="31336"/>
                    <a:pt x="2496" y="31336"/>
                  </a:cubicBezTo>
                  <a:cubicBezTo>
                    <a:pt x="4499" y="31336"/>
                    <a:pt x="7338" y="33676"/>
                    <a:pt x="10347" y="36156"/>
                  </a:cubicBezTo>
                  <a:cubicBezTo>
                    <a:pt x="14723" y="39771"/>
                    <a:pt x="19690" y="43862"/>
                    <a:pt x="25975" y="44615"/>
                  </a:cubicBezTo>
                  <a:cubicBezTo>
                    <a:pt x="26063" y="44626"/>
                    <a:pt x="26284" y="44640"/>
                    <a:pt x="26371" y="44640"/>
                  </a:cubicBezTo>
                  <a:cubicBezTo>
                    <a:pt x="28125" y="44640"/>
                    <a:pt x="29893" y="43453"/>
                    <a:pt x="29893" y="40804"/>
                  </a:cubicBezTo>
                  <a:cubicBezTo>
                    <a:pt x="29893" y="39871"/>
                    <a:pt x="29675" y="38990"/>
                    <a:pt x="29486" y="38213"/>
                  </a:cubicBezTo>
                  <a:cubicBezTo>
                    <a:pt x="29437" y="38011"/>
                    <a:pt x="29383" y="37796"/>
                    <a:pt x="29339" y="37596"/>
                  </a:cubicBezTo>
                  <a:cubicBezTo>
                    <a:pt x="29399" y="37586"/>
                    <a:pt x="29454" y="37575"/>
                    <a:pt x="29508" y="37561"/>
                  </a:cubicBezTo>
                  <a:cubicBezTo>
                    <a:pt x="29797" y="37501"/>
                    <a:pt x="30092" y="37468"/>
                    <a:pt x="30389" y="37465"/>
                  </a:cubicBezTo>
                  <a:cubicBezTo>
                    <a:pt x="31309" y="37465"/>
                    <a:pt x="32010" y="37847"/>
                    <a:pt x="32896" y="38330"/>
                  </a:cubicBezTo>
                  <a:cubicBezTo>
                    <a:pt x="33674" y="38753"/>
                    <a:pt x="34557" y="39233"/>
                    <a:pt x="35654" y="39468"/>
                  </a:cubicBezTo>
                  <a:cubicBezTo>
                    <a:pt x="36489" y="39640"/>
                    <a:pt x="37342" y="39730"/>
                    <a:pt x="38197" y="39730"/>
                  </a:cubicBezTo>
                  <a:cubicBezTo>
                    <a:pt x="38222" y="39730"/>
                    <a:pt x="38248" y="39730"/>
                    <a:pt x="38273" y="39730"/>
                  </a:cubicBezTo>
                  <a:cubicBezTo>
                    <a:pt x="44190" y="39730"/>
                    <a:pt x="51757" y="35908"/>
                    <a:pt x="53546" y="32012"/>
                  </a:cubicBezTo>
                  <a:cubicBezTo>
                    <a:pt x="54234" y="30515"/>
                    <a:pt x="54067" y="29006"/>
                    <a:pt x="53094" y="27871"/>
                  </a:cubicBezTo>
                  <a:cubicBezTo>
                    <a:pt x="53001" y="27634"/>
                    <a:pt x="53083" y="26587"/>
                    <a:pt x="53134" y="25959"/>
                  </a:cubicBezTo>
                  <a:cubicBezTo>
                    <a:pt x="53178" y="25427"/>
                    <a:pt x="53216" y="24901"/>
                    <a:pt x="53216" y="24421"/>
                  </a:cubicBezTo>
                  <a:cubicBezTo>
                    <a:pt x="53216" y="23291"/>
                    <a:pt x="53546" y="22691"/>
                    <a:pt x="53786" y="22691"/>
                  </a:cubicBezTo>
                  <a:cubicBezTo>
                    <a:pt x="54168" y="22691"/>
                    <a:pt x="54878" y="22956"/>
                    <a:pt x="55505" y="23190"/>
                  </a:cubicBezTo>
                  <a:cubicBezTo>
                    <a:pt x="56577" y="23589"/>
                    <a:pt x="57791" y="24041"/>
                    <a:pt x="59163" y="24041"/>
                  </a:cubicBezTo>
                  <a:cubicBezTo>
                    <a:pt x="64627" y="24041"/>
                    <a:pt x="64968" y="17729"/>
                    <a:pt x="65244" y="12655"/>
                  </a:cubicBezTo>
                  <a:cubicBezTo>
                    <a:pt x="65656" y="5031"/>
                    <a:pt x="66436" y="1842"/>
                    <a:pt x="70217" y="1842"/>
                  </a:cubicBezTo>
                  <a:cubicBezTo>
                    <a:pt x="70792" y="1842"/>
                    <a:pt x="71267" y="1973"/>
                    <a:pt x="71690" y="2196"/>
                  </a:cubicBezTo>
                  <a:cubicBezTo>
                    <a:pt x="70991" y="715"/>
                    <a:pt x="70105" y="0"/>
                    <a:pt x="68659"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5"/>
            <p:cNvSpPr/>
            <p:nvPr/>
          </p:nvSpPr>
          <p:spPr>
            <a:xfrm>
              <a:off x="1847250" y="3813575"/>
              <a:ext cx="85150" cy="214450"/>
            </a:xfrm>
            <a:custGeom>
              <a:avLst/>
              <a:gdLst/>
              <a:ahLst/>
              <a:cxnLst/>
              <a:rect l="l" t="t" r="r" b="b"/>
              <a:pathLst>
                <a:path w="3406" h="8578" extrusionOk="0">
                  <a:moveTo>
                    <a:pt x="1" y="1"/>
                  </a:moveTo>
                  <a:lnTo>
                    <a:pt x="1" y="1"/>
                  </a:lnTo>
                  <a:cubicBezTo>
                    <a:pt x="1141" y="1796"/>
                    <a:pt x="1883" y="4300"/>
                    <a:pt x="1902" y="7855"/>
                  </a:cubicBezTo>
                  <a:cubicBezTo>
                    <a:pt x="2033" y="8065"/>
                    <a:pt x="2541" y="8455"/>
                    <a:pt x="3405" y="8578"/>
                  </a:cubicBezTo>
                  <a:cubicBezTo>
                    <a:pt x="3182" y="4276"/>
                    <a:pt x="1837" y="1621"/>
                    <a:pt x="1" y="1"/>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5"/>
            <p:cNvSpPr/>
            <p:nvPr/>
          </p:nvSpPr>
          <p:spPr>
            <a:xfrm>
              <a:off x="771300" y="1632900"/>
              <a:ext cx="1221375" cy="1837825"/>
            </a:xfrm>
            <a:custGeom>
              <a:avLst/>
              <a:gdLst/>
              <a:ahLst/>
              <a:cxnLst/>
              <a:rect l="l" t="t" r="r" b="b"/>
              <a:pathLst>
                <a:path w="48855" h="73513" extrusionOk="0">
                  <a:moveTo>
                    <a:pt x="45873" y="0"/>
                  </a:moveTo>
                  <a:cubicBezTo>
                    <a:pt x="46738" y="1277"/>
                    <a:pt x="47295" y="2745"/>
                    <a:pt x="47295" y="4471"/>
                  </a:cubicBezTo>
                  <a:cubicBezTo>
                    <a:pt x="47295" y="6348"/>
                    <a:pt x="46261" y="7840"/>
                    <a:pt x="45431" y="9038"/>
                  </a:cubicBezTo>
                  <a:cubicBezTo>
                    <a:pt x="44261" y="10724"/>
                    <a:pt x="44032" y="11264"/>
                    <a:pt x="44493" y="12150"/>
                  </a:cubicBezTo>
                  <a:cubicBezTo>
                    <a:pt x="46274" y="15555"/>
                    <a:pt x="45254" y="19210"/>
                    <a:pt x="44509" y="21881"/>
                  </a:cubicBezTo>
                  <a:cubicBezTo>
                    <a:pt x="44264" y="22751"/>
                    <a:pt x="44035" y="23575"/>
                    <a:pt x="43975" y="24142"/>
                  </a:cubicBezTo>
                  <a:cubicBezTo>
                    <a:pt x="43124" y="32263"/>
                    <a:pt x="41841" y="38074"/>
                    <a:pt x="33063" y="38835"/>
                  </a:cubicBezTo>
                  <a:cubicBezTo>
                    <a:pt x="30810" y="39031"/>
                    <a:pt x="28865" y="40092"/>
                    <a:pt x="27280" y="41988"/>
                  </a:cubicBezTo>
                  <a:cubicBezTo>
                    <a:pt x="23952" y="45971"/>
                    <a:pt x="22353" y="53546"/>
                    <a:pt x="23109" y="61760"/>
                  </a:cubicBezTo>
                  <a:cubicBezTo>
                    <a:pt x="23349" y="64365"/>
                    <a:pt x="23335" y="67314"/>
                    <a:pt x="21429" y="69407"/>
                  </a:cubicBezTo>
                  <a:cubicBezTo>
                    <a:pt x="19819" y="71169"/>
                    <a:pt x="17282" y="71954"/>
                    <a:pt x="13198" y="71954"/>
                  </a:cubicBezTo>
                  <a:cubicBezTo>
                    <a:pt x="12233" y="71954"/>
                    <a:pt x="11185" y="71911"/>
                    <a:pt x="9996" y="71823"/>
                  </a:cubicBezTo>
                  <a:cubicBezTo>
                    <a:pt x="8588" y="71723"/>
                    <a:pt x="7208" y="71403"/>
                    <a:pt x="5871" y="71095"/>
                  </a:cubicBezTo>
                  <a:cubicBezTo>
                    <a:pt x="4436" y="70762"/>
                    <a:pt x="3078" y="70451"/>
                    <a:pt x="1891" y="70451"/>
                  </a:cubicBezTo>
                  <a:cubicBezTo>
                    <a:pt x="1188" y="70451"/>
                    <a:pt x="301" y="70738"/>
                    <a:pt x="66" y="71043"/>
                  </a:cubicBezTo>
                  <a:cubicBezTo>
                    <a:pt x="1" y="71128"/>
                    <a:pt x="55" y="71373"/>
                    <a:pt x="80" y="71477"/>
                  </a:cubicBezTo>
                  <a:cubicBezTo>
                    <a:pt x="170" y="71821"/>
                    <a:pt x="748" y="72312"/>
                    <a:pt x="1834" y="72724"/>
                  </a:cubicBezTo>
                  <a:cubicBezTo>
                    <a:pt x="2200" y="72489"/>
                    <a:pt x="2879" y="72293"/>
                    <a:pt x="3452" y="72293"/>
                  </a:cubicBezTo>
                  <a:cubicBezTo>
                    <a:pt x="4638" y="72293"/>
                    <a:pt x="5997" y="72606"/>
                    <a:pt x="7432" y="72936"/>
                  </a:cubicBezTo>
                  <a:cubicBezTo>
                    <a:pt x="8078" y="73086"/>
                    <a:pt x="8736" y="73237"/>
                    <a:pt x="9398" y="73365"/>
                  </a:cubicBezTo>
                  <a:cubicBezTo>
                    <a:pt x="10135" y="73294"/>
                    <a:pt x="10877" y="73196"/>
                    <a:pt x="11635" y="73062"/>
                  </a:cubicBezTo>
                  <a:cubicBezTo>
                    <a:pt x="12465" y="72915"/>
                    <a:pt x="13302" y="72841"/>
                    <a:pt x="14145" y="72841"/>
                  </a:cubicBezTo>
                  <a:cubicBezTo>
                    <a:pt x="15583" y="72841"/>
                    <a:pt x="17012" y="73067"/>
                    <a:pt x="18381" y="73512"/>
                  </a:cubicBezTo>
                  <a:cubicBezTo>
                    <a:pt x="20438" y="73146"/>
                    <a:pt x="21925" y="72415"/>
                    <a:pt x="22989" y="71248"/>
                  </a:cubicBezTo>
                  <a:cubicBezTo>
                    <a:pt x="24896" y="69156"/>
                    <a:pt x="24909" y="66209"/>
                    <a:pt x="24669" y="63602"/>
                  </a:cubicBezTo>
                  <a:cubicBezTo>
                    <a:pt x="23914" y="55388"/>
                    <a:pt x="25512" y="47812"/>
                    <a:pt x="28840" y="43830"/>
                  </a:cubicBezTo>
                  <a:cubicBezTo>
                    <a:pt x="30425" y="41934"/>
                    <a:pt x="32370" y="40875"/>
                    <a:pt x="34623" y="40679"/>
                  </a:cubicBezTo>
                  <a:cubicBezTo>
                    <a:pt x="43399" y="39915"/>
                    <a:pt x="44681" y="34107"/>
                    <a:pt x="45535" y="25986"/>
                  </a:cubicBezTo>
                  <a:cubicBezTo>
                    <a:pt x="45595" y="25419"/>
                    <a:pt x="45824" y="24595"/>
                    <a:pt x="46070" y="23725"/>
                  </a:cubicBezTo>
                  <a:cubicBezTo>
                    <a:pt x="46814" y="21054"/>
                    <a:pt x="47835" y="17396"/>
                    <a:pt x="46053" y="13992"/>
                  </a:cubicBezTo>
                  <a:cubicBezTo>
                    <a:pt x="45590" y="13108"/>
                    <a:pt x="45821" y="12565"/>
                    <a:pt x="46992" y="10879"/>
                  </a:cubicBezTo>
                  <a:cubicBezTo>
                    <a:pt x="47821" y="9682"/>
                    <a:pt x="48855" y="8192"/>
                    <a:pt x="48855" y="6313"/>
                  </a:cubicBezTo>
                  <a:cubicBezTo>
                    <a:pt x="48855" y="3691"/>
                    <a:pt x="47575" y="1667"/>
                    <a:pt x="45873" y="0"/>
                  </a:cubicBez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76"/>
          <p:cNvSpPr txBox="1">
            <a:spLocks noGrp="1"/>
          </p:cNvSpPr>
          <p:nvPr>
            <p:ph type="title" idx="4294967295"/>
          </p:nvPr>
        </p:nvSpPr>
        <p:spPr>
          <a:xfrm>
            <a:off x="720000" y="29223"/>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t>Impact on Customers and Business</a:t>
            </a:r>
            <a:endParaRPr sz="2100"/>
          </a:p>
        </p:txBody>
      </p:sp>
      <p:sp>
        <p:nvSpPr>
          <p:cNvPr id="1080" name="Google Shape;1080;p76"/>
          <p:cNvSpPr/>
          <p:nvPr/>
        </p:nvSpPr>
        <p:spPr>
          <a:xfrm>
            <a:off x="976850" y="554100"/>
            <a:ext cx="3401700" cy="21006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txBox="1">
            <a:spLocks noGrp="1"/>
          </p:cNvSpPr>
          <p:nvPr>
            <p:ph type="title" idx="4294967295"/>
          </p:nvPr>
        </p:nvSpPr>
        <p:spPr>
          <a:xfrm>
            <a:off x="976838" y="650025"/>
            <a:ext cx="3401700" cy="62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Missed Opportunity due to Unfamiliarity</a:t>
            </a:r>
            <a:endParaRPr sz="1600"/>
          </a:p>
        </p:txBody>
      </p:sp>
      <p:sp>
        <p:nvSpPr>
          <p:cNvPr id="1082" name="Google Shape;1082;p76"/>
          <p:cNvSpPr txBox="1">
            <a:spLocks noGrp="1"/>
          </p:cNvSpPr>
          <p:nvPr>
            <p:ph type="subTitle" idx="4294967295"/>
          </p:nvPr>
        </p:nvSpPr>
        <p:spPr>
          <a:xfrm>
            <a:off x="976850" y="1310250"/>
            <a:ext cx="3401700" cy="120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Hesitancy to try out new brand and tendency to stick to something familiar</a:t>
            </a:r>
            <a:endParaRPr sz="1200"/>
          </a:p>
          <a:p>
            <a:pPr marL="457200" lvl="0" indent="-304800" algn="l" rtl="0">
              <a:spcBef>
                <a:spcPts val="1000"/>
              </a:spcBef>
              <a:spcAft>
                <a:spcPts val="0"/>
              </a:spcAft>
              <a:buSzPts val="1200"/>
              <a:buChar char="★"/>
            </a:pPr>
            <a:r>
              <a:rPr lang="en" sz="1200"/>
              <a:t>Missed opportunity to discover new fried chicken options</a:t>
            </a:r>
            <a:endParaRPr sz="1200"/>
          </a:p>
        </p:txBody>
      </p:sp>
      <p:sp>
        <p:nvSpPr>
          <p:cNvPr id="1083" name="Google Shape;1083;p76"/>
          <p:cNvSpPr/>
          <p:nvPr/>
        </p:nvSpPr>
        <p:spPr>
          <a:xfrm>
            <a:off x="4765475" y="554100"/>
            <a:ext cx="3401700" cy="21006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txBox="1">
            <a:spLocks noGrp="1"/>
          </p:cNvSpPr>
          <p:nvPr>
            <p:ph type="title" idx="4294967295"/>
          </p:nvPr>
        </p:nvSpPr>
        <p:spPr>
          <a:xfrm>
            <a:off x="4765464" y="650025"/>
            <a:ext cx="3401700" cy="62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Lack of Innovation for Food Flavours/Trends</a:t>
            </a:r>
            <a:endParaRPr sz="1600"/>
          </a:p>
        </p:txBody>
      </p:sp>
      <p:sp>
        <p:nvSpPr>
          <p:cNvPr id="1085" name="Google Shape;1085;p76"/>
          <p:cNvSpPr txBox="1">
            <a:spLocks noGrp="1"/>
          </p:cNvSpPr>
          <p:nvPr>
            <p:ph type="subTitle" idx="4294967295"/>
          </p:nvPr>
        </p:nvSpPr>
        <p:spPr>
          <a:xfrm>
            <a:off x="4765475" y="1310250"/>
            <a:ext cx="3401700" cy="120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Lack of innovation from the brand to attract customers resulting in customer dissatisfaction</a:t>
            </a:r>
            <a:endParaRPr sz="1200"/>
          </a:p>
          <a:p>
            <a:pPr marL="457200" lvl="0" indent="-304800" algn="l" rtl="0">
              <a:spcBef>
                <a:spcPts val="1000"/>
              </a:spcBef>
              <a:spcAft>
                <a:spcPts val="0"/>
              </a:spcAft>
              <a:buSzPts val="1200"/>
              <a:buChar char="★"/>
            </a:pPr>
            <a:r>
              <a:rPr lang="en" sz="1200"/>
              <a:t>Failure to establish connection between customers and the brand</a:t>
            </a:r>
            <a:endParaRPr sz="1200"/>
          </a:p>
        </p:txBody>
      </p:sp>
      <p:sp>
        <p:nvSpPr>
          <p:cNvPr id="1086" name="Google Shape;1086;p76"/>
          <p:cNvSpPr/>
          <p:nvPr/>
        </p:nvSpPr>
        <p:spPr>
          <a:xfrm>
            <a:off x="4747625" y="3205025"/>
            <a:ext cx="3401700" cy="18396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6"/>
          <p:cNvSpPr/>
          <p:nvPr/>
        </p:nvSpPr>
        <p:spPr>
          <a:xfrm>
            <a:off x="976850" y="3205025"/>
            <a:ext cx="3401700" cy="18396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txBox="1">
            <a:spLocks noGrp="1"/>
          </p:cNvSpPr>
          <p:nvPr>
            <p:ph type="title" idx="4294967295"/>
          </p:nvPr>
        </p:nvSpPr>
        <p:spPr>
          <a:xfrm>
            <a:off x="976850" y="3357175"/>
            <a:ext cx="3366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Lack of Fresh New Flavours</a:t>
            </a:r>
            <a:endParaRPr sz="1600"/>
          </a:p>
        </p:txBody>
      </p:sp>
      <p:sp>
        <p:nvSpPr>
          <p:cNvPr id="1089" name="Google Shape;1089;p76"/>
          <p:cNvSpPr txBox="1">
            <a:spLocks noGrp="1"/>
          </p:cNvSpPr>
          <p:nvPr>
            <p:ph type="title" idx="4294967295"/>
          </p:nvPr>
        </p:nvSpPr>
        <p:spPr>
          <a:xfrm>
            <a:off x="4747625" y="3357175"/>
            <a:ext cx="34017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t>Lack of “All-In-One” Experience</a:t>
            </a:r>
            <a:endParaRPr sz="1500"/>
          </a:p>
        </p:txBody>
      </p:sp>
      <p:sp>
        <p:nvSpPr>
          <p:cNvPr id="1090" name="Google Shape;1090;p76"/>
          <p:cNvSpPr txBox="1">
            <a:spLocks noGrp="1"/>
          </p:cNvSpPr>
          <p:nvPr>
            <p:ph type="subTitle" idx="4294967295"/>
          </p:nvPr>
        </p:nvSpPr>
        <p:spPr>
          <a:xfrm>
            <a:off x="976850" y="3760950"/>
            <a:ext cx="3401700" cy="1140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Market competitors have little variety of flavours to choose from</a:t>
            </a:r>
            <a:endParaRPr sz="1200"/>
          </a:p>
          <a:p>
            <a:pPr marL="457200" lvl="0" indent="-304800" algn="l" rtl="0">
              <a:spcBef>
                <a:spcPts val="1000"/>
              </a:spcBef>
              <a:spcAft>
                <a:spcPts val="0"/>
              </a:spcAft>
              <a:buSzPts val="1200"/>
              <a:buChar char="★"/>
            </a:pPr>
            <a:r>
              <a:rPr lang="en" sz="1200"/>
              <a:t>Lack of flavours discourage customers from coming back again</a:t>
            </a:r>
            <a:endParaRPr sz="1200"/>
          </a:p>
        </p:txBody>
      </p:sp>
      <p:sp>
        <p:nvSpPr>
          <p:cNvPr id="1091" name="Google Shape;1091;p76"/>
          <p:cNvSpPr txBox="1">
            <a:spLocks noGrp="1"/>
          </p:cNvSpPr>
          <p:nvPr>
            <p:ph type="subTitle" idx="4294967295"/>
          </p:nvPr>
        </p:nvSpPr>
        <p:spPr>
          <a:xfrm>
            <a:off x="4747625" y="3760950"/>
            <a:ext cx="3401700" cy="120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Market competitors are focused on providing food to customers</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Providing an experience that goes beyond the food helps to attract customers</a:t>
            </a:r>
            <a:endParaRPr sz="1200"/>
          </a:p>
        </p:txBody>
      </p:sp>
      <p:sp>
        <p:nvSpPr>
          <p:cNvPr id="1092" name="Google Shape;1092;p76"/>
          <p:cNvSpPr txBox="1">
            <a:spLocks noGrp="1"/>
          </p:cNvSpPr>
          <p:nvPr>
            <p:ph type="title" idx="4294967295"/>
          </p:nvPr>
        </p:nvSpPr>
        <p:spPr>
          <a:xfrm>
            <a:off x="720000" y="2663573"/>
            <a:ext cx="7704000" cy="5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Unmet Need/Gap</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cxnSp>
        <p:nvCxnSpPr>
          <p:cNvPr id="1097" name="Google Shape;1097;p77"/>
          <p:cNvCxnSpPr/>
          <p:nvPr/>
        </p:nvCxnSpPr>
        <p:spPr>
          <a:xfrm>
            <a:off x="2706675" y="2994150"/>
            <a:ext cx="0" cy="0"/>
          </a:xfrm>
          <a:prstGeom prst="straightConnector1">
            <a:avLst/>
          </a:prstGeom>
          <a:noFill/>
          <a:ln w="9525" cap="flat" cmpd="sng">
            <a:solidFill>
              <a:schemeClr val="dk1"/>
            </a:solidFill>
            <a:prstDash val="solid"/>
            <a:round/>
            <a:headEnd type="none" w="med" len="med"/>
            <a:tailEnd type="none" w="med" len="med"/>
          </a:ln>
        </p:spPr>
      </p:cxnSp>
      <p:sp>
        <p:nvSpPr>
          <p:cNvPr id="1098" name="Google Shape;1098;p77"/>
          <p:cNvSpPr/>
          <p:nvPr/>
        </p:nvSpPr>
        <p:spPr>
          <a:xfrm>
            <a:off x="2978550" y="249475"/>
            <a:ext cx="3186900" cy="696300"/>
          </a:xfrm>
          <a:prstGeom prst="rect">
            <a:avLst/>
          </a:prstGeom>
          <a:solidFill>
            <a:srgbClr val="FFC56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Young Singaporean Adults</a:t>
            </a:r>
            <a:endParaRPr b="1"/>
          </a:p>
          <a:p>
            <a:pPr marL="0" lvl="0" indent="0" algn="ctr" rtl="0">
              <a:spcBef>
                <a:spcPts val="0"/>
              </a:spcBef>
              <a:spcAft>
                <a:spcPts val="0"/>
              </a:spcAft>
              <a:buNone/>
            </a:pPr>
            <a:r>
              <a:rPr lang="en" sz="1300" i="1"/>
              <a:t>19 to 29 years old</a:t>
            </a:r>
            <a:endParaRPr sz="1300" i="1"/>
          </a:p>
        </p:txBody>
      </p:sp>
      <p:sp>
        <p:nvSpPr>
          <p:cNvPr id="1099" name="Google Shape;1099;p77"/>
          <p:cNvSpPr/>
          <p:nvPr/>
        </p:nvSpPr>
        <p:spPr>
          <a:xfrm>
            <a:off x="943250" y="1337425"/>
            <a:ext cx="3186900" cy="696300"/>
          </a:xfrm>
          <a:prstGeom prst="rect">
            <a:avLst/>
          </a:prstGeom>
          <a:solidFill>
            <a:srgbClr val="FFAA9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Tertiary Students</a:t>
            </a:r>
            <a:endParaRPr b="1"/>
          </a:p>
          <a:p>
            <a:pPr marL="0" lvl="0" indent="0" algn="ctr" rtl="0">
              <a:spcBef>
                <a:spcPts val="0"/>
              </a:spcBef>
              <a:spcAft>
                <a:spcPts val="0"/>
              </a:spcAft>
              <a:buNone/>
            </a:pPr>
            <a:r>
              <a:rPr lang="en" i="1"/>
              <a:t>19 to 25 years old</a:t>
            </a:r>
            <a:endParaRPr i="1"/>
          </a:p>
        </p:txBody>
      </p:sp>
      <p:sp>
        <p:nvSpPr>
          <p:cNvPr id="1100" name="Google Shape;1100;p77"/>
          <p:cNvSpPr/>
          <p:nvPr/>
        </p:nvSpPr>
        <p:spPr>
          <a:xfrm>
            <a:off x="5128500" y="1333375"/>
            <a:ext cx="3186900" cy="696300"/>
          </a:xfrm>
          <a:prstGeom prst="rect">
            <a:avLst/>
          </a:prstGeom>
          <a:solidFill>
            <a:srgbClr val="FFEFA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Young Working Adults</a:t>
            </a:r>
            <a:endParaRPr b="1"/>
          </a:p>
          <a:p>
            <a:pPr marL="0" lvl="0" indent="0" algn="ctr" rtl="0">
              <a:spcBef>
                <a:spcPts val="0"/>
              </a:spcBef>
              <a:spcAft>
                <a:spcPts val="0"/>
              </a:spcAft>
              <a:buNone/>
            </a:pPr>
            <a:r>
              <a:rPr lang="en" i="1"/>
              <a:t>25 to 29 years old</a:t>
            </a:r>
            <a:endParaRPr i="1"/>
          </a:p>
        </p:txBody>
      </p:sp>
      <p:cxnSp>
        <p:nvCxnSpPr>
          <p:cNvPr id="1101" name="Google Shape;1101;p77"/>
          <p:cNvCxnSpPr>
            <a:stCxn id="1098" idx="2"/>
            <a:endCxn id="1099" idx="0"/>
          </p:cNvCxnSpPr>
          <p:nvPr/>
        </p:nvCxnSpPr>
        <p:spPr>
          <a:xfrm rot="5400000">
            <a:off x="3358500" y="124075"/>
            <a:ext cx="391800" cy="2035200"/>
          </a:xfrm>
          <a:prstGeom prst="bentConnector3">
            <a:avLst>
              <a:gd name="adj1" fmla="val 49981"/>
            </a:avLst>
          </a:prstGeom>
          <a:noFill/>
          <a:ln w="9525" cap="flat" cmpd="sng">
            <a:solidFill>
              <a:schemeClr val="dk1"/>
            </a:solidFill>
            <a:prstDash val="solid"/>
            <a:round/>
            <a:headEnd type="none" w="med" len="med"/>
            <a:tailEnd type="none" w="med" len="med"/>
          </a:ln>
        </p:spPr>
      </p:cxnSp>
      <p:cxnSp>
        <p:nvCxnSpPr>
          <p:cNvPr id="1102" name="Google Shape;1102;p77"/>
          <p:cNvCxnSpPr>
            <a:stCxn id="1098" idx="2"/>
            <a:endCxn id="1100" idx="0"/>
          </p:cNvCxnSpPr>
          <p:nvPr/>
        </p:nvCxnSpPr>
        <p:spPr>
          <a:xfrm rot="-5400000" flipH="1">
            <a:off x="5453100" y="64675"/>
            <a:ext cx="387600" cy="2149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03" name="Google Shape;1103;p77"/>
          <p:cNvSpPr/>
          <p:nvPr/>
        </p:nvSpPr>
        <p:spPr>
          <a:xfrm>
            <a:off x="943425" y="2283825"/>
            <a:ext cx="3186900" cy="2685300"/>
          </a:xfrm>
          <a:prstGeom prst="rect">
            <a:avLst/>
          </a:prstGeom>
          <a:solidFill>
            <a:srgbClr val="FFAA9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Mostly study at </a:t>
            </a:r>
            <a:r>
              <a:rPr lang="en" b="1"/>
              <a:t>NUS, NTU, and SMU </a:t>
            </a:r>
            <a:r>
              <a:rPr lang="en" sz="1000"/>
              <a:t>(MOE, 2022)</a:t>
            </a:r>
            <a:endParaRPr sz="1000"/>
          </a:p>
          <a:p>
            <a:pPr marL="457200" lvl="0" indent="-317500" algn="l" rtl="0">
              <a:spcBef>
                <a:spcPts val="1000"/>
              </a:spcBef>
              <a:spcAft>
                <a:spcPts val="0"/>
              </a:spcAft>
              <a:buSzPts val="1400"/>
              <a:buChar char="●"/>
            </a:pPr>
            <a:r>
              <a:rPr lang="en"/>
              <a:t>Presence on social media platforms such as </a:t>
            </a:r>
            <a:r>
              <a:rPr lang="en" b="1"/>
              <a:t>Instagram, YouTube, and TikTok </a:t>
            </a:r>
            <a:r>
              <a:rPr lang="en" sz="1000"/>
              <a:t>(MapleTree Media, n.d. and Commission Factory, 2023)</a:t>
            </a:r>
            <a:endParaRPr sz="600"/>
          </a:p>
          <a:p>
            <a:pPr marL="457200" lvl="0" indent="-317500" algn="l" rtl="0">
              <a:spcBef>
                <a:spcPts val="1000"/>
              </a:spcBef>
              <a:spcAft>
                <a:spcPts val="0"/>
              </a:spcAft>
              <a:buSzPts val="1400"/>
              <a:buChar char="●"/>
            </a:pPr>
            <a:r>
              <a:rPr lang="en"/>
              <a:t>Adventurous to </a:t>
            </a:r>
            <a:r>
              <a:rPr lang="en" b="1"/>
              <a:t>try new flavours</a:t>
            </a:r>
            <a:endParaRPr b="1"/>
          </a:p>
          <a:p>
            <a:pPr marL="457200" lvl="0" indent="-317500" algn="l" rtl="0">
              <a:spcBef>
                <a:spcPts val="1000"/>
              </a:spcBef>
              <a:spcAft>
                <a:spcPts val="0"/>
              </a:spcAft>
              <a:buSzPts val="1400"/>
              <a:buChar char="●"/>
            </a:pPr>
            <a:r>
              <a:rPr lang="en"/>
              <a:t>Tend to</a:t>
            </a:r>
            <a:r>
              <a:rPr lang="en" b="1"/>
              <a:t> hop onto the bandwagon</a:t>
            </a:r>
            <a:endParaRPr b="1"/>
          </a:p>
        </p:txBody>
      </p:sp>
      <p:cxnSp>
        <p:nvCxnSpPr>
          <p:cNvPr id="1104" name="Google Shape;1104;p77"/>
          <p:cNvCxnSpPr>
            <a:stCxn id="1099" idx="2"/>
            <a:endCxn id="1103" idx="0"/>
          </p:cNvCxnSpPr>
          <p:nvPr/>
        </p:nvCxnSpPr>
        <p:spPr>
          <a:xfrm rot="-5400000" flipH="1">
            <a:off x="2411900" y="2158525"/>
            <a:ext cx="250200" cy="600"/>
          </a:xfrm>
          <a:prstGeom prst="bentConnector3">
            <a:avLst>
              <a:gd name="adj1" fmla="val 49980"/>
            </a:avLst>
          </a:prstGeom>
          <a:noFill/>
          <a:ln w="9525" cap="flat" cmpd="sng">
            <a:solidFill>
              <a:schemeClr val="dk1"/>
            </a:solidFill>
            <a:prstDash val="solid"/>
            <a:round/>
            <a:headEnd type="none" w="med" len="med"/>
            <a:tailEnd type="none" w="med" len="med"/>
          </a:ln>
        </p:spPr>
      </p:cxnSp>
      <p:sp>
        <p:nvSpPr>
          <p:cNvPr id="1105" name="Google Shape;1105;p77"/>
          <p:cNvSpPr/>
          <p:nvPr/>
        </p:nvSpPr>
        <p:spPr>
          <a:xfrm>
            <a:off x="5128500" y="2283825"/>
            <a:ext cx="3186900" cy="2685300"/>
          </a:xfrm>
          <a:prstGeom prst="rect">
            <a:avLst/>
          </a:prstGeom>
          <a:solidFill>
            <a:srgbClr val="FFEFA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Char char="●"/>
            </a:pPr>
            <a:r>
              <a:rPr lang="en" b="1"/>
              <a:t>193,000 employed </a:t>
            </a:r>
            <a:r>
              <a:rPr lang="en" sz="1100"/>
              <a:t>(SingStat, 2022)</a:t>
            </a:r>
            <a:endParaRPr sz="1100"/>
          </a:p>
          <a:p>
            <a:pPr marL="457200" lvl="0" indent="-317500" algn="l" rtl="0">
              <a:lnSpc>
                <a:spcPct val="100000"/>
              </a:lnSpc>
              <a:spcBef>
                <a:spcPts val="1000"/>
              </a:spcBef>
              <a:spcAft>
                <a:spcPts val="0"/>
              </a:spcAft>
              <a:buSzPts val="1400"/>
              <a:buChar char="●"/>
            </a:pPr>
            <a:r>
              <a:rPr lang="en" b="1"/>
              <a:t>Higher income</a:t>
            </a:r>
            <a:r>
              <a:rPr lang="en"/>
              <a:t> and </a:t>
            </a:r>
            <a:r>
              <a:rPr lang="en" b="1"/>
              <a:t>h</a:t>
            </a:r>
            <a:r>
              <a:rPr lang="en" b="1">
                <a:solidFill>
                  <a:schemeClr val="dk1"/>
                </a:solidFill>
              </a:rPr>
              <a:t>igher purchasing power </a:t>
            </a:r>
            <a:r>
              <a:rPr lang="en" sz="1100">
                <a:solidFill>
                  <a:schemeClr val="dk1"/>
                </a:solidFill>
              </a:rPr>
              <a:t>(WorkClass, 2023)</a:t>
            </a:r>
            <a:endParaRPr sz="1100">
              <a:solidFill>
                <a:schemeClr val="dk1"/>
              </a:solidFill>
            </a:endParaRPr>
          </a:p>
          <a:p>
            <a:pPr marL="457200" lvl="0" indent="-317500" algn="l" rtl="0">
              <a:lnSpc>
                <a:spcPct val="100000"/>
              </a:lnSpc>
              <a:spcBef>
                <a:spcPts val="1000"/>
              </a:spcBef>
              <a:spcAft>
                <a:spcPts val="1000"/>
              </a:spcAft>
              <a:buSzPts val="1400"/>
              <a:buChar char="●"/>
            </a:pPr>
            <a:r>
              <a:rPr lang="en"/>
              <a:t>Mostly work at the </a:t>
            </a:r>
            <a:r>
              <a:rPr lang="en" b="1"/>
              <a:t>Downtown Core, Queenstown, Geylang, Bukit Merah, and Tampines </a:t>
            </a:r>
            <a:r>
              <a:rPr lang="en" sz="1100"/>
              <a:t>(SingStat, 2020)</a:t>
            </a:r>
            <a:endParaRPr sz="1100"/>
          </a:p>
        </p:txBody>
      </p:sp>
      <p:cxnSp>
        <p:nvCxnSpPr>
          <p:cNvPr id="1106" name="Google Shape;1106;p77"/>
          <p:cNvCxnSpPr>
            <a:stCxn id="1100" idx="2"/>
            <a:endCxn id="1105" idx="0"/>
          </p:cNvCxnSpPr>
          <p:nvPr/>
        </p:nvCxnSpPr>
        <p:spPr>
          <a:xfrm rot="-5400000" flipH="1">
            <a:off x="6595200" y="2156425"/>
            <a:ext cx="254100" cy="600"/>
          </a:xfrm>
          <a:prstGeom prst="bentConnector3">
            <a:avLst>
              <a:gd name="adj1" fmla="val 50010"/>
            </a:avLst>
          </a:prstGeom>
          <a:noFill/>
          <a:ln w="9525" cap="flat" cmpd="sng">
            <a:solidFill>
              <a:schemeClr val="dk1"/>
            </a:solidFill>
            <a:prstDash val="solid"/>
            <a:round/>
            <a:headEnd type="none" w="med" len="med"/>
            <a:tailEnd type="none" w="med" len="med"/>
          </a:ln>
        </p:spPr>
      </p:cxnSp>
      <p:pic>
        <p:nvPicPr>
          <p:cNvPr id="1107" name="Google Shape;1107;p77"/>
          <p:cNvPicPr preferRelativeResize="0"/>
          <p:nvPr/>
        </p:nvPicPr>
        <p:blipFill>
          <a:blip r:embed="rId3">
            <a:alphaModFix/>
          </a:blip>
          <a:stretch>
            <a:fillRect/>
          </a:stretch>
        </p:blipFill>
        <p:spPr>
          <a:xfrm>
            <a:off x="943425" y="114925"/>
            <a:ext cx="2035350" cy="1630475"/>
          </a:xfrm>
          <a:prstGeom prst="rect">
            <a:avLst/>
          </a:prstGeom>
          <a:noFill/>
          <a:ln>
            <a:noFill/>
          </a:ln>
        </p:spPr>
      </p:pic>
      <p:pic>
        <p:nvPicPr>
          <p:cNvPr id="1108" name="Google Shape;1108;p77"/>
          <p:cNvPicPr preferRelativeResize="0"/>
          <p:nvPr/>
        </p:nvPicPr>
        <p:blipFill>
          <a:blip r:embed="rId4">
            <a:alphaModFix/>
          </a:blip>
          <a:stretch>
            <a:fillRect/>
          </a:stretch>
        </p:blipFill>
        <p:spPr>
          <a:xfrm>
            <a:off x="6389649" y="249475"/>
            <a:ext cx="2196676" cy="1285050"/>
          </a:xfrm>
          <a:prstGeom prst="rect">
            <a:avLst/>
          </a:prstGeom>
          <a:noFill/>
          <a:ln>
            <a:noFill/>
          </a:ln>
        </p:spPr>
      </p:pic>
    </p:spTree>
  </p:cSld>
  <p:clrMapOvr>
    <a:masterClrMapping/>
  </p:clrMapOvr>
</p:sld>
</file>

<file path=ppt/theme/theme1.xml><?xml version="1.0" encoding="utf-8"?>
<a:theme xmlns:a="http://schemas.openxmlformats.org/drawingml/2006/main" name="Fried Chicken Restaurant Business Plan XL by Slidesgo">
  <a:themeElements>
    <a:clrScheme name="Simple Light">
      <a:dk1>
        <a:srgbClr val="000000"/>
      </a:dk1>
      <a:lt1>
        <a:srgbClr val="F3F3F3"/>
      </a:lt1>
      <a:dk2>
        <a:srgbClr val="FFFFFF"/>
      </a:dk2>
      <a:lt2>
        <a:srgbClr val="000000"/>
      </a:lt2>
      <a:accent1>
        <a:srgbClr val="FFE04D"/>
      </a:accent1>
      <a:accent2>
        <a:srgbClr val="E52D0E"/>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13845</Words>
  <Application>Microsoft Macintosh PowerPoint</Application>
  <PresentationFormat>On-screen Show (16:9)</PresentationFormat>
  <Paragraphs>921</Paragraphs>
  <Slides>28</Slides>
  <Notes>28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Work Sans</vt:lpstr>
      <vt:lpstr>Arial</vt:lpstr>
      <vt:lpstr>Wingdings</vt:lpstr>
      <vt:lpstr>Helvetica Neue</vt:lpstr>
      <vt:lpstr>Work Sans ExtraBold</vt:lpstr>
      <vt:lpstr>Bebas Neue</vt:lpstr>
      <vt:lpstr>Work Sans Black</vt:lpstr>
      <vt:lpstr>Fried Chicken Restaurant Business Plan XL by Slidesgo</vt:lpstr>
      <vt:lpstr>PowerPoint Presentation</vt:lpstr>
      <vt:lpstr>More Batter? More Better!</vt:lpstr>
      <vt:lpstr>PowerPoint Presentation</vt:lpstr>
      <vt:lpstr>Introducing Our Team!</vt:lpstr>
      <vt:lpstr>Customer Journey Timeline</vt:lpstr>
      <vt:lpstr>Gains</vt:lpstr>
      <vt:lpstr>Pains</vt:lpstr>
      <vt:lpstr>Impact on Customers and Business</vt:lpstr>
      <vt:lpstr>PowerPoint Presentation</vt:lpstr>
      <vt:lpstr>EUGENE Male, 29 Air Force Pilot</vt:lpstr>
      <vt:lpstr>Competitor Analysis</vt:lpstr>
      <vt:lpstr>Drawing Inspiration</vt:lpstr>
      <vt:lpstr>PowerPoint Presentation</vt:lpstr>
      <vt:lpstr>Maurice: The More Batter Chicken</vt:lpstr>
      <vt:lpstr>New Sets for Greater Flexibility of Choice</vt:lpstr>
      <vt:lpstr>Next Destination: Thailand</vt:lpstr>
      <vt:lpstr>Key Distribution Points</vt:lpstr>
      <vt:lpstr>The Gastronomical Experience</vt:lpstr>
      <vt:lpstr>TikTok “Do Batter” Recipe Challenge</vt:lpstr>
      <vt:lpstr>Collaboration with TheSmartLocal and Eatbook</vt:lpstr>
      <vt:lpstr>Instagram Poll: Where to next?</vt:lpstr>
      <vt:lpstr>Cost of Implementation: The Gastronomical Experience</vt:lpstr>
      <vt:lpstr>Projected Outcome: The Gastronomical Experience</vt:lpstr>
      <vt:lpstr>Financial Viability and Projected Outcome: Do Batter</vt:lpstr>
      <vt:lpstr>Thank you!</vt:lpstr>
      <vt:lpstr>ANNEX: SURVEY RESULTS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#FRANCESCA NG SHI-AN#</cp:lastModifiedBy>
  <cp:revision>1</cp:revision>
  <dcterms:modified xsi:type="dcterms:W3CDTF">2023-03-24T15:24:16Z</dcterms:modified>
</cp:coreProperties>
</file>